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notesSlides/notesSlide8.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2.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3.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4.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39.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0.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2.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3.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4.xml" ContentType="application/vnd.openxmlformats-officedocument.presentationml.notesSlide+xml"/>
  <Override PartName="/ppt/charts/chart24.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5.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6.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49.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50.xml" ContentType="application/vnd.openxmlformats-officedocument.presentationml.notesSlide+xml"/>
  <Override PartName="/ppt/charts/chart29.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51.xml" ContentType="application/vnd.openxmlformats-officedocument.presentationml.notesSlide+xml"/>
  <Override PartName="/ppt/charts/chart30.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31.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32.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33.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57.xml" ContentType="application/vnd.openxmlformats-officedocument.presentationml.notesSlide+xml"/>
  <Override PartName="/ppt/charts/chart34.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8.xml" ContentType="application/vnd.openxmlformats-officedocument.presentationml.notesSlide+xml"/>
  <Override PartName="/ppt/charts/chart35.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59.xml" ContentType="application/vnd.openxmlformats-officedocument.presentationml.notesSlide+xml"/>
  <Override PartName="/ppt/charts/chart36.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7.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60.xml" ContentType="application/vnd.openxmlformats-officedocument.presentationml.notesSlide+xml"/>
  <Override PartName="/ppt/charts/chart38.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9.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40.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41.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2.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43.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4.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65.xml" ContentType="application/vnd.openxmlformats-officedocument.presentationml.notesSlide+xml"/>
  <Override PartName="/ppt/charts/chart45.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66.xml" ContentType="application/vnd.openxmlformats-officedocument.presentationml.notesSlide+xml"/>
  <Override PartName="/ppt/charts/chart46.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67.xml" ContentType="application/vnd.openxmlformats-officedocument.presentationml.notesSlide+xml"/>
  <Override PartName="/ppt/charts/chart47.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48.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9.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70.xml" ContentType="application/vnd.openxmlformats-officedocument.presentationml.notesSlide+xml"/>
  <Override PartName="/ppt/charts/chart50.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71.xml" ContentType="application/vnd.openxmlformats-officedocument.presentationml.notesSlide+xml"/>
  <Override PartName="/ppt/charts/chart51.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72.xml" ContentType="application/vnd.openxmlformats-officedocument.presentationml.notesSlide+xml"/>
  <Override PartName="/ppt/charts/chart52.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73.xml" ContentType="application/vnd.openxmlformats-officedocument.presentationml.notesSlide+xml"/>
  <Override PartName="/ppt/charts/chart53.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4.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55.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6.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7.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8.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77.xml" ContentType="application/vnd.openxmlformats-officedocument.presentationml.notesSlide+xml"/>
  <Override PartName="/ppt/charts/chart59.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60.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78.xml" ContentType="application/vnd.openxmlformats-officedocument.presentationml.notesSlide+xml"/>
  <Override PartName="/ppt/charts/chart61.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79.xml" ContentType="application/vnd.openxmlformats-officedocument.presentationml.notesSlide+xml"/>
  <Override PartName="/ppt/charts/chart62.xml" ContentType="application/vnd.openxmlformats-officedocument.drawingml.chart+xml"/>
  <Override PartName="/ppt/charts/style55.xml" ContentType="application/vnd.ms-office.chartstyle+xml"/>
  <Override PartName="/ppt/charts/colors55.xml" ContentType="application/vnd.ms-office.chartcolorstyl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63.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4.xml" ContentType="application/vnd.openxmlformats-officedocument.drawingml.chart+xml"/>
  <Override PartName="/ppt/charts/style57.xml" ContentType="application/vnd.ms-office.chartstyle+xml"/>
  <Override PartName="/ppt/charts/colors57.xml" ContentType="application/vnd.ms-office.chartcolorstyle+xml"/>
  <Override PartName="/ppt/notesSlides/notesSlide83.xml" ContentType="application/vnd.openxmlformats-officedocument.presentationml.notesSlide+xml"/>
  <Override PartName="/ppt/charts/chart65.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6.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84.xml" ContentType="application/vnd.openxmlformats-officedocument.presentationml.notesSlide+xml"/>
  <Override PartName="/ppt/charts/chart67.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8.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85.xml" ContentType="application/vnd.openxmlformats-officedocument.presentationml.notesSlide+xml"/>
  <Override PartName="/ppt/charts/chart69.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70.xml" ContentType="application/vnd.openxmlformats-officedocument.drawingml.chart+xml"/>
  <Override PartName="/ppt/charts/style63.xml" ContentType="application/vnd.ms-office.chartstyle+xml"/>
  <Override PartName="/ppt/charts/colors63.xml" ContentType="application/vnd.ms-office.chartcolorstyle+xml"/>
  <Override PartName="/ppt/notesSlides/notesSlide88.xml" ContentType="application/vnd.openxmlformats-officedocument.presentationml.notesSlide+xml"/>
  <Override PartName="/ppt/charts/chart7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89.xml" ContentType="application/vnd.openxmlformats-officedocument.presentationml.notesSlide+xml"/>
  <Override PartName="/ppt/charts/chart72.xml" ContentType="application/vnd.openxmlformats-officedocument.drawingml.chart+xml"/>
  <Override PartName="/ppt/charts/style65.xml" ContentType="application/vnd.ms-office.chartstyle+xml"/>
  <Override PartName="/ppt/charts/colors65.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73.xml" ContentType="application/vnd.openxmlformats-officedocument.drawingml.chart+xml"/>
  <Override PartName="/ppt/charts/style66.xml" ContentType="application/vnd.ms-office.chartstyle+xml"/>
  <Override PartName="/ppt/charts/colors66.xml" ContentType="application/vnd.ms-office.chartcolorstyle+xml"/>
  <Override PartName="/ppt/notesSlides/notesSlide92.xml" ContentType="application/vnd.openxmlformats-officedocument.presentationml.notesSlide+xml"/>
  <Override PartName="/ppt/charts/chart74.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93.xml" ContentType="application/vnd.openxmlformats-officedocument.presentationml.notesSlide+xml"/>
  <Override PartName="/ppt/charts/chart75.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6.xml" ContentType="application/vnd.openxmlformats-officedocument.drawingml.chart+xml"/>
  <Override PartName="/ppt/charts/style69.xml" ContentType="application/vnd.ms-office.chartstyle+xml"/>
  <Override PartName="/ppt/charts/colors69.xml" ContentType="application/vnd.ms-office.chartcolorstyl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77.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8.xml" ContentType="application/vnd.openxmlformats-officedocument.drawingml.chart+xml"/>
  <Override PartName="/ppt/charts/style71.xml" ContentType="application/vnd.ms-office.chartstyle+xml"/>
  <Override PartName="/ppt/charts/colors71.xml" ContentType="application/vnd.ms-office.chartcolorstyle+xml"/>
  <Override PartName="/ppt/drawings/drawing1.xml" ContentType="application/vnd.openxmlformats-officedocument.drawingml.chartshape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79.xml" ContentType="application/vnd.openxmlformats-officedocument.drawingml.chart+xml"/>
  <Override PartName="/ppt/charts/style72.xml" ContentType="application/vnd.ms-office.chartstyle+xml"/>
  <Override PartName="/ppt/charts/colors72.xml" ContentType="application/vnd.ms-office.chartcolorstyle+xml"/>
  <Override PartName="/ppt/notesSlides/notesSlide101.xml" ContentType="application/vnd.openxmlformats-officedocument.presentationml.notesSlide+xml"/>
  <Override PartName="/ppt/charts/chart80.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81.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82.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83.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4.xml" ContentType="application/vnd.openxmlformats-officedocument.drawingml.chart+xml"/>
  <Override PartName="/ppt/charts/style77.xml" ContentType="application/vnd.ms-office.chartstyle+xml"/>
  <Override PartName="/ppt/charts/colors77.xml" ContentType="application/vnd.ms-office.chartcolorstyle+xml"/>
  <Override PartName="/ppt/notesSlides/notesSlide102.xml" ContentType="application/vnd.openxmlformats-officedocument.presentationml.notesSlide+xml"/>
  <Override PartName="/ppt/charts/chart85.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86.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87.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9.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90.xml" ContentType="application/vnd.openxmlformats-officedocument.drawingml.chart+xml"/>
  <Override PartName="/ppt/charts/style83.xml" ContentType="application/vnd.ms-office.chartstyle+xml"/>
  <Override PartName="/ppt/charts/colors83.xml" ContentType="application/vnd.ms-office.chartcolorstyle+xml"/>
  <Override PartName="/ppt/notesSlides/notesSlide103.xml" ContentType="application/vnd.openxmlformats-officedocument.presentationml.notesSlide+xml"/>
  <Override PartName="/ppt/charts/chart91.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92.xml" ContentType="application/vnd.openxmlformats-officedocument.drawingml.chart+xml"/>
  <Override PartName="/ppt/charts/style85.xml" ContentType="application/vnd.ms-office.chartstyle+xml"/>
  <Override PartName="/ppt/charts/colors85.xml" ContentType="application/vnd.ms-office.chartcolorstyl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charts/chart93.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94.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06.xml" ContentType="application/vnd.openxmlformats-officedocument.presentationml.notesSlide+xml"/>
  <Override PartName="/ppt/charts/chart95.xml" ContentType="application/vnd.openxmlformats-officedocument.drawingml.chart+xml"/>
  <Override PartName="/ppt/charts/style88.xml" ContentType="application/vnd.ms-office.chartstyle+xml"/>
  <Override PartName="/ppt/charts/colors88.xml" ContentType="application/vnd.ms-office.chartcolorstyle+xml"/>
  <Override PartName="/ppt/notesSlides/notesSlide107.xml" ContentType="application/vnd.openxmlformats-officedocument.presentationml.notesSlide+xml"/>
  <Override PartName="/ppt/charts/chart96.xml" ContentType="application/vnd.openxmlformats-officedocument.drawingml.chart+xml"/>
  <Override PartName="/ppt/charts/style89.xml" ContentType="application/vnd.ms-office.chartstyle+xml"/>
  <Override PartName="/ppt/charts/colors89.xml" ContentType="application/vnd.ms-office.chartcolorstyle+xml"/>
  <Override PartName="/ppt/notesSlides/notesSlide108.xml" ContentType="application/vnd.openxmlformats-officedocument.presentationml.notesSlide+xml"/>
  <Override PartName="/ppt/charts/chart97.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98.xml" ContentType="application/vnd.openxmlformats-officedocument.drawingml.chart+xml"/>
  <Override PartName="/ppt/charts/style91.xml" ContentType="application/vnd.ms-office.chartstyle+xml"/>
  <Override PartName="/ppt/charts/colors91.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99.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00.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101.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102.xml" ContentType="application/vnd.openxmlformats-officedocument.drawingml.chart+xml"/>
  <Override PartName="/ppt/charts/style95.xml" ContentType="application/vnd.ms-office.chartstyle+xml"/>
  <Override PartName="/ppt/charts/colors95.xml" ContentType="application/vnd.ms-office.chartcolorstyle+xml"/>
  <Override PartName="/ppt/notesSlides/notesSlide111.xml" ContentType="application/vnd.openxmlformats-officedocument.presentationml.notesSlide+xml"/>
  <Override PartName="/ppt/charts/chart103.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04.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105.xml" ContentType="application/vnd.openxmlformats-officedocument.drawingml.chart+xml"/>
  <Override PartName="/ppt/charts/style98.xml" ContentType="application/vnd.ms-office.chartstyle+xml"/>
  <Override PartName="/ppt/charts/colors98.xml" ContentType="application/vnd.ms-office.chartcolorstyle+xml"/>
  <Override PartName="/ppt/notesSlides/notesSlide112.xml" ContentType="application/vnd.openxmlformats-officedocument.presentationml.notesSlide+xml"/>
  <Override PartName="/ppt/charts/chart106.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7.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08.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9.xml" ContentType="application/vnd.openxmlformats-officedocument.drawingml.chart+xml"/>
  <Override PartName="/ppt/charts/style102.xml" ContentType="application/vnd.ms-office.chartstyle+xml"/>
  <Override PartName="/ppt/charts/colors102.xml" ContentType="application/vnd.ms-office.chartcolorstyle+xml"/>
  <Override PartName="/ppt/notesSlides/notesSlide113.xml" ContentType="application/vnd.openxmlformats-officedocument.presentationml.notesSlide+xml"/>
  <Override PartName="/ppt/charts/chart110.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11.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12.xml" ContentType="application/vnd.openxmlformats-officedocument.drawingml.chart+xml"/>
  <Override PartName="/ppt/charts/style105.xml" ContentType="application/vnd.ms-office.chartstyle+xml"/>
  <Override PartName="/ppt/charts/colors105.xml" ContentType="application/vnd.ms-office.chartcolorstyl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113.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14.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15.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116.xml" ContentType="application/vnd.openxmlformats-officedocument.presentationml.notesSlide+xml"/>
  <Override PartName="/ppt/charts/chart116.xml" ContentType="application/vnd.openxmlformats-officedocument.drawingml.chart+xml"/>
  <Override PartName="/ppt/charts/style109.xml" ContentType="application/vnd.ms-office.chartstyle+xml"/>
  <Override PartName="/ppt/charts/colors109.xml" ContentType="application/vnd.ms-office.chartcolorstyle+xml"/>
  <Override PartName="/ppt/notesSlides/notesSlide117.xml" ContentType="application/vnd.openxmlformats-officedocument.presentationml.notesSlide+xml"/>
  <Override PartName="/ppt/charts/chart117.xml" ContentType="application/vnd.openxmlformats-officedocument.drawingml.chart+xml"/>
  <Override PartName="/ppt/charts/style110.xml" ContentType="application/vnd.ms-office.chartstyle+xml"/>
  <Override PartName="/ppt/charts/colors110.xml" ContentType="application/vnd.ms-office.chartcolorstyle+xml"/>
  <Override PartName="/ppt/notesSlides/notesSlide118.xml" ContentType="application/vnd.openxmlformats-officedocument.presentationml.notesSlide+xml"/>
  <Override PartName="/ppt/charts/chart118.xml" ContentType="application/vnd.openxmlformats-officedocument.drawingml.chart+xml"/>
  <Override PartName="/ppt/charts/style111.xml" ContentType="application/vnd.ms-office.chartstyle+xml"/>
  <Override PartName="/ppt/charts/colors111.xml" ContentType="application/vnd.ms-office.chartcolorstyle+xml"/>
  <Override PartName="/ppt/notesSlides/notesSlide119.xml" ContentType="application/vnd.openxmlformats-officedocument.presentationml.notesSlide+xml"/>
  <Override PartName="/ppt/charts/chart119.xml" ContentType="application/vnd.openxmlformats-officedocument.drawingml.chart+xml"/>
  <Override PartName="/ppt/charts/style112.xml" ContentType="application/vnd.ms-office.chartstyle+xml"/>
  <Override PartName="/ppt/charts/colors112.xml" ContentType="application/vnd.ms-office.chartcolorstyle+xml"/>
  <Override PartName="/ppt/notesSlides/notesSlide120.xml" ContentType="application/vnd.openxmlformats-officedocument.presentationml.notesSlide+xml"/>
  <Override PartName="/ppt/charts/chart120.xml" ContentType="application/vnd.openxmlformats-officedocument.drawingml.chart+xml"/>
  <Override PartName="/ppt/charts/style113.xml" ContentType="application/vnd.ms-office.chartstyle+xml"/>
  <Override PartName="/ppt/charts/colors113.xml" ContentType="application/vnd.ms-office.chartcolorstyle+xml"/>
  <Override PartName="/ppt/charts/chart121.xml" ContentType="application/vnd.openxmlformats-officedocument.drawingml.chart+xml"/>
  <Override PartName="/ppt/charts/style114.xml" ContentType="application/vnd.ms-office.chartstyle+xml"/>
  <Override PartName="/ppt/charts/colors114.xml" ContentType="application/vnd.ms-office.chartcolorstyle+xml"/>
  <Override PartName="/ppt/notesSlides/notesSlide121.xml" ContentType="application/vnd.openxmlformats-officedocument.presentationml.notesSlide+xml"/>
  <Override PartName="/ppt/charts/chart122.xml" ContentType="application/vnd.openxmlformats-officedocument.drawingml.chart+xml"/>
  <Override PartName="/ppt/charts/style115.xml" ContentType="application/vnd.ms-office.chartstyle+xml"/>
  <Override PartName="/ppt/charts/colors115.xml" ContentType="application/vnd.ms-office.chartcolorstyl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123.xml" ContentType="application/vnd.openxmlformats-officedocument.drawingml.chart+xml"/>
  <Override PartName="/ppt/charts/style116.xml" ContentType="application/vnd.ms-office.chartstyle+xml"/>
  <Override PartName="/ppt/charts/colors116.xml" ContentType="application/vnd.ms-office.chartcolorstyle+xml"/>
  <Override PartName="/ppt/charts/chart124.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25.xml" ContentType="application/vnd.openxmlformats-officedocument.drawingml.chart+xml"/>
  <Override PartName="/ppt/charts/style118.xml" ContentType="application/vnd.ms-office.chartstyle+xml"/>
  <Override PartName="/ppt/charts/colors118.xml" ContentType="application/vnd.ms-office.chartcolorstyle+xml"/>
  <Override PartName="/ppt/notesSlides/notesSlide127.xml" ContentType="application/vnd.openxmlformats-officedocument.presentationml.notesSlide+xml"/>
  <Override PartName="/ppt/charts/chart126.xml" ContentType="application/vnd.openxmlformats-officedocument.drawingml.chart+xml"/>
  <Override PartName="/ppt/charts/style119.xml" ContentType="application/vnd.ms-office.chartstyle+xml"/>
  <Override PartName="/ppt/charts/colors119.xml" ContentType="application/vnd.ms-office.chartcolorstyle+xml"/>
  <Override PartName="/ppt/notesSlides/notesSlide128.xml" ContentType="application/vnd.openxmlformats-officedocument.presentationml.notesSlide+xml"/>
  <Override PartName="/ppt/charts/chart127.xml" ContentType="application/vnd.openxmlformats-officedocument.drawingml.chart+xml"/>
  <Override PartName="/ppt/charts/style120.xml" ContentType="application/vnd.ms-office.chartstyle+xml"/>
  <Override PartName="/ppt/charts/colors120.xml" ContentType="application/vnd.ms-office.chartcolorstyl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128.xml" ContentType="application/vnd.openxmlformats-officedocument.drawingml.chart+xml"/>
  <Override PartName="/ppt/charts/style121.xml" ContentType="application/vnd.ms-office.chartstyle+xml"/>
  <Override PartName="/ppt/charts/colors121.xml" ContentType="application/vnd.ms-office.chartcolorstyl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charts/chart129.xml" ContentType="application/vnd.openxmlformats-officedocument.drawingml.chart+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charts/chart130.xml" ContentType="application/vnd.openxmlformats-officedocument.drawingml.chart+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charts/chart131.xml" ContentType="application/vnd.openxmlformats-officedocument.drawingml.chart+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132.xml" ContentType="application/vnd.openxmlformats-officedocument.drawingml.chart+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133.xml" ContentType="application/vnd.openxmlformats-officedocument.drawingml.chart+xml"/>
  <Override PartName="/ppt/charts/style122.xml" ContentType="application/vnd.ms-office.chartstyle+xml"/>
  <Override PartName="/ppt/charts/colors122.xml" ContentType="application/vnd.ms-office.chartcolorstyle+xml"/>
  <Override PartName="/ppt/charts/chart134.xml" ContentType="application/vnd.openxmlformats-officedocument.drawingml.chart+xml"/>
  <Override PartName="/ppt/charts/style123.xml" ContentType="application/vnd.ms-office.chartstyle+xml"/>
  <Override PartName="/ppt/charts/colors123.xml" ContentType="application/vnd.ms-office.chartcolorstyle+xml"/>
  <Override PartName="/ppt/charts/chart135.xml" ContentType="application/vnd.openxmlformats-officedocument.drawingml.chart+xml"/>
  <Override PartName="/ppt/charts/style124.xml" ContentType="application/vnd.ms-office.chartstyle+xml"/>
  <Override PartName="/ppt/charts/colors124.xml" ContentType="application/vnd.ms-office.chartcolorstyle+xml"/>
  <Override PartName="/ppt/drawings/drawing2.xml" ContentType="application/vnd.openxmlformats-officedocument.drawingml.chartshapes+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notesSlides/notesSlide142.xml" ContentType="application/vnd.openxmlformats-officedocument.presentationml.notesSlide+xml"/>
  <Override PartName="/ppt/charts/chart140.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141.xml" ContentType="application/vnd.openxmlformats-officedocument.drawingml.chart+xml"/>
  <Override PartName="/ppt/charts/style126.xml" ContentType="application/vnd.ms-office.chartstyle+xml"/>
  <Override PartName="/ppt/charts/colors126.xml" ContentType="application/vnd.ms-office.chartcolorstyle+xml"/>
  <Override PartName="/ppt/drawings/drawing3.xml" ContentType="application/vnd.openxmlformats-officedocument.drawingml.chartshapes+xml"/>
  <Override PartName="/ppt/charts/chart142.xml" ContentType="application/vnd.openxmlformats-officedocument.drawingml.chart+xml"/>
  <Override PartName="/ppt/charts/style127.xml" ContentType="application/vnd.ms-office.chartstyle+xml"/>
  <Override PartName="/ppt/charts/colors127.xml" ContentType="application/vnd.ms-office.chartcolorstyle+xml"/>
  <Override PartName="/ppt/drawings/drawing4.xml" ContentType="application/vnd.openxmlformats-officedocument.drawingml.chartshapes+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charts/chart143.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144.xml" ContentType="application/vnd.openxmlformats-officedocument.drawingml.chart+xml"/>
  <Override PartName="/ppt/charts/style129.xml" ContentType="application/vnd.ms-office.chartstyle+xml"/>
  <Override PartName="/ppt/charts/colors129.xml" ContentType="application/vnd.ms-office.chartcolorstyle+xml"/>
  <Override PartName="/ppt/notesSlides/notesSlide145.xml" ContentType="application/vnd.openxmlformats-officedocument.presentationml.notesSlide+xml"/>
  <Override PartName="/ppt/charts/chart145.xml" ContentType="application/vnd.openxmlformats-officedocument.drawingml.chart+xml"/>
  <Override PartName="/ppt/charts/chart146.xml" ContentType="application/vnd.openxmlformats-officedocument.drawingml.chart+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8"/>
  </p:notesMasterIdLst>
  <p:handoutMasterIdLst>
    <p:handoutMasterId r:id="rId239"/>
  </p:handoutMasterIdLst>
  <p:sldIdLst>
    <p:sldId id="256" r:id="rId5"/>
    <p:sldId id="836" r:id="rId6"/>
    <p:sldId id="702" r:id="rId7"/>
    <p:sldId id="712" r:id="rId8"/>
    <p:sldId id="703" r:id="rId9"/>
    <p:sldId id="743" r:id="rId10"/>
    <p:sldId id="744" r:id="rId11"/>
    <p:sldId id="745" r:id="rId12"/>
    <p:sldId id="747" r:id="rId13"/>
    <p:sldId id="705" r:id="rId14"/>
    <p:sldId id="715" r:id="rId15"/>
    <p:sldId id="706" r:id="rId16"/>
    <p:sldId id="884" r:id="rId17"/>
    <p:sldId id="708" r:id="rId18"/>
    <p:sldId id="739" r:id="rId19"/>
    <p:sldId id="740" r:id="rId20"/>
    <p:sldId id="741" r:id="rId21"/>
    <p:sldId id="737" r:id="rId22"/>
    <p:sldId id="711" r:id="rId23"/>
    <p:sldId id="736" r:id="rId24"/>
    <p:sldId id="735" r:id="rId25"/>
    <p:sldId id="742" r:id="rId26"/>
    <p:sldId id="901" r:id="rId27"/>
    <p:sldId id="713" r:id="rId28"/>
    <p:sldId id="714" r:id="rId29"/>
    <p:sldId id="690" r:id="rId30"/>
    <p:sldId id="843" r:id="rId31"/>
    <p:sldId id="842" r:id="rId32"/>
    <p:sldId id="404" r:id="rId33"/>
    <p:sldId id="422" r:id="rId34"/>
    <p:sldId id="438" r:id="rId35"/>
    <p:sldId id="902" r:id="rId36"/>
    <p:sldId id="903" r:id="rId37"/>
    <p:sldId id="862" r:id="rId38"/>
    <p:sldId id="876" r:id="rId39"/>
    <p:sldId id="645" r:id="rId40"/>
    <p:sldId id="877" r:id="rId41"/>
    <p:sldId id="646" r:id="rId42"/>
    <p:sldId id="661" r:id="rId43"/>
    <p:sldId id="863" r:id="rId44"/>
    <p:sldId id="649" r:id="rId45"/>
    <p:sldId id="650" r:id="rId46"/>
    <p:sldId id="460" r:id="rId47"/>
    <p:sldId id="878" r:id="rId48"/>
    <p:sldId id="750" r:id="rId49"/>
    <p:sldId id="785" r:id="rId50"/>
    <p:sldId id="640" r:id="rId51"/>
    <p:sldId id="515" r:id="rId52"/>
    <p:sldId id="652" r:id="rId53"/>
    <p:sldId id="514" r:id="rId54"/>
    <p:sldId id="907" r:id="rId55"/>
    <p:sldId id="908" r:id="rId56"/>
    <p:sldId id="912" r:id="rId57"/>
    <p:sldId id="909" r:id="rId58"/>
    <p:sldId id="516" r:id="rId59"/>
    <p:sldId id="517" r:id="rId60"/>
    <p:sldId id="566" r:id="rId61"/>
    <p:sldId id="686" r:id="rId62"/>
    <p:sldId id="518" r:id="rId63"/>
    <p:sldId id="811" r:id="rId64"/>
    <p:sldId id="812" r:id="rId65"/>
    <p:sldId id="601" r:id="rId66"/>
    <p:sldId id="520" r:id="rId67"/>
    <p:sldId id="521" r:id="rId68"/>
    <p:sldId id="522" r:id="rId69"/>
    <p:sldId id="809" r:id="rId70"/>
    <p:sldId id="810" r:id="rId71"/>
    <p:sldId id="524" r:id="rId72"/>
    <p:sldId id="525" r:id="rId73"/>
    <p:sldId id="575" r:id="rId74"/>
    <p:sldId id="781" r:id="rId75"/>
    <p:sldId id="782" r:id="rId76"/>
    <p:sldId id="527" r:id="rId77"/>
    <p:sldId id="577" r:id="rId78"/>
    <p:sldId id="761" r:id="rId79"/>
    <p:sldId id="573" r:id="rId80"/>
    <p:sldId id="576" r:id="rId81"/>
    <p:sldId id="526" r:id="rId82"/>
    <p:sldId id="529" r:id="rId83"/>
    <p:sldId id="890" r:id="rId84"/>
    <p:sldId id="889" r:id="rId85"/>
    <p:sldId id="578" r:id="rId86"/>
    <p:sldId id="763" r:id="rId87"/>
    <p:sldId id="533" r:id="rId88"/>
    <p:sldId id="581" r:id="rId89"/>
    <p:sldId id="582" r:id="rId90"/>
    <p:sldId id="584" r:id="rId91"/>
    <p:sldId id="585" r:id="rId92"/>
    <p:sldId id="762" r:id="rId93"/>
    <p:sldId id="586" r:id="rId94"/>
    <p:sldId id="589" r:id="rId95"/>
    <p:sldId id="766" r:id="rId96"/>
    <p:sldId id="898" r:id="rId97"/>
    <p:sldId id="590" r:id="rId98"/>
    <p:sldId id="767" r:id="rId99"/>
    <p:sldId id="591" r:id="rId100"/>
    <p:sldId id="716" r:id="rId101"/>
    <p:sldId id="879" r:id="rId102"/>
    <p:sldId id="717" r:id="rId103"/>
    <p:sldId id="813" r:id="rId104"/>
    <p:sldId id="598" r:id="rId105"/>
    <p:sldId id="599" r:id="rId106"/>
    <p:sldId id="600" r:id="rId107"/>
    <p:sldId id="892" r:id="rId108"/>
    <p:sldId id="603" r:id="rId109"/>
    <p:sldId id="604" r:id="rId110"/>
    <p:sldId id="605" r:id="rId111"/>
    <p:sldId id="606" r:id="rId112"/>
    <p:sldId id="607" r:id="rId113"/>
    <p:sldId id="659" r:id="rId114"/>
    <p:sldId id="608" r:id="rId115"/>
    <p:sldId id="880" r:id="rId116"/>
    <p:sldId id="609" r:id="rId117"/>
    <p:sldId id="768" r:id="rId118"/>
    <p:sldId id="883" r:id="rId119"/>
    <p:sldId id="612" r:id="rId120"/>
    <p:sldId id="613" r:id="rId121"/>
    <p:sldId id="769" r:id="rId122"/>
    <p:sldId id="815" r:id="rId123"/>
    <p:sldId id="660" r:id="rId124"/>
    <p:sldId id="770" r:id="rId125"/>
    <p:sldId id="816" r:id="rId126"/>
    <p:sldId id="622" r:id="rId127"/>
    <p:sldId id="615" r:id="rId128"/>
    <p:sldId id="616" r:id="rId129"/>
    <p:sldId id="619" r:id="rId130"/>
    <p:sldId id="882" r:id="rId131"/>
    <p:sldId id="618" r:id="rId132"/>
    <p:sldId id="662" r:id="rId133"/>
    <p:sldId id="663" r:id="rId134"/>
    <p:sldId id="623" r:id="rId135"/>
    <p:sldId id="664" r:id="rId136"/>
    <p:sldId id="773" r:id="rId137"/>
    <p:sldId id="817" r:id="rId138"/>
    <p:sldId id="665" r:id="rId139"/>
    <p:sldId id="666" r:id="rId140"/>
    <p:sldId id="772" r:id="rId141"/>
    <p:sldId id="818" r:id="rId142"/>
    <p:sldId id="667" r:id="rId143"/>
    <p:sldId id="668" r:id="rId144"/>
    <p:sldId id="819" r:id="rId145"/>
    <p:sldId id="593" r:id="rId146"/>
    <p:sldId id="594" r:id="rId147"/>
    <p:sldId id="687" r:id="rId148"/>
    <p:sldId id="688" r:id="rId149"/>
    <p:sldId id="774" r:id="rId150"/>
    <p:sldId id="689" r:id="rId151"/>
    <p:sldId id="893" r:id="rId152"/>
    <p:sldId id="627" r:id="rId153"/>
    <p:sldId id="872" r:id="rId154"/>
    <p:sldId id="625" r:id="rId155"/>
    <p:sldId id="626" r:id="rId156"/>
    <p:sldId id="629" r:id="rId157"/>
    <p:sldId id="783" r:id="rId158"/>
    <p:sldId id="894" r:id="rId159"/>
    <p:sldId id="630" r:id="rId160"/>
    <p:sldId id="692" r:id="rId161"/>
    <p:sldId id="841" r:id="rId162"/>
    <p:sldId id="697" r:id="rId163"/>
    <p:sldId id="670" r:id="rId164"/>
    <p:sldId id="671" r:id="rId165"/>
    <p:sldId id="826" r:id="rId166"/>
    <p:sldId id="827" r:id="rId167"/>
    <p:sldId id="718" r:id="rId168"/>
    <p:sldId id="828" r:id="rId169"/>
    <p:sldId id="840" r:id="rId170"/>
    <p:sldId id="677" r:id="rId171"/>
    <p:sldId id="731" r:id="rId172"/>
    <p:sldId id="734" r:id="rId173"/>
    <p:sldId id="881" r:id="rId174"/>
    <p:sldId id="777" r:id="rId175"/>
    <p:sldId id="733" r:id="rId176"/>
    <p:sldId id="776" r:id="rId177"/>
    <p:sldId id="732" r:id="rId178"/>
    <p:sldId id="678" r:id="rId179"/>
    <p:sldId id="873" r:id="rId180"/>
    <p:sldId id="874" r:id="rId181"/>
    <p:sldId id="657" r:id="rId182"/>
    <p:sldId id="869" r:id="rId183"/>
    <p:sldId id="870" r:id="rId184"/>
    <p:sldId id="871" r:id="rId185"/>
    <p:sldId id="779" r:id="rId186"/>
    <p:sldId id="592" r:id="rId187"/>
    <p:sldId id="778" r:id="rId188"/>
    <p:sldId id="910" r:id="rId189"/>
    <p:sldId id="832" r:id="rId190"/>
    <p:sldId id="682" r:id="rId191"/>
    <p:sldId id="683" r:id="rId192"/>
    <p:sldId id="684" r:id="rId193"/>
    <p:sldId id="685" r:id="rId194"/>
    <p:sldId id="780" r:id="rId195"/>
    <p:sldId id="897" r:id="rId196"/>
    <p:sldId id="904" r:id="rId197"/>
    <p:sldId id="642" r:id="rId198"/>
    <p:sldId id="719" r:id="rId199"/>
    <p:sldId id="720" r:id="rId200"/>
    <p:sldId id="721" r:id="rId201"/>
    <p:sldId id="722" r:id="rId202"/>
    <p:sldId id="723" r:id="rId203"/>
    <p:sldId id="844" r:id="rId204"/>
    <p:sldId id="726" r:id="rId205"/>
    <p:sldId id="727" r:id="rId206"/>
    <p:sldId id="885" r:id="rId207"/>
    <p:sldId id="728" r:id="rId208"/>
    <p:sldId id="729" r:id="rId209"/>
    <p:sldId id="730" r:id="rId210"/>
    <p:sldId id="845" r:id="rId211"/>
    <p:sldId id="886" r:id="rId212"/>
    <p:sldId id="851" r:id="rId213"/>
    <p:sldId id="852" r:id="rId214"/>
    <p:sldId id="853" r:id="rId215"/>
    <p:sldId id="846" r:id="rId216"/>
    <p:sldId id="899" r:id="rId217"/>
    <p:sldId id="900" r:id="rId218"/>
    <p:sldId id="913" r:id="rId219"/>
    <p:sldId id="847" r:id="rId220"/>
    <p:sldId id="857" r:id="rId221"/>
    <p:sldId id="887" r:id="rId222"/>
    <p:sldId id="848" r:id="rId223"/>
    <p:sldId id="858" r:id="rId224"/>
    <p:sldId id="905" r:id="rId225"/>
    <p:sldId id="849" r:id="rId226"/>
    <p:sldId id="859" r:id="rId227"/>
    <p:sldId id="906" r:id="rId228"/>
    <p:sldId id="914" r:id="rId229"/>
    <p:sldId id="850" r:id="rId230"/>
    <p:sldId id="860" r:id="rId231"/>
    <p:sldId id="861" r:id="rId232"/>
    <p:sldId id="888" r:id="rId233"/>
    <p:sldId id="637" r:id="rId234"/>
    <p:sldId id="875" r:id="rId235"/>
    <p:sldId id="911" r:id="rId236"/>
    <p:sldId id="658" r:id="rId237"/>
  </p:sldIdLst>
  <p:sldSz cx="12192000" cy="6858000"/>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C0C543A-6599-475C-AD24-D7FDA4FE8C6B}">
          <p14:sldIdLst>
            <p14:sldId id="256"/>
            <p14:sldId id="836"/>
            <p14:sldId id="702"/>
            <p14:sldId id="712"/>
            <p14:sldId id="703"/>
            <p14:sldId id="743"/>
            <p14:sldId id="744"/>
            <p14:sldId id="745"/>
            <p14:sldId id="747"/>
            <p14:sldId id="705"/>
            <p14:sldId id="715"/>
            <p14:sldId id="706"/>
            <p14:sldId id="884"/>
            <p14:sldId id="708"/>
            <p14:sldId id="739"/>
            <p14:sldId id="740"/>
            <p14:sldId id="741"/>
            <p14:sldId id="737"/>
            <p14:sldId id="711"/>
            <p14:sldId id="736"/>
            <p14:sldId id="735"/>
            <p14:sldId id="742"/>
            <p14:sldId id="901"/>
            <p14:sldId id="713"/>
            <p14:sldId id="714"/>
            <p14:sldId id="690"/>
            <p14:sldId id="843"/>
            <p14:sldId id="842"/>
            <p14:sldId id="404"/>
            <p14:sldId id="422"/>
            <p14:sldId id="438"/>
            <p14:sldId id="902"/>
            <p14:sldId id="903"/>
            <p14:sldId id="862"/>
            <p14:sldId id="876"/>
            <p14:sldId id="645"/>
            <p14:sldId id="877"/>
            <p14:sldId id="646"/>
            <p14:sldId id="661"/>
            <p14:sldId id="863"/>
            <p14:sldId id="649"/>
            <p14:sldId id="650"/>
            <p14:sldId id="460"/>
            <p14:sldId id="878"/>
            <p14:sldId id="750"/>
            <p14:sldId id="785"/>
            <p14:sldId id="640"/>
            <p14:sldId id="515"/>
            <p14:sldId id="652"/>
            <p14:sldId id="514"/>
            <p14:sldId id="907"/>
            <p14:sldId id="908"/>
            <p14:sldId id="912"/>
            <p14:sldId id="909"/>
            <p14:sldId id="516"/>
            <p14:sldId id="517"/>
            <p14:sldId id="566"/>
            <p14:sldId id="686"/>
            <p14:sldId id="518"/>
            <p14:sldId id="811"/>
            <p14:sldId id="812"/>
            <p14:sldId id="601"/>
            <p14:sldId id="520"/>
            <p14:sldId id="521"/>
            <p14:sldId id="522"/>
            <p14:sldId id="809"/>
            <p14:sldId id="810"/>
            <p14:sldId id="524"/>
            <p14:sldId id="525"/>
            <p14:sldId id="575"/>
            <p14:sldId id="781"/>
            <p14:sldId id="782"/>
            <p14:sldId id="527"/>
            <p14:sldId id="577"/>
            <p14:sldId id="761"/>
            <p14:sldId id="573"/>
            <p14:sldId id="576"/>
            <p14:sldId id="526"/>
            <p14:sldId id="529"/>
            <p14:sldId id="890"/>
            <p14:sldId id="889"/>
            <p14:sldId id="578"/>
            <p14:sldId id="763"/>
            <p14:sldId id="533"/>
            <p14:sldId id="581"/>
            <p14:sldId id="582"/>
            <p14:sldId id="584"/>
            <p14:sldId id="585"/>
            <p14:sldId id="762"/>
            <p14:sldId id="586"/>
            <p14:sldId id="589"/>
            <p14:sldId id="766"/>
            <p14:sldId id="898"/>
            <p14:sldId id="590"/>
            <p14:sldId id="767"/>
            <p14:sldId id="591"/>
            <p14:sldId id="716"/>
            <p14:sldId id="879"/>
            <p14:sldId id="717"/>
            <p14:sldId id="813"/>
            <p14:sldId id="598"/>
            <p14:sldId id="599"/>
            <p14:sldId id="600"/>
            <p14:sldId id="892"/>
            <p14:sldId id="603"/>
            <p14:sldId id="604"/>
            <p14:sldId id="605"/>
            <p14:sldId id="606"/>
            <p14:sldId id="607"/>
            <p14:sldId id="659"/>
            <p14:sldId id="608"/>
            <p14:sldId id="880"/>
            <p14:sldId id="609"/>
            <p14:sldId id="768"/>
            <p14:sldId id="883"/>
            <p14:sldId id="612"/>
            <p14:sldId id="613"/>
            <p14:sldId id="769"/>
            <p14:sldId id="815"/>
            <p14:sldId id="660"/>
            <p14:sldId id="770"/>
            <p14:sldId id="816"/>
            <p14:sldId id="622"/>
            <p14:sldId id="615"/>
            <p14:sldId id="616"/>
            <p14:sldId id="619"/>
            <p14:sldId id="882"/>
            <p14:sldId id="618"/>
            <p14:sldId id="662"/>
            <p14:sldId id="663"/>
            <p14:sldId id="623"/>
            <p14:sldId id="664"/>
            <p14:sldId id="773"/>
            <p14:sldId id="817"/>
            <p14:sldId id="665"/>
            <p14:sldId id="666"/>
            <p14:sldId id="772"/>
            <p14:sldId id="818"/>
            <p14:sldId id="667"/>
            <p14:sldId id="668"/>
            <p14:sldId id="819"/>
            <p14:sldId id="593"/>
            <p14:sldId id="594"/>
            <p14:sldId id="687"/>
            <p14:sldId id="688"/>
            <p14:sldId id="774"/>
            <p14:sldId id="689"/>
            <p14:sldId id="893"/>
            <p14:sldId id="627"/>
            <p14:sldId id="872"/>
            <p14:sldId id="625"/>
            <p14:sldId id="626"/>
            <p14:sldId id="629"/>
            <p14:sldId id="783"/>
            <p14:sldId id="894"/>
            <p14:sldId id="630"/>
            <p14:sldId id="692"/>
            <p14:sldId id="841"/>
            <p14:sldId id="697"/>
            <p14:sldId id="670"/>
            <p14:sldId id="671"/>
            <p14:sldId id="826"/>
            <p14:sldId id="827"/>
            <p14:sldId id="718"/>
            <p14:sldId id="828"/>
            <p14:sldId id="840"/>
            <p14:sldId id="677"/>
            <p14:sldId id="731"/>
            <p14:sldId id="734"/>
            <p14:sldId id="881"/>
            <p14:sldId id="777"/>
            <p14:sldId id="733"/>
            <p14:sldId id="776"/>
            <p14:sldId id="732"/>
            <p14:sldId id="678"/>
            <p14:sldId id="873"/>
            <p14:sldId id="874"/>
            <p14:sldId id="657"/>
            <p14:sldId id="869"/>
            <p14:sldId id="870"/>
            <p14:sldId id="871"/>
            <p14:sldId id="779"/>
            <p14:sldId id="592"/>
            <p14:sldId id="778"/>
            <p14:sldId id="910"/>
            <p14:sldId id="832"/>
            <p14:sldId id="682"/>
            <p14:sldId id="683"/>
            <p14:sldId id="684"/>
            <p14:sldId id="685"/>
            <p14:sldId id="780"/>
            <p14:sldId id="897"/>
            <p14:sldId id="904"/>
            <p14:sldId id="642"/>
            <p14:sldId id="719"/>
            <p14:sldId id="720"/>
            <p14:sldId id="721"/>
            <p14:sldId id="722"/>
            <p14:sldId id="723"/>
            <p14:sldId id="844"/>
            <p14:sldId id="726"/>
            <p14:sldId id="727"/>
            <p14:sldId id="885"/>
            <p14:sldId id="728"/>
            <p14:sldId id="729"/>
            <p14:sldId id="730"/>
            <p14:sldId id="845"/>
            <p14:sldId id="886"/>
            <p14:sldId id="851"/>
            <p14:sldId id="852"/>
            <p14:sldId id="853"/>
            <p14:sldId id="846"/>
            <p14:sldId id="899"/>
            <p14:sldId id="900"/>
            <p14:sldId id="913"/>
            <p14:sldId id="847"/>
            <p14:sldId id="857"/>
            <p14:sldId id="887"/>
            <p14:sldId id="848"/>
            <p14:sldId id="858"/>
            <p14:sldId id="905"/>
            <p14:sldId id="849"/>
            <p14:sldId id="859"/>
            <p14:sldId id="906"/>
            <p14:sldId id="914"/>
            <p14:sldId id="850"/>
            <p14:sldId id="860"/>
            <p14:sldId id="861"/>
            <p14:sldId id="888"/>
            <p14:sldId id="637"/>
            <p14:sldId id="875"/>
            <p14:sldId id="911"/>
            <p14:sldId id="658"/>
          </p14:sldIdLst>
        </p14:section>
        <p14:section name="Untitled Section" id="{C6744AC1-8E57-4FC0-BE09-B15733D139BE}">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ABF78CC-BA75-5503-2312-2824AE7556B6}" name="Gillan, Katie" initials="GK" userId="S::Katie.Gillan@doncaster.gov.uk::1fc080ce-474f-4ea3-bc76-d9354bc81f19" providerId="AD"/>
  <p188:author id="{441AC6E5-4FA3-4934-9497-046370C9AC69}" name="Joanna Knights" initials="JK" userId="S::Joanna.Knights@pfa-research.com::f5c782d8-e6da-424b-8808-98c5dae47917" providerId="AD"/>
  <p188:author id="{4561A5E7-99CD-973C-583D-F88E28111B64}" name="Lucy Rush" initials="LR" userId="S::Lucy.Rush@pfa-research.com::4d93d705-7574-4aa8-8867-afec4b440e5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Robert Rush" initials="RR" lastIdx="20" clrIdx="0"/>
  <p:cmAuthor id="2" name="Beate Galke" initials="BG" lastIdx="135" clrIdx="1"/>
  <p:cmAuthor id="3" name="Joanna Knights" initials="JK" lastIdx="4" clrIdx="2"/>
  <p:cmAuthor id="4" name="Emily Rush" initials="ER" lastIdx="188" clrIdx="3">
    <p:extLst>
      <p:ext uri="{19B8F6BF-5375-455C-9EA6-DF929625EA0E}">
        <p15:presenceInfo xmlns:p15="http://schemas.microsoft.com/office/powerpoint/2012/main" userId="540c18f3265fc328"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E36C0A"/>
    <a:srgbClr val="008E91"/>
    <a:srgbClr val="5B9BD5"/>
    <a:srgbClr val="002060"/>
    <a:srgbClr val="00A79B"/>
    <a:srgbClr val="C00000"/>
    <a:srgbClr val="F23ECB"/>
    <a:srgbClr val="FFC000"/>
    <a:srgbClr val="F285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094" autoAdjust="0"/>
    <p:restoredTop sz="95942" autoAdjust="0"/>
  </p:normalViewPr>
  <p:slideViewPr>
    <p:cSldViewPr snapToGrid="0">
      <p:cViewPr varScale="1">
        <p:scale>
          <a:sx n="67" d="100"/>
          <a:sy n="67" d="100"/>
        </p:scale>
        <p:origin x="716" y="44"/>
      </p:cViewPr>
      <p:guideLst>
        <p:guide orient="horz" pos="2160"/>
        <p:guide pos="3840"/>
      </p:guideLst>
    </p:cSldViewPr>
  </p:slideViewPr>
  <p:notesTextViewPr>
    <p:cViewPr>
      <p:scale>
        <a:sx n="1" d="1"/>
        <a:sy n="1" d="1"/>
      </p:scale>
      <p:origin x="0" y="0"/>
    </p:cViewPr>
  </p:notesTextViewPr>
  <p:sorterViewPr>
    <p:cViewPr>
      <p:scale>
        <a:sx n="100" d="100"/>
        <a:sy n="100" d="100"/>
      </p:scale>
      <p:origin x="0" y="-10716"/>
    </p:cViewPr>
  </p:sorterViewPr>
  <p:notesViewPr>
    <p:cSldViewPr snapToGrid="0">
      <p:cViewPr>
        <p:scale>
          <a:sx n="100" d="100"/>
          <a:sy n="100" d="100"/>
        </p:scale>
        <p:origin x="3390" y="-78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theme" Target="theme/theme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217" Type="http://schemas.openxmlformats.org/officeDocument/2006/relationships/slide" Target="slides/slide213.xml"/><Relationship Id="rId1" Type="http://schemas.openxmlformats.org/officeDocument/2006/relationships/customXml" Target="../customXml/item1.xml"/><Relationship Id="rId6" Type="http://schemas.openxmlformats.org/officeDocument/2006/relationships/slide" Target="slides/slide2.xml"/><Relationship Id="rId212" Type="http://schemas.openxmlformats.org/officeDocument/2006/relationships/slide" Target="slides/slide208.xml"/><Relationship Id="rId233" Type="http://schemas.openxmlformats.org/officeDocument/2006/relationships/slide" Target="slides/slide229.xml"/><Relationship Id="rId238" Type="http://schemas.openxmlformats.org/officeDocument/2006/relationships/notesMaster" Target="notesMasters/notesMaster1.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slide" Target="slides/slide198.xml"/><Relationship Id="rId207" Type="http://schemas.openxmlformats.org/officeDocument/2006/relationships/slide" Target="slides/slide203.xml"/><Relationship Id="rId223" Type="http://schemas.openxmlformats.org/officeDocument/2006/relationships/slide" Target="slides/slide219.xml"/><Relationship Id="rId228" Type="http://schemas.openxmlformats.org/officeDocument/2006/relationships/slide" Target="slides/slide224.xml"/><Relationship Id="rId244" Type="http://schemas.openxmlformats.org/officeDocument/2006/relationships/tableStyles" Target="tableStyle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slide" Target="slides/slide230.xml"/><Relationship Id="rId239" Type="http://schemas.openxmlformats.org/officeDocument/2006/relationships/handoutMaster" Target="handoutMasters/handoutMaster1.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openxmlformats.org/officeDocument/2006/relationships/commentAuthors" Target="commentAuthors.xml"/><Relationship Id="rId245" Type="http://schemas.microsoft.com/office/2016/11/relationships/changesInfo" Target="changesInfos/changesInfo1.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slide" Target="slides/slide23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241" Type="http://schemas.openxmlformats.org/officeDocument/2006/relationships/presProps" Target="presProps.xml"/><Relationship Id="rId246" Type="http://schemas.microsoft.com/office/2018/10/relationships/authors" Targe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viewProps" Target="viewProp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ooth, Laura" userId="4b203f8f-6aa2-483f-bb66-86097edf0136" providerId="ADAL" clId="{217760F0-F7FD-4E7F-B6DA-44524BB2571A}"/>
    <pc:docChg chg="undo custSel modSld">
      <pc:chgData name="Booth, Laura" userId="4b203f8f-6aa2-483f-bb66-86097edf0136" providerId="ADAL" clId="{217760F0-F7FD-4E7F-B6DA-44524BB2571A}" dt="2024-11-28T09:00:15.071" v="9" actId="207"/>
      <pc:docMkLst>
        <pc:docMk/>
      </pc:docMkLst>
      <pc:sldChg chg="modSp mod">
        <pc:chgData name="Booth, Laura" userId="4b203f8f-6aa2-483f-bb66-86097edf0136" providerId="ADAL" clId="{217760F0-F7FD-4E7F-B6DA-44524BB2571A}" dt="2024-11-27T14:39:12.112" v="5" actId="20577"/>
        <pc:sldMkLst>
          <pc:docMk/>
          <pc:sldMk cId="1492237615" sldId="518"/>
        </pc:sldMkLst>
        <pc:spChg chg="mod">
          <ac:chgData name="Booth, Laura" userId="4b203f8f-6aa2-483f-bb66-86097edf0136" providerId="ADAL" clId="{217760F0-F7FD-4E7F-B6DA-44524BB2571A}" dt="2024-11-27T14:39:12.112" v="5" actId="20577"/>
          <ac:spMkLst>
            <pc:docMk/>
            <pc:sldMk cId="1492237615" sldId="518"/>
            <ac:spMk id="2" creationId="{00000000-0000-0000-0000-000000000000}"/>
          </ac:spMkLst>
        </pc:spChg>
      </pc:sldChg>
      <pc:sldChg chg="modSp mod">
        <pc:chgData name="Booth, Laura" userId="4b203f8f-6aa2-483f-bb66-86097edf0136" providerId="ADAL" clId="{217760F0-F7FD-4E7F-B6DA-44524BB2571A}" dt="2024-11-28T09:00:15.071" v="9" actId="207"/>
        <pc:sldMkLst>
          <pc:docMk/>
          <pc:sldMk cId="3919980810" sldId="809"/>
        </pc:sldMkLst>
        <pc:graphicFrameChg chg="modGraphic">
          <ac:chgData name="Booth, Laura" userId="4b203f8f-6aa2-483f-bb66-86097edf0136" providerId="ADAL" clId="{217760F0-F7FD-4E7F-B6DA-44524BB2571A}" dt="2024-11-28T09:00:15.071" v="9" actId="207"/>
          <ac:graphicFrameMkLst>
            <pc:docMk/>
            <pc:sldMk cId="3919980810" sldId="809"/>
            <ac:graphicFrameMk id="6" creationId="{00000000-0000-0000-0000-000000000000}"/>
          </ac:graphicFrameMkLst>
        </pc:graphicFrameChg>
      </pc:sldChg>
    </pc:docChg>
  </pc:docChgLst>
  <pc:docChgLst>
    <pc:chgData name="Gillan, Katie" userId="1fc080ce-474f-4ea3-bc76-d9354bc81f19" providerId="ADAL" clId="{258E1C91-C68C-49C1-A176-831034B5F591}"/>
    <pc:docChg chg="">
      <pc:chgData name="Gillan, Katie" userId="1fc080ce-474f-4ea3-bc76-d9354bc81f19" providerId="ADAL" clId="{258E1C91-C68C-49C1-A176-831034B5F591}" dt="2024-12-05T10:49:50.699" v="3"/>
      <pc:docMkLst>
        <pc:docMk/>
      </pc:docMkLst>
      <pc:sldChg chg="delCm">
        <pc:chgData name="Gillan, Katie" userId="1fc080ce-474f-4ea3-bc76-d9354bc81f19" providerId="ADAL" clId="{258E1C91-C68C-49C1-A176-831034B5F591}" dt="2024-12-05T10:49:38.331" v="1"/>
        <pc:sldMkLst>
          <pc:docMk/>
          <pc:sldMk cId="705927073" sldId="460"/>
        </pc:sldMkLst>
        <pc:extLst>
          <p:ext xmlns:p="http://schemas.openxmlformats.org/presentationml/2006/main" uri="{D6D511B9-2390-475A-947B-AFAB55BFBCF1}">
            <pc226:cmChg xmlns:pc226="http://schemas.microsoft.com/office/powerpoint/2022/06/main/command" chg="del">
              <pc226:chgData name="Gillan, Katie" userId="1fc080ce-474f-4ea3-bc76-d9354bc81f19" providerId="ADAL" clId="{258E1C91-C68C-49C1-A176-831034B5F591}" dt="2024-12-05T10:49:38.331" v="1"/>
              <pc2:cmMkLst xmlns:pc2="http://schemas.microsoft.com/office/powerpoint/2019/9/main/command">
                <pc:docMk/>
                <pc:sldMk cId="705927073" sldId="460"/>
                <pc2:cmMk id="{10032743-7068-47C2-8D10-CD0CB8C8090E}"/>
              </pc2:cmMkLst>
            </pc226:cmChg>
          </p:ext>
        </pc:extLst>
      </pc:sldChg>
      <pc:sldChg chg="delCm">
        <pc:chgData name="Gillan, Katie" userId="1fc080ce-474f-4ea3-bc76-d9354bc81f19" providerId="ADAL" clId="{258E1C91-C68C-49C1-A176-831034B5F591}" dt="2024-12-05T10:49:43.842" v="2"/>
        <pc:sldMkLst>
          <pc:docMk/>
          <pc:sldMk cId="2110234504" sldId="601"/>
        </pc:sldMkLst>
        <pc:extLst>
          <p:ext xmlns:p="http://schemas.openxmlformats.org/presentationml/2006/main" uri="{D6D511B9-2390-475A-947B-AFAB55BFBCF1}">
            <pc226:cmChg xmlns:pc226="http://schemas.microsoft.com/office/powerpoint/2022/06/main/command" chg="del">
              <pc226:chgData name="Gillan, Katie" userId="1fc080ce-474f-4ea3-bc76-d9354bc81f19" providerId="ADAL" clId="{258E1C91-C68C-49C1-A176-831034B5F591}" dt="2024-12-05T10:49:43.842" v="2"/>
              <pc2:cmMkLst xmlns:pc2="http://schemas.microsoft.com/office/powerpoint/2019/9/main/command">
                <pc:docMk/>
                <pc:sldMk cId="2110234504" sldId="601"/>
                <pc2:cmMk id="{528BA270-C98F-4DA6-8462-79670608D79A}"/>
              </pc2:cmMkLst>
            </pc226:cmChg>
          </p:ext>
        </pc:extLst>
      </pc:sldChg>
      <pc:sldChg chg="delCm">
        <pc:chgData name="Gillan, Katie" userId="1fc080ce-474f-4ea3-bc76-d9354bc81f19" providerId="ADAL" clId="{258E1C91-C68C-49C1-A176-831034B5F591}" dt="2024-12-05T10:49:50.699" v="3"/>
        <pc:sldMkLst>
          <pc:docMk/>
          <pc:sldMk cId="260216765" sldId="858"/>
        </pc:sldMkLst>
        <pc:extLst>
          <p:ext xmlns:p="http://schemas.openxmlformats.org/presentationml/2006/main" uri="{D6D511B9-2390-475A-947B-AFAB55BFBCF1}">
            <pc226:cmChg xmlns:pc226="http://schemas.microsoft.com/office/powerpoint/2022/06/main/command" chg="del">
              <pc226:chgData name="Gillan, Katie" userId="1fc080ce-474f-4ea3-bc76-d9354bc81f19" providerId="ADAL" clId="{258E1C91-C68C-49C1-A176-831034B5F591}" dt="2024-12-05T10:49:50.699" v="3"/>
              <pc2:cmMkLst xmlns:pc2="http://schemas.microsoft.com/office/powerpoint/2019/9/main/command">
                <pc:docMk/>
                <pc:sldMk cId="260216765" sldId="858"/>
                <pc2:cmMk id="{7395351A-8460-462D-9F7D-2205E13B9338}"/>
              </pc2:cmMkLst>
            </pc226:cmChg>
          </p:ext>
        </pc:extLst>
      </pc:sldChg>
      <pc:sldChg chg="delCm">
        <pc:chgData name="Gillan, Katie" userId="1fc080ce-474f-4ea3-bc76-d9354bc81f19" providerId="ADAL" clId="{258E1C91-C68C-49C1-A176-831034B5F591}" dt="2024-12-05T10:49:24.967" v="0"/>
        <pc:sldMkLst>
          <pc:docMk/>
          <pc:sldMk cId="1895351341" sldId="884"/>
        </pc:sldMkLst>
        <pc:extLst>
          <p:ext xmlns:p="http://schemas.openxmlformats.org/presentationml/2006/main" uri="{D6D511B9-2390-475A-947B-AFAB55BFBCF1}">
            <pc226:cmChg xmlns:pc226="http://schemas.microsoft.com/office/powerpoint/2022/06/main/command" chg="del">
              <pc226:chgData name="Gillan, Katie" userId="1fc080ce-474f-4ea3-bc76-d9354bc81f19" providerId="ADAL" clId="{258E1C91-C68C-49C1-A176-831034B5F591}" dt="2024-12-05T10:49:24.967" v="0"/>
              <pc2:cmMkLst xmlns:pc2="http://schemas.microsoft.com/office/powerpoint/2019/9/main/command">
                <pc:docMk/>
                <pc:sldMk cId="1895351341" sldId="884"/>
                <pc2:cmMk id="{B6E00A10-9CC7-4A36-BA54-C70238A28971}"/>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93.xml"/><Relationship Id="rId1" Type="http://schemas.microsoft.com/office/2011/relationships/chartStyle" Target="style93.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94.xml"/><Relationship Id="rId1" Type="http://schemas.microsoft.com/office/2011/relationships/chartStyle" Target="style94.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95.xml"/><Relationship Id="rId1" Type="http://schemas.microsoft.com/office/2011/relationships/chartStyle" Target="style95.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96.xml"/><Relationship Id="rId1" Type="http://schemas.microsoft.com/office/2011/relationships/chartStyle" Target="style96.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97.xml"/><Relationship Id="rId1" Type="http://schemas.microsoft.com/office/2011/relationships/chartStyle" Target="style97.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98.xml"/><Relationship Id="rId1" Type="http://schemas.microsoft.com/office/2011/relationships/chartStyle" Target="style98.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99.xml"/><Relationship Id="rId1" Type="http://schemas.microsoft.com/office/2011/relationships/chartStyle" Target="style99.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0.xml"/><Relationship Id="rId1" Type="http://schemas.microsoft.com/office/2011/relationships/chartStyle" Target="style100.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1.xml"/><Relationship Id="rId1" Type="http://schemas.microsoft.com/office/2011/relationships/chartStyle" Target="style101.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2.xml"/><Relationship Id="rId1" Type="http://schemas.microsoft.com/office/2011/relationships/chartStyle" Target="style10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03.xml"/><Relationship Id="rId1" Type="http://schemas.microsoft.com/office/2011/relationships/chartStyle" Target="style103.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04.xml"/><Relationship Id="rId1" Type="http://schemas.microsoft.com/office/2011/relationships/chartStyle" Target="style104.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05.xml"/><Relationship Id="rId1" Type="http://schemas.microsoft.com/office/2011/relationships/chartStyle" Target="style105.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06.xml"/><Relationship Id="rId1" Type="http://schemas.microsoft.com/office/2011/relationships/chartStyle" Target="style106.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07.xml"/><Relationship Id="rId1" Type="http://schemas.microsoft.com/office/2011/relationships/chartStyle" Target="style107.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08.xml"/><Relationship Id="rId1" Type="http://schemas.microsoft.com/office/2011/relationships/chartStyle" Target="style108.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09.xml"/><Relationship Id="rId1" Type="http://schemas.microsoft.com/office/2011/relationships/chartStyle" Target="style109.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0.xml"/><Relationship Id="rId1" Type="http://schemas.microsoft.com/office/2011/relationships/chartStyle" Target="style110.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1.xml"/><Relationship Id="rId1" Type="http://schemas.microsoft.com/office/2011/relationships/chartStyle" Target="style111.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2.xml"/><Relationship Id="rId1" Type="http://schemas.microsoft.com/office/2011/relationships/chartStyle" Target="style11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13.xml"/><Relationship Id="rId1" Type="http://schemas.microsoft.com/office/2011/relationships/chartStyle" Target="style113.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14.xml"/><Relationship Id="rId1" Type="http://schemas.microsoft.com/office/2011/relationships/chartStyle" Target="style114.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15.xml"/><Relationship Id="rId1" Type="http://schemas.microsoft.com/office/2011/relationships/chartStyle" Target="style115.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16.xml"/><Relationship Id="rId1" Type="http://schemas.microsoft.com/office/2011/relationships/chartStyle" Target="style116.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17.xml"/><Relationship Id="rId1" Type="http://schemas.microsoft.com/office/2011/relationships/chartStyle" Target="style117.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18.xml"/><Relationship Id="rId1" Type="http://schemas.microsoft.com/office/2011/relationships/chartStyle" Target="style118.xml"/></Relationships>
</file>

<file path=ppt/charts/_rels/chart126.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19.xml"/><Relationship Id="rId1" Type="http://schemas.microsoft.com/office/2011/relationships/chartStyle" Target="style119.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120.xml"/><Relationship Id="rId1" Type="http://schemas.microsoft.com/office/2011/relationships/chartStyle" Target="style120.xml"/></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1.xml"/><Relationship Id="rId1" Type="http://schemas.microsoft.com/office/2011/relationships/chartStyle" Target="style121.xml"/></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22.xml"/><Relationship Id="rId1" Type="http://schemas.microsoft.com/office/2011/relationships/chartStyle" Target="style122.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23.xml"/><Relationship Id="rId1" Type="http://schemas.microsoft.com/office/2011/relationships/chartStyle" Target="style123.xml"/></Relationships>
</file>

<file path=ppt/charts/_rels/chart135.xml.rels><?xml version="1.0" encoding="UTF-8" standalone="yes"?>
<Relationships xmlns="http://schemas.openxmlformats.org/package/2006/relationships"><Relationship Id="rId3" Type="http://schemas.openxmlformats.org/officeDocument/2006/relationships/package" Target="../embeddings/Microsoft_Excel_Worksheet134.xlsx"/><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chartUserShapes" Target="../drawings/drawing2.xml"/></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25.xml"/><Relationship Id="rId1" Type="http://schemas.microsoft.com/office/2011/relationships/chartStyle" Target="style125.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chartUserShapes" Target="../drawings/drawing3.xml"/></Relationships>
</file>

<file path=ppt/charts/_rels/chart142.xml.rels><?xml version="1.0" encoding="UTF-8" standalone="yes"?>
<Relationships xmlns="http://schemas.openxmlformats.org/package/2006/relationships"><Relationship Id="rId3" Type="http://schemas.openxmlformats.org/officeDocument/2006/relationships/package" Target="../embeddings/Microsoft_Excel_Worksheet141.xlsx"/><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chartUserShapes" Target="../drawings/drawing4.xml"/></Relationships>
</file>

<file path=ppt/charts/_rels/chart143.xml.rels><?xml version="1.0" encoding="UTF-8" standalone="yes"?>
<Relationships xmlns="http://schemas.openxmlformats.org/package/2006/relationships"><Relationship Id="rId3" Type="http://schemas.openxmlformats.org/officeDocument/2006/relationships/package" Target="../embeddings/Microsoft_Excel_Worksheet142.xlsx"/><Relationship Id="rId2" Type="http://schemas.microsoft.com/office/2011/relationships/chartColorStyle" Target="colors128.xml"/><Relationship Id="rId1" Type="http://schemas.microsoft.com/office/2011/relationships/chartStyle" Target="style128.xml"/></Relationships>
</file>

<file path=ppt/charts/_rels/chart144.xml.rels><?xml version="1.0" encoding="UTF-8" standalone="yes"?>
<Relationships xmlns="http://schemas.openxmlformats.org/package/2006/relationships"><Relationship Id="rId3" Type="http://schemas.openxmlformats.org/officeDocument/2006/relationships/package" Target="../embeddings/Microsoft_Excel_Worksheet143.xlsx"/><Relationship Id="rId2" Type="http://schemas.microsoft.com/office/2011/relationships/chartColorStyle" Target="colors129.xml"/><Relationship Id="rId1" Type="http://schemas.microsoft.com/office/2011/relationships/chartStyle" Target="style129.xml"/></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8.xml"/><Relationship Id="rId1" Type="http://schemas.microsoft.com/office/2011/relationships/chartStyle" Target="style18.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9.xml"/><Relationship Id="rId1" Type="http://schemas.microsoft.com/office/2011/relationships/chartStyle" Target="style19.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0.xml"/><Relationship Id="rId1" Type="http://schemas.microsoft.com/office/2011/relationships/chartStyle" Target="style20.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1.xml"/><Relationship Id="rId1" Type="http://schemas.microsoft.com/office/2011/relationships/chartStyle" Target="style21.xml"/></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2.xml"/><Relationship Id="rId1" Type="http://schemas.microsoft.com/office/2011/relationships/chartStyle" Target="style2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3.xml"/><Relationship Id="rId1" Type="http://schemas.microsoft.com/office/2011/relationships/chartStyle" Target="style23.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4.xml"/><Relationship Id="rId1" Type="http://schemas.microsoft.com/office/2011/relationships/chartStyle" Target="style24.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5.xml"/><Relationship Id="rId1" Type="http://schemas.microsoft.com/office/2011/relationships/chartStyle" Target="style25.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6.xml"/><Relationship Id="rId1" Type="http://schemas.microsoft.com/office/2011/relationships/chartStyle" Target="style26.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7.xml"/><Relationship Id="rId1" Type="http://schemas.microsoft.com/office/2011/relationships/chartStyle" Target="style27.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8.xml"/><Relationship Id="rId1" Type="http://schemas.microsoft.com/office/2011/relationships/chartStyle" Target="style28.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9.xml"/><Relationship Id="rId1" Type="http://schemas.microsoft.com/office/2011/relationships/chartStyle" Target="style29.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0.xml"/><Relationship Id="rId1" Type="http://schemas.microsoft.com/office/2011/relationships/chartStyle" Target="style30.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1.xml"/><Relationship Id="rId1" Type="http://schemas.microsoft.com/office/2011/relationships/chartStyle" Target="style31.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2.xml"/><Relationship Id="rId1" Type="http://schemas.microsoft.com/office/2011/relationships/chartStyle" Target="style3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3.xml"/><Relationship Id="rId1" Type="http://schemas.microsoft.com/office/2011/relationships/chartStyle" Target="style33.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4.xml"/><Relationship Id="rId1" Type="http://schemas.microsoft.com/office/2011/relationships/chartStyle" Target="style34.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5.xml"/><Relationship Id="rId1" Type="http://schemas.microsoft.com/office/2011/relationships/chartStyle" Target="style35.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6.xml"/><Relationship Id="rId1" Type="http://schemas.microsoft.com/office/2011/relationships/chartStyle" Target="style36.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37.xml"/><Relationship Id="rId1" Type="http://schemas.microsoft.com/office/2011/relationships/chartStyle" Target="style37.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38.xml"/><Relationship Id="rId1" Type="http://schemas.microsoft.com/office/2011/relationships/chartStyle" Target="style38.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9.xml"/><Relationship Id="rId1" Type="http://schemas.microsoft.com/office/2011/relationships/chartStyle" Target="style39.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0.xml"/><Relationship Id="rId1" Type="http://schemas.microsoft.com/office/2011/relationships/chartStyle" Target="style40.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1.xml"/><Relationship Id="rId1" Type="http://schemas.microsoft.com/office/2011/relationships/chartStyle" Target="style41.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2.xml"/><Relationship Id="rId1" Type="http://schemas.microsoft.com/office/2011/relationships/chartStyle" Target="style4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3.xml"/><Relationship Id="rId1" Type="http://schemas.microsoft.com/office/2011/relationships/chartStyle" Target="style43.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4.xml"/><Relationship Id="rId1" Type="http://schemas.microsoft.com/office/2011/relationships/chartStyle" Target="style44.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5.xml"/><Relationship Id="rId1" Type="http://schemas.microsoft.com/office/2011/relationships/chartStyle" Target="style45.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6.xml"/><Relationship Id="rId1" Type="http://schemas.microsoft.com/office/2011/relationships/chartStyle" Target="style46.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7.xml"/><Relationship Id="rId1" Type="http://schemas.microsoft.com/office/2011/relationships/chartStyle" Target="style47.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8.xml"/><Relationship Id="rId1" Type="http://schemas.microsoft.com/office/2011/relationships/chartStyle" Target="style48.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9.xml"/><Relationship Id="rId1" Type="http://schemas.microsoft.com/office/2011/relationships/chartStyle" Target="style49.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0.xml"/><Relationship Id="rId1" Type="http://schemas.microsoft.com/office/2011/relationships/chartStyle" Target="style50.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1.xml"/><Relationship Id="rId1" Type="http://schemas.microsoft.com/office/2011/relationships/chartStyle" Target="style51.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3.xml"/><Relationship Id="rId1" Type="http://schemas.microsoft.com/office/2011/relationships/chartStyle" Target="style53.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4.xml"/><Relationship Id="rId1" Type="http://schemas.microsoft.com/office/2011/relationships/chartStyle" Target="style5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5.xml"/><Relationship Id="rId1" Type="http://schemas.microsoft.com/office/2011/relationships/chartStyle" Target="style55.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6.xml"/><Relationship Id="rId1" Type="http://schemas.microsoft.com/office/2011/relationships/chartStyle" Target="style56.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7.xml"/><Relationship Id="rId1" Type="http://schemas.microsoft.com/office/2011/relationships/chartStyle" Target="style57.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58.xml"/><Relationship Id="rId1" Type="http://schemas.microsoft.com/office/2011/relationships/chartStyle" Target="style58.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9.xml"/><Relationship Id="rId1" Type="http://schemas.microsoft.com/office/2011/relationships/chartStyle" Target="style59.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0.xml"/><Relationship Id="rId1" Type="http://schemas.microsoft.com/office/2011/relationships/chartStyle" Target="style6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1.xml"/><Relationship Id="rId1" Type="http://schemas.microsoft.com/office/2011/relationships/chartStyle" Target="style61.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2.xml"/><Relationship Id="rId1" Type="http://schemas.microsoft.com/office/2011/relationships/chartStyle" Target="style6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3.xml"/><Relationship Id="rId1" Type="http://schemas.microsoft.com/office/2011/relationships/chartStyle" Target="style63.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4.xml"/><Relationship Id="rId1" Type="http://schemas.microsoft.com/office/2011/relationships/chartStyle" Target="style64.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5.xml"/><Relationship Id="rId1" Type="http://schemas.microsoft.com/office/2011/relationships/chartStyle" Target="style65.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6.xml"/><Relationship Id="rId1" Type="http://schemas.microsoft.com/office/2011/relationships/chartStyle" Target="style66.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7.xml"/><Relationship Id="rId1" Type="http://schemas.microsoft.com/office/2011/relationships/chartStyle" Target="style67.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68.xml"/><Relationship Id="rId1" Type="http://schemas.microsoft.com/office/2011/relationships/chartStyle" Target="style68.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9.xml"/><Relationship Id="rId1" Type="http://schemas.microsoft.com/office/2011/relationships/chartStyle" Target="style69.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0.xml"/><Relationship Id="rId1" Type="http://schemas.microsoft.com/office/2011/relationships/chartStyle" Target="style70.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chartUserShapes" Target="../drawings/drawing1.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2.xml"/><Relationship Id="rId1" Type="http://schemas.microsoft.com/office/2011/relationships/chartStyle" Target="style7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3.xml"/><Relationship Id="rId1" Type="http://schemas.microsoft.com/office/2011/relationships/chartStyle" Target="style73.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4.xml"/><Relationship Id="rId1" Type="http://schemas.microsoft.com/office/2011/relationships/chartStyle" Target="style74.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75.xml"/><Relationship Id="rId1" Type="http://schemas.microsoft.com/office/2011/relationships/chartStyle" Target="style75.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76.xml"/><Relationship Id="rId1" Type="http://schemas.microsoft.com/office/2011/relationships/chartStyle" Target="style76.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77.xml"/><Relationship Id="rId1" Type="http://schemas.microsoft.com/office/2011/relationships/chartStyle" Target="style77.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78.xml"/><Relationship Id="rId1" Type="http://schemas.microsoft.com/office/2011/relationships/chartStyle" Target="style78.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79.xml"/><Relationship Id="rId1" Type="http://schemas.microsoft.com/office/2011/relationships/chartStyle" Target="style79.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0.xml"/><Relationship Id="rId1" Type="http://schemas.microsoft.com/office/2011/relationships/chartStyle" Target="style80.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1.xml"/><Relationship Id="rId1" Type="http://schemas.microsoft.com/office/2011/relationships/chartStyle" Target="style81.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2.xml"/><Relationship Id="rId1" Type="http://schemas.microsoft.com/office/2011/relationships/chartStyle" Target="style8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83.xml"/><Relationship Id="rId1" Type="http://schemas.microsoft.com/office/2011/relationships/chartStyle" Target="style83.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84.xml"/><Relationship Id="rId1" Type="http://schemas.microsoft.com/office/2011/relationships/chartStyle" Target="style84.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85.xml"/><Relationship Id="rId1" Type="http://schemas.microsoft.com/office/2011/relationships/chartStyle" Target="style85.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86.xml"/><Relationship Id="rId1" Type="http://schemas.microsoft.com/office/2011/relationships/chartStyle" Target="style86.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87.xml"/><Relationship Id="rId1" Type="http://schemas.microsoft.com/office/2011/relationships/chartStyle" Target="style87.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88.xml"/><Relationship Id="rId1" Type="http://schemas.microsoft.com/office/2011/relationships/chartStyle" Target="style88.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89.xml"/><Relationship Id="rId1" Type="http://schemas.microsoft.com/office/2011/relationships/chartStyle" Target="style89.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0.xml"/><Relationship Id="rId1" Type="http://schemas.microsoft.com/office/2011/relationships/chartStyle" Target="style90.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1.xml"/><Relationship Id="rId1" Type="http://schemas.microsoft.com/office/2011/relationships/chartStyle" Target="style91.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2.xml"/><Relationship Id="rId1" Type="http://schemas.microsoft.com/office/2011/relationships/chartStyle" Target="style9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5.2917154598536222E-2"/>
          <c:w val="0.76906395372002112"/>
          <c:h val="0.8552063634292042"/>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0.24</c:v>
                </c:pt>
                <c:pt idx="2">
                  <c:v>0.1</c:v>
                </c:pt>
                <c:pt idx="3">
                  <c:v>0.13</c:v>
                </c:pt>
                <c:pt idx="4">
                  <c:v>0.12</c:v>
                </c:pt>
                <c:pt idx="5">
                  <c:v>0.14000000000000001</c:v>
                </c:pt>
                <c:pt idx="6">
                  <c:v>0.12</c:v>
                </c:pt>
                <c:pt idx="7">
                  <c:v>0.11</c:v>
                </c:pt>
              </c:numCache>
            </c:numRef>
          </c:val>
          <c:extLst>
            <c:ext xmlns:c16="http://schemas.microsoft.com/office/drawing/2014/chart" uri="{C3380CC4-5D6E-409C-BE32-E72D297353CC}">
              <c16:uniqueId val="{00000002-E34C-47A7-914F-7E89D14A417E}"/>
            </c:ext>
          </c:extLst>
        </c:ser>
        <c:ser>
          <c:idx val="1"/>
          <c:order val="1"/>
          <c:tx>
            <c:strRef>
              <c:f>Sheet1!$C$1</c:f>
              <c:strCache>
                <c:ptCount val="1"/>
                <c:pt idx="0">
                  <c:v>2023</c:v>
                </c:pt>
              </c:strCache>
            </c:strRef>
          </c:tx>
          <c:spPr>
            <a:solidFill>
              <a:srgbClr val="008E91"/>
            </a:solidFill>
            <a:ln>
              <a:solidFill>
                <a:srgbClr val="008E9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11-BA12-41B2-BFE6-399420C6497D}"/>
            </c:ext>
          </c:extLst>
        </c:ser>
        <c:ser>
          <c:idx val="2"/>
          <c:order val="2"/>
          <c:tx>
            <c:strRef>
              <c:f>Sheet1!$D$1</c:f>
              <c:strCache>
                <c:ptCount val="1"/>
                <c:pt idx="0">
                  <c:v>2022</c:v>
                </c:pt>
              </c:strCache>
            </c:strRef>
          </c:tx>
          <c:spPr>
            <a:solidFill>
              <a:srgbClr val="002060"/>
            </a:solidFill>
            <a:ln>
              <a:solidFill>
                <a:srgbClr val="002060"/>
              </a:solidFill>
            </a:ln>
            <a:effectLst/>
          </c:spPr>
          <c:invertIfNegative val="0"/>
          <c:dPt>
            <c:idx val="0"/>
            <c:invertIfNegative val="0"/>
            <c:bubble3D val="0"/>
            <c:spPr>
              <a:solidFill>
                <a:srgbClr val="002060"/>
              </a:solidFill>
              <a:ln>
                <a:solidFill>
                  <a:srgbClr val="002060"/>
                </a:solidFill>
              </a:ln>
              <a:effectLst/>
            </c:spPr>
            <c:extLst>
              <c:ext xmlns:c16="http://schemas.microsoft.com/office/drawing/2014/chart" uri="{C3380CC4-5D6E-409C-BE32-E72D297353CC}">
                <c16:uniqueId val="{00000001-0BBB-44C2-B61E-8224E4375F7B}"/>
              </c:ext>
            </c:extLst>
          </c:dPt>
          <c:dPt>
            <c:idx val="1"/>
            <c:invertIfNegative val="0"/>
            <c:bubble3D val="0"/>
            <c:spPr>
              <a:solidFill>
                <a:srgbClr val="002060"/>
              </a:solidFill>
              <a:ln>
                <a:solidFill>
                  <a:srgbClr val="002060"/>
                </a:solidFill>
              </a:ln>
              <a:effectLst/>
            </c:spPr>
            <c:extLst>
              <c:ext xmlns:c16="http://schemas.microsoft.com/office/drawing/2014/chart" uri="{C3380CC4-5D6E-409C-BE32-E72D297353CC}">
                <c16:uniqueId val="{00000003-0BBB-44C2-B61E-8224E4375F7B}"/>
              </c:ext>
            </c:extLst>
          </c:dPt>
          <c:dPt>
            <c:idx val="2"/>
            <c:invertIfNegative val="0"/>
            <c:bubble3D val="0"/>
            <c:spPr>
              <a:solidFill>
                <a:srgbClr val="002060"/>
              </a:solidFill>
              <a:ln>
                <a:solidFill>
                  <a:srgbClr val="002060"/>
                </a:solidFill>
              </a:ln>
              <a:effectLst/>
            </c:spPr>
            <c:extLst>
              <c:ext xmlns:c16="http://schemas.microsoft.com/office/drawing/2014/chart" uri="{C3380CC4-5D6E-409C-BE32-E72D297353CC}">
                <c16:uniqueId val="{00000005-0BBB-44C2-B61E-8224E4375F7B}"/>
              </c:ext>
            </c:extLst>
          </c:dPt>
          <c:dPt>
            <c:idx val="3"/>
            <c:invertIfNegative val="0"/>
            <c:bubble3D val="0"/>
            <c:spPr>
              <a:solidFill>
                <a:srgbClr val="002060"/>
              </a:solidFill>
              <a:ln>
                <a:solidFill>
                  <a:srgbClr val="002060"/>
                </a:solidFill>
              </a:ln>
              <a:effectLst/>
            </c:spPr>
            <c:extLst>
              <c:ext xmlns:c16="http://schemas.microsoft.com/office/drawing/2014/chart" uri="{C3380CC4-5D6E-409C-BE32-E72D297353CC}">
                <c16:uniqueId val="{00000007-0BBB-44C2-B61E-8224E4375F7B}"/>
              </c:ext>
            </c:extLst>
          </c:dPt>
          <c:dPt>
            <c:idx val="4"/>
            <c:invertIfNegative val="0"/>
            <c:bubble3D val="0"/>
            <c:spPr>
              <a:solidFill>
                <a:srgbClr val="002060"/>
              </a:solidFill>
              <a:ln>
                <a:solidFill>
                  <a:srgbClr val="002060"/>
                </a:solidFill>
              </a:ln>
              <a:effectLst/>
            </c:spPr>
            <c:extLst>
              <c:ext xmlns:c16="http://schemas.microsoft.com/office/drawing/2014/chart" uri="{C3380CC4-5D6E-409C-BE32-E72D297353CC}">
                <c16:uniqueId val="{00000009-0BBB-44C2-B61E-8224E4375F7B}"/>
              </c:ext>
            </c:extLst>
          </c:dPt>
          <c:dPt>
            <c:idx val="5"/>
            <c:invertIfNegative val="0"/>
            <c:bubble3D val="0"/>
            <c:spPr>
              <a:solidFill>
                <a:srgbClr val="002060"/>
              </a:solidFill>
              <a:ln>
                <a:solidFill>
                  <a:srgbClr val="002060"/>
                </a:solidFill>
              </a:ln>
              <a:effectLst/>
            </c:spPr>
            <c:extLst>
              <c:ext xmlns:c16="http://schemas.microsoft.com/office/drawing/2014/chart" uri="{C3380CC4-5D6E-409C-BE32-E72D297353CC}">
                <c16:uniqueId val="{0000000B-0BBB-44C2-B61E-8224E4375F7B}"/>
              </c:ext>
            </c:extLst>
          </c:dPt>
          <c:dPt>
            <c:idx val="6"/>
            <c:invertIfNegative val="0"/>
            <c:bubble3D val="0"/>
            <c:spPr>
              <a:solidFill>
                <a:srgbClr val="002060"/>
              </a:solidFill>
              <a:ln>
                <a:solidFill>
                  <a:srgbClr val="002060"/>
                </a:solidFill>
              </a:ln>
              <a:effectLst/>
            </c:spPr>
            <c:extLst>
              <c:ext xmlns:c16="http://schemas.microsoft.com/office/drawing/2014/chart" uri="{C3380CC4-5D6E-409C-BE32-E72D297353CC}">
                <c16:uniqueId val="{0000000D-0BBB-44C2-B61E-8224E4375F7B}"/>
              </c:ext>
            </c:extLst>
          </c:dPt>
          <c:dPt>
            <c:idx val="7"/>
            <c:invertIfNegative val="0"/>
            <c:bubble3D val="0"/>
            <c:spPr>
              <a:solidFill>
                <a:srgbClr val="002060"/>
              </a:solidFill>
              <a:ln>
                <a:solidFill>
                  <a:srgbClr val="002060"/>
                </a:solidFill>
              </a:ln>
              <a:effectLst/>
            </c:spPr>
            <c:extLst>
              <c:ext xmlns:c16="http://schemas.microsoft.com/office/drawing/2014/chart" uri="{C3380CC4-5D6E-409C-BE32-E72D297353CC}">
                <c16:uniqueId val="{0000000F-0BBB-44C2-B61E-8224E4375F7B}"/>
              </c:ext>
            </c:extLst>
          </c:dPt>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12-BA12-41B2-BFE6-399420C6497D}"/>
            </c:ext>
          </c:extLst>
        </c:ser>
        <c:dLbls>
          <c:showLegendKey val="0"/>
          <c:showVal val="0"/>
          <c:showCatName val="0"/>
          <c:showSerName val="0"/>
          <c:showPercent val="0"/>
          <c:showBubbleSize val="0"/>
        </c:dLbls>
        <c:gapWidth val="80"/>
        <c:overlap val="-12"/>
        <c:axId val="311823456"/>
        <c:axId val="311825808"/>
      </c:barChart>
      <c:catAx>
        <c:axId val="311823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1825808"/>
        <c:crosses val="autoZero"/>
        <c:auto val="1"/>
        <c:lblAlgn val="ctr"/>
        <c:lblOffset val="100"/>
        <c:noMultiLvlLbl val="0"/>
      </c:catAx>
      <c:valAx>
        <c:axId val="311825808"/>
        <c:scaling>
          <c:orientation val="minMax"/>
          <c:max val="0.30000000000000004"/>
          <c:min val="0"/>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3456"/>
        <c:crosses val="autoZero"/>
        <c:crossBetween val="between"/>
      </c:valAx>
      <c:spPr>
        <a:noFill/>
        <a:ln>
          <a:noFill/>
        </a:ln>
        <a:effectLst/>
      </c:spPr>
    </c:plotArea>
    <c:legend>
      <c:legendPos val="b"/>
      <c:layout>
        <c:manualLayout>
          <c:xMode val="edge"/>
          <c:yMode val="edge"/>
          <c:x val="0.32320197078971574"/>
          <c:y val="0.90432473603821528"/>
          <c:w val="0.30456132904726629"/>
          <c:h val="8.4543238709216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650929873535854"/>
          <c:y val="2.5849118173450709E-2"/>
          <c:w val="0.57630331991362771"/>
          <c:h val="0.8757512283561713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08-4A87-872F-5A86F63632A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0.01</c:v>
                </c:pt>
                <c:pt idx="2">
                  <c:v>0.01</c:v>
                </c:pt>
                <c:pt idx="3">
                  <c:v>0.02</c:v>
                </c:pt>
                <c:pt idx="4">
                  <c:v>0.08</c:v>
                </c:pt>
                <c:pt idx="5">
                  <c:v>0.88</c:v>
                </c:pt>
              </c:numCache>
            </c:numRef>
          </c:val>
          <c:extLst>
            <c:ext xmlns:c16="http://schemas.microsoft.com/office/drawing/2014/chart" uri="{C3380CC4-5D6E-409C-BE32-E72D297353CC}">
              <c16:uniqueId val="{00000002-65A8-406F-BBC2-427EFC242207}"/>
            </c:ext>
          </c:extLst>
        </c:ser>
        <c:ser>
          <c:idx val="1"/>
          <c:order val="1"/>
          <c:tx>
            <c:strRef>
              <c:f>Sheet1!$C$1</c:f>
              <c:strCache>
                <c:ptCount val="1"/>
                <c:pt idx="0">
                  <c:v>2023</c:v>
                </c:pt>
              </c:strCache>
            </c:strRef>
          </c:tx>
          <c:spPr>
            <a:solidFill>
              <a:srgbClr val="008E9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5A8-406F-BBC2-427EFC24220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6-65A8-406F-BBC2-427EFC242207}"/>
            </c:ext>
          </c:extLst>
        </c:ser>
        <c:ser>
          <c:idx val="2"/>
          <c:order val="2"/>
          <c:tx>
            <c:strRef>
              <c:f>Sheet1!$D$1</c:f>
              <c:strCache>
                <c:ptCount val="1"/>
                <c:pt idx="0">
                  <c:v>2022</c:v>
                </c:pt>
              </c:strCache>
            </c:strRef>
          </c:tx>
          <c:spPr>
            <a:solidFill>
              <a:srgbClr val="002060"/>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5A8-406F-BBC2-427EFC242207}"/>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9D-4A1D-9CA0-EABD8A8AC6A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0.03</c:v>
                </c:pt>
                <c:pt idx="2">
                  <c:v>0.01</c:v>
                </c:pt>
                <c:pt idx="3">
                  <c:v>0.03</c:v>
                </c:pt>
                <c:pt idx="4">
                  <c:v>0.09</c:v>
                </c:pt>
                <c:pt idx="5">
                  <c:v>0.83</c:v>
                </c:pt>
              </c:numCache>
            </c:numRef>
          </c:val>
          <c:extLst>
            <c:ext xmlns:c16="http://schemas.microsoft.com/office/drawing/2014/chart" uri="{C3380CC4-5D6E-409C-BE32-E72D297353CC}">
              <c16:uniqueId val="{0000000B-65A8-406F-BBC2-427EFC242207}"/>
            </c:ext>
          </c:extLst>
        </c:ser>
        <c:dLbls>
          <c:showLegendKey val="0"/>
          <c:showVal val="0"/>
          <c:showCatName val="0"/>
          <c:showSerName val="0"/>
          <c:showPercent val="0"/>
          <c:showBubbleSize val="0"/>
        </c:dLbls>
        <c:gapWidth val="80"/>
        <c:overlap val="-25"/>
        <c:axId val="195097784"/>
        <c:axId val="316480824"/>
      </c:barChart>
      <c:valAx>
        <c:axId val="31648082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195097784"/>
        <c:crosses val="autoZero"/>
        <c:crossBetween val="between"/>
      </c:valAx>
      <c:catAx>
        <c:axId val="195097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6480824"/>
        <c:crosses val="autoZero"/>
        <c:auto val="1"/>
        <c:lblAlgn val="ctr"/>
        <c:lblOffset val="100"/>
        <c:noMultiLvlLbl val="0"/>
      </c:catAx>
      <c:spPr>
        <a:noFill/>
        <a:ln>
          <a:noFill/>
        </a:ln>
        <a:effectLst/>
      </c:spPr>
    </c:plotArea>
    <c:legend>
      <c:legendPos val="b"/>
      <c:layout>
        <c:manualLayout>
          <c:xMode val="edge"/>
          <c:yMode val="edge"/>
          <c:x val="0.41961013720213353"/>
          <c:y val="0.92399417802924222"/>
          <c:w val="0.29885160325618815"/>
          <c:h val="7.60058912116309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864-4468-A4DE-1DF1629B404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0.45</c:v>
                </c:pt>
                <c:pt idx="1">
                  <c:v>0.44</c:v>
                </c:pt>
                <c:pt idx="2">
                  <c:v>0.08</c:v>
                </c:pt>
                <c:pt idx="3">
                  <c:v>0.02</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AD-4F2F-8BC6-53640814715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0.36</c:v>
                </c:pt>
                <c:pt idx="1">
                  <c:v>0.49</c:v>
                </c:pt>
                <c:pt idx="2">
                  <c:v>0.12</c:v>
                </c:pt>
                <c:pt idx="3">
                  <c:v>0.04</c:v>
                </c:pt>
              </c:numCache>
            </c:numRef>
          </c:val>
          <c:extLst>
            <c:ext xmlns:c16="http://schemas.microsoft.com/office/drawing/2014/chart" uri="{C3380CC4-5D6E-409C-BE32-E72D297353CC}">
              <c16:uniqueId val="{00000006-2E26-4651-9EF0-BF0F0676C781}"/>
            </c:ext>
          </c:extLst>
        </c:ser>
        <c:ser>
          <c:idx val="2"/>
          <c:order val="2"/>
          <c:tx>
            <c:strRef>
              <c:f>Sheet1!$D$1</c:f>
              <c:strCache>
                <c:ptCount val="1"/>
                <c:pt idx="0">
                  <c:v>2022</c:v>
                </c:pt>
              </c:strCache>
            </c:strRef>
          </c:tx>
          <c:spPr>
            <a:solidFill>
              <a:srgbClr val="002060"/>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CCA-4DCD-9180-3BDCC983008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0.27</c:v>
                </c:pt>
                <c:pt idx="1">
                  <c:v>0.51</c:v>
                </c:pt>
                <c:pt idx="2">
                  <c:v>0.18</c:v>
                </c:pt>
                <c:pt idx="3">
                  <c:v>0.04</c:v>
                </c:pt>
              </c:numCache>
            </c:numRef>
          </c:val>
          <c:extLst>
            <c:ext xmlns:c16="http://schemas.microsoft.com/office/drawing/2014/chart" uri="{C3380CC4-5D6E-409C-BE32-E72D297353CC}">
              <c16:uniqueId val="{00000007-AEDE-4661-8068-EBCC406132EF}"/>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32871381729069"/>
          <c:y val="2.5849118173450709E-2"/>
          <c:w val="0.54648373542206818"/>
          <c:h val="0.8399048846882367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85E-4738-B6AB-D8CAF97BEE2C}"/>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85E-4738-B6AB-D8CAF97BEE2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0.01</c:v>
                </c:pt>
                <c:pt idx="2">
                  <c:v>0.01</c:v>
                </c:pt>
                <c:pt idx="3">
                  <c:v>0.02</c:v>
                </c:pt>
                <c:pt idx="4">
                  <c:v>0.08</c:v>
                </c:pt>
                <c:pt idx="5">
                  <c:v>0.88</c:v>
                </c:pt>
              </c:numCache>
            </c:numRef>
          </c:val>
          <c:extLst>
            <c:ext xmlns:c16="http://schemas.microsoft.com/office/drawing/2014/chart" uri="{C3380CC4-5D6E-409C-BE32-E72D297353CC}">
              <c16:uniqueId val="{00000003-8E27-40CD-843D-9BD69FAB5C41}"/>
            </c:ext>
          </c:extLst>
        </c:ser>
        <c:ser>
          <c:idx val="1"/>
          <c:order val="1"/>
          <c:tx>
            <c:strRef>
              <c:f>Sheet1!$C$1</c:f>
              <c:strCache>
                <c:ptCount val="1"/>
                <c:pt idx="0">
                  <c:v>2023</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BB3-4BDB-BC0D-D0F592609AE0}"/>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BB3-4BDB-BC0D-D0F592609A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3-B3DB-4736-B9CD-13599C474ECC}"/>
            </c:ext>
          </c:extLst>
        </c:ser>
        <c:ser>
          <c:idx val="2"/>
          <c:order val="2"/>
          <c:tx>
            <c:strRef>
              <c:f>Sheet1!$D$1</c:f>
              <c:strCache>
                <c:ptCount val="1"/>
                <c:pt idx="0">
                  <c:v>2022</c:v>
                </c:pt>
              </c:strCache>
            </c:strRef>
          </c:tx>
          <c:spPr>
            <a:solidFill>
              <a:srgbClr val="002060"/>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4B6-45EE-BF04-9B3599784F63}"/>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4B6-45EE-BF04-9B3599784F6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0.01</c:v>
                </c:pt>
                <c:pt idx="2">
                  <c:v>0.03</c:v>
                </c:pt>
                <c:pt idx="3">
                  <c:v>0.03</c:v>
                </c:pt>
                <c:pt idx="4">
                  <c:v>0.09</c:v>
                </c:pt>
                <c:pt idx="5">
                  <c:v>0.83</c:v>
                </c:pt>
              </c:numCache>
            </c:numRef>
          </c:val>
          <c:extLst>
            <c:ext xmlns:c16="http://schemas.microsoft.com/office/drawing/2014/chart" uri="{C3380CC4-5D6E-409C-BE32-E72D297353CC}">
              <c16:uniqueId val="{00000004-4334-4259-B1C8-043E0D577D81}"/>
            </c:ext>
          </c:extLst>
        </c:ser>
        <c:dLbls>
          <c:showLegendKey val="0"/>
          <c:showVal val="0"/>
          <c:showCatName val="0"/>
          <c:showSerName val="0"/>
          <c:showPercent val="0"/>
          <c:showBubbleSize val="0"/>
        </c:dLbls>
        <c:gapWidth val="80"/>
        <c:overlap val="-25"/>
        <c:axId val="516867480"/>
        <c:axId val="516869440"/>
      </c:barChart>
      <c:valAx>
        <c:axId val="5168694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6867480"/>
        <c:crosses val="autoZero"/>
        <c:crossBetween val="between"/>
      </c:valAx>
      <c:catAx>
        <c:axId val="5168674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69440"/>
        <c:crosses val="autoZero"/>
        <c:auto val="1"/>
        <c:lblAlgn val="ctr"/>
        <c:lblOffset val="100"/>
        <c:noMultiLvlLbl val="0"/>
      </c:catAx>
      <c:spPr>
        <a:noFill/>
        <a:ln>
          <a:noFill/>
        </a:ln>
        <a:effectLst/>
      </c:spPr>
    </c:plotArea>
    <c:legend>
      <c:legendPos val="b"/>
      <c:layout>
        <c:manualLayout>
          <c:xMode val="edge"/>
          <c:yMode val="edge"/>
          <c:x val="0.40630131372308154"/>
          <c:y val="0.9343903846442615"/>
          <c:w val="0.20611439001818502"/>
          <c:h val="5.256762003642439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3742968283864017"/>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City centre</c:v>
                </c:pt>
                <c:pt idx="7">
                  <c:v>From someone at school </c:v>
                </c:pt>
                <c:pt idx="8">
                  <c:v>Somewhere local to me</c:v>
                </c:pt>
                <c:pt idx="9">
                  <c:v>From friends or family aged under 18</c:v>
                </c:pt>
                <c:pt idx="10">
                  <c:v>Given them</c:v>
                </c:pt>
                <c:pt idx="11">
                  <c:v>From friends or family aged over 18</c:v>
                </c:pt>
                <c:pt idx="12">
                  <c:v>I bought them myself from a newsagent/off-licence/small local shop</c:v>
                </c:pt>
              </c:strCache>
            </c:strRef>
          </c:cat>
          <c:val>
            <c:numRef>
              <c:f>Sheet1!$B$2:$B$14</c:f>
              <c:numCache>
                <c:formatCode>0%</c:formatCode>
                <c:ptCount val="13"/>
                <c:pt idx="0">
                  <c:v>0.23</c:v>
                </c:pt>
                <c:pt idx="1">
                  <c:v>0.03</c:v>
                </c:pt>
                <c:pt idx="2">
                  <c:v>0.03</c:v>
                </c:pt>
                <c:pt idx="3">
                  <c:v>0.03</c:v>
                </c:pt>
                <c:pt idx="4">
                  <c:v>7.0000000000000007E-2</c:v>
                </c:pt>
                <c:pt idx="5">
                  <c:v>0.13</c:v>
                </c:pt>
                <c:pt idx="6">
                  <c:v>0.13</c:v>
                </c:pt>
                <c:pt idx="7">
                  <c:v>0.13</c:v>
                </c:pt>
                <c:pt idx="8">
                  <c:v>0.13</c:v>
                </c:pt>
                <c:pt idx="9">
                  <c:v>0.17</c:v>
                </c:pt>
                <c:pt idx="10">
                  <c:v>0.17</c:v>
                </c:pt>
                <c:pt idx="11">
                  <c:v>0.17</c:v>
                </c:pt>
                <c:pt idx="12">
                  <c:v>0.2</c:v>
                </c:pt>
              </c:numCache>
            </c:numRef>
          </c:val>
          <c:extLst>
            <c:ext xmlns:c16="http://schemas.microsoft.com/office/drawing/2014/chart" uri="{C3380CC4-5D6E-409C-BE32-E72D297353CC}">
              <c16:uniqueId val="{00000004-61B6-47D1-9332-F09EF4481E32}"/>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City centre</c:v>
                </c:pt>
                <c:pt idx="7">
                  <c:v>From someone at school </c:v>
                </c:pt>
                <c:pt idx="8">
                  <c:v>Somewhere local to me</c:v>
                </c:pt>
                <c:pt idx="9">
                  <c:v>From friends or family aged under 18</c:v>
                </c:pt>
                <c:pt idx="10">
                  <c:v>Given them</c:v>
                </c:pt>
                <c:pt idx="11">
                  <c:v>From friends or family aged over 18</c:v>
                </c:pt>
                <c:pt idx="12">
                  <c:v>I bought them myself from a newsagent/off-licence/small local shop</c:v>
                </c:pt>
              </c:strCache>
            </c:strRef>
          </c:cat>
          <c:val>
            <c:numRef>
              <c:f>Sheet1!$C$2:$C$14</c:f>
              <c:numCache>
                <c:formatCode>0%</c:formatCode>
                <c:ptCount val="13"/>
                <c:pt idx="0">
                  <c:v>0.36</c:v>
                </c:pt>
                <c:pt idx="1">
                  <c:v>0.14000000000000001</c:v>
                </c:pt>
                <c:pt idx="2">
                  <c:v>0.14000000000000001</c:v>
                </c:pt>
                <c:pt idx="3">
                  <c:v>0.14000000000000001</c:v>
                </c:pt>
                <c:pt idx="4">
                  <c:v>0.19</c:v>
                </c:pt>
                <c:pt idx="5">
                  <c:v>0.24</c:v>
                </c:pt>
                <c:pt idx="9">
                  <c:v>0.21</c:v>
                </c:pt>
                <c:pt idx="10">
                  <c:v>0.24</c:v>
                </c:pt>
                <c:pt idx="11">
                  <c:v>0.26</c:v>
                </c:pt>
                <c:pt idx="12">
                  <c:v>0.24</c:v>
                </c:pt>
              </c:numCache>
            </c:numRef>
          </c:val>
          <c:extLst>
            <c:ext xmlns:c16="http://schemas.microsoft.com/office/drawing/2014/chart" uri="{C3380CC4-5D6E-409C-BE32-E72D297353CC}">
              <c16:uniqueId val="{00000004-ECA2-479A-9D76-13584E2F401E}"/>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City centre</c:v>
                </c:pt>
                <c:pt idx="7">
                  <c:v>From someone at school </c:v>
                </c:pt>
                <c:pt idx="8">
                  <c:v>Somewhere local to me</c:v>
                </c:pt>
                <c:pt idx="9">
                  <c:v>From friends or family aged under 18</c:v>
                </c:pt>
                <c:pt idx="10">
                  <c:v>Given them</c:v>
                </c:pt>
                <c:pt idx="11">
                  <c:v>From friends or family aged over 18</c:v>
                </c:pt>
                <c:pt idx="12">
                  <c:v>I bought them myself from a newsagent/off-licence/small local shop</c:v>
                </c:pt>
              </c:strCache>
            </c:strRef>
          </c:cat>
          <c:val>
            <c:numRef>
              <c:f>Sheet1!$D$2:$D$14</c:f>
              <c:numCache>
                <c:formatCode>0%</c:formatCode>
                <c:ptCount val="13"/>
                <c:pt idx="0">
                  <c:v>0.26</c:v>
                </c:pt>
                <c:pt idx="1">
                  <c:v>0</c:v>
                </c:pt>
                <c:pt idx="2">
                  <c:v>0.05</c:v>
                </c:pt>
                <c:pt idx="3">
                  <c:v>0.08</c:v>
                </c:pt>
                <c:pt idx="4">
                  <c:v>0.16</c:v>
                </c:pt>
                <c:pt idx="5">
                  <c:v>0.11</c:v>
                </c:pt>
                <c:pt idx="9">
                  <c:v>0.16</c:v>
                </c:pt>
                <c:pt idx="10">
                  <c:v>0.37</c:v>
                </c:pt>
                <c:pt idx="11">
                  <c:v>0.24</c:v>
                </c:pt>
                <c:pt idx="12">
                  <c:v>0.11</c:v>
                </c:pt>
              </c:numCache>
            </c:numRef>
          </c:val>
          <c:extLst>
            <c:ext xmlns:c16="http://schemas.microsoft.com/office/drawing/2014/chart" uri="{C3380CC4-5D6E-409C-BE32-E72D297353CC}">
              <c16:uniqueId val="{00000005-CD51-40C9-AB78-193D791CB246}"/>
            </c:ext>
          </c:extLst>
        </c:ser>
        <c:dLbls>
          <c:dLblPos val="inEnd"/>
          <c:showLegendKey val="0"/>
          <c:showVal val="1"/>
          <c:showCatName val="0"/>
          <c:showSerName val="0"/>
          <c:showPercent val="0"/>
          <c:showBubbleSize val="0"/>
        </c:dLbls>
        <c:gapWidth val="80"/>
        <c:overlap val="-25"/>
        <c:axId val="527170776"/>
        <c:axId val="527169992"/>
      </c:barChart>
      <c:valAx>
        <c:axId val="52716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0776"/>
        <c:crosses val="autoZero"/>
        <c:crossBetween val="between"/>
      </c:valAx>
      <c:catAx>
        <c:axId val="527170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992"/>
        <c:crosses val="autoZero"/>
        <c:auto val="1"/>
        <c:lblAlgn val="ctr"/>
        <c:lblOffset val="100"/>
        <c:noMultiLvlLbl val="0"/>
      </c:catAx>
      <c:spPr>
        <a:noFill/>
        <a:ln>
          <a:noFill/>
        </a:ln>
        <a:effectLst/>
      </c:spPr>
    </c:plotArea>
    <c:legend>
      <c:legendPos val="b"/>
      <c:layout>
        <c:manualLayout>
          <c:xMode val="edge"/>
          <c:yMode val="edge"/>
          <c:x val="0.57759530721531605"/>
          <c:y val="0.92065649862208765"/>
          <c:w val="0.23781562838517156"/>
          <c:h val="4.4720429403984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84970017075606"/>
          <c:y val="2.5849118173450709E-2"/>
          <c:w val="0.48077566563242025"/>
          <c:h val="0.8256554676520547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30B1-4449-AECA-DD746C6CFF2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Single cigarettes (not in a packet)</c:v>
                </c:pt>
                <c:pt idx="1">
                  <c:v>Cigarettes from other sellers (i.e. from neighbours, market stalls, car boot, ice cream van etc.)</c:v>
                </c:pt>
                <c:pt idx="2">
                  <c:v>Fake cigarettes (e.g. counterfeit in packaging that looks like well-known brands)</c:v>
                </c:pt>
                <c:pt idx="3">
                  <c:v>Cigarettes with health warnings in a different language</c:v>
                </c:pt>
                <c:pt idx="4">
                  <c:v>E-cigs/Vapes ordered on the internet or through social media </c:v>
                </c:pt>
                <c:pt idx="5">
                  <c:v>Cigarettes/E-cigs/Vapes from someone at school</c:v>
                </c:pt>
                <c:pt idx="6">
                  <c:v>E-cigs/Vapes from a petrol station/convenience store/supermarket</c:v>
                </c:pt>
                <c:pt idx="7">
                  <c:v>E-cigs/Vapes from a Vape store</c:v>
                </c:pt>
              </c:strCache>
            </c:strRef>
          </c:cat>
          <c:val>
            <c:numRef>
              <c:f>Sheet1!$B$2:$B$9</c:f>
              <c:numCache>
                <c:formatCode>0%</c:formatCode>
                <c:ptCount val="8"/>
                <c:pt idx="0">
                  <c:v>0</c:v>
                </c:pt>
                <c:pt idx="1">
                  <c:v>0.01</c:v>
                </c:pt>
                <c:pt idx="2">
                  <c:v>0.01</c:v>
                </c:pt>
                <c:pt idx="3">
                  <c:v>0.01</c:v>
                </c:pt>
                <c:pt idx="4">
                  <c:v>0.03</c:v>
                </c:pt>
                <c:pt idx="5">
                  <c:v>0.03</c:v>
                </c:pt>
                <c:pt idx="6">
                  <c:v>0.05</c:v>
                </c:pt>
                <c:pt idx="7">
                  <c:v>0.08</c:v>
                </c:pt>
              </c:numCache>
            </c:numRef>
          </c:val>
          <c:extLst>
            <c:ext xmlns:c16="http://schemas.microsoft.com/office/drawing/2014/chart" uri="{C3380CC4-5D6E-409C-BE32-E72D297353CC}">
              <c16:uniqueId val="{00000000-700A-47BB-81D0-87AABF906F1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Single cigarettes (not in a packet)</c:v>
                </c:pt>
                <c:pt idx="1">
                  <c:v>Cigarettes from other sellers (i.e. from neighbours, market stalls, car boot, ice cream van etc.)</c:v>
                </c:pt>
                <c:pt idx="2">
                  <c:v>Fake cigarettes (e.g. counterfeit in packaging that looks like well-known brands)</c:v>
                </c:pt>
                <c:pt idx="3">
                  <c:v>Cigarettes with health warnings in a different language</c:v>
                </c:pt>
                <c:pt idx="4">
                  <c:v>E-cigs/Vapes ordered on the internet or through social media </c:v>
                </c:pt>
                <c:pt idx="5">
                  <c:v>Cigarettes/E-cigs/Vapes from someone at school</c:v>
                </c:pt>
                <c:pt idx="6">
                  <c:v>E-cigs/Vapes from a petrol station/convenience store/supermarket</c:v>
                </c:pt>
                <c:pt idx="7">
                  <c:v>E-cigs/Vapes from a Vape store</c:v>
                </c:pt>
              </c:strCache>
            </c:strRef>
          </c:cat>
          <c:val>
            <c:numRef>
              <c:f>Sheet1!$C$2:$C$9</c:f>
              <c:numCache>
                <c:formatCode>0%</c:formatCode>
                <c:ptCount val="8"/>
                <c:pt idx="0">
                  <c:v>0.01</c:v>
                </c:pt>
                <c:pt idx="1">
                  <c:v>0.02</c:v>
                </c:pt>
                <c:pt idx="2">
                  <c:v>0.02</c:v>
                </c:pt>
                <c:pt idx="3">
                  <c:v>0.02</c:v>
                </c:pt>
                <c:pt idx="4">
                  <c:v>0.03</c:v>
                </c:pt>
                <c:pt idx="6">
                  <c:v>0.06</c:v>
                </c:pt>
                <c:pt idx="7">
                  <c:v>7.0000000000000007E-2</c:v>
                </c:pt>
              </c:numCache>
            </c:numRef>
          </c:val>
          <c:extLst>
            <c:ext xmlns:c16="http://schemas.microsoft.com/office/drawing/2014/chart" uri="{C3380CC4-5D6E-409C-BE32-E72D297353CC}">
              <c16:uniqueId val="{00000000-9F62-4976-B910-BCE5606F41DD}"/>
            </c:ext>
          </c:extLst>
        </c:ser>
        <c:dLbls>
          <c:showLegendKey val="0"/>
          <c:showVal val="0"/>
          <c:showCatName val="0"/>
          <c:showSerName val="0"/>
          <c:showPercent val="0"/>
          <c:showBubbleSize val="0"/>
        </c:dLbls>
        <c:gapWidth val="80"/>
        <c:overlap val="-25"/>
        <c:axId val="527171168"/>
        <c:axId val="527163720"/>
      </c:barChart>
      <c:valAx>
        <c:axId val="527163720"/>
        <c:scaling>
          <c:orientation val="minMax"/>
          <c:max val="0.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1168"/>
        <c:crosses val="autoZero"/>
        <c:crossBetween val="between"/>
        <c:majorUnit val="5.000000000000001E-2"/>
      </c:valAx>
      <c:catAx>
        <c:axId val="5271711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3720"/>
        <c:crosses val="autoZero"/>
        <c:auto val="1"/>
        <c:lblAlgn val="ctr"/>
        <c:lblOffset val="100"/>
        <c:noMultiLvlLbl val="0"/>
      </c:catAx>
      <c:spPr>
        <a:noFill/>
        <a:ln>
          <a:noFill/>
        </a:ln>
        <a:effectLst/>
      </c:spPr>
    </c:plotArea>
    <c:legend>
      <c:legendPos val="b"/>
      <c:layout>
        <c:manualLayout>
          <c:xMode val="edge"/>
          <c:yMode val="edge"/>
          <c:x val="0.63260501689354287"/>
          <c:y val="0.92129967793526502"/>
          <c:w val="0.18262676864757751"/>
          <c:h val="4.609443807067841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0.12</c:v>
                </c:pt>
                <c:pt idx="1">
                  <c:v>0.28000000000000003</c:v>
                </c:pt>
                <c:pt idx="2">
                  <c:v>0.37</c:v>
                </c:pt>
                <c:pt idx="3">
                  <c:v>0.23</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0.1</c:v>
                </c:pt>
                <c:pt idx="1">
                  <c:v>0.25</c:v>
                </c:pt>
                <c:pt idx="2">
                  <c:v>0.4</c:v>
                </c:pt>
                <c:pt idx="3">
                  <c:v>0.25</c:v>
                </c:pt>
              </c:numCache>
            </c:numRef>
          </c:val>
          <c:extLst>
            <c:ext xmlns:c16="http://schemas.microsoft.com/office/drawing/2014/chart" uri="{C3380CC4-5D6E-409C-BE32-E72D297353CC}">
              <c16:uniqueId val="{00000000-2C0F-4855-BF66-1B732406E6DE}"/>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734277665709897"/>
          <c:y val="9.0072628487410947E-2"/>
          <c:w val="0.73296171170596214"/>
          <c:h val="0.73753118005061957"/>
        </c:manualLayout>
      </c:layout>
      <c:barChart>
        <c:barDir val="bar"/>
        <c:grouping val="clustered"/>
        <c:varyColors val="0"/>
        <c:ser>
          <c:idx val="0"/>
          <c:order val="0"/>
          <c:tx>
            <c:strRef>
              <c:f>Sheet1!$B$1</c:f>
              <c:strCache>
                <c:ptCount val="1"/>
                <c:pt idx="0">
                  <c:v>2024</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C7C-4074-8990-1502F9E85A0C}"/>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C7C-4074-8990-1502F9E85A0C}"/>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C7C-4074-8990-1502F9E85A0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Sheet1!$B$2:$B$6</c:f>
              <c:numCache>
                <c:formatCode>0%</c:formatCode>
                <c:ptCount val="5"/>
                <c:pt idx="0">
                  <c:v>0.03</c:v>
                </c:pt>
                <c:pt idx="1">
                  <c:v>7.0000000000000007E-2</c:v>
                </c:pt>
                <c:pt idx="2">
                  <c:v>7.0000000000000007E-2</c:v>
                </c:pt>
                <c:pt idx="3">
                  <c:v>0.19</c:v>
                </c:pt>
                <c:pt idx="4">
                  <c:v>0.63</c:v>
                </c:pt>
              </c:numCache>
            </c:numRef>
          </c:val>
          <c:extLst>
            <c:ext xmlns:c16="http://schemas.microsoft.com/office/drawing/2014/chart" uri="{C3380CC4-5D6E-409C-BE32-E72D297353CC}">
              <c16:uniqueId val="{00000004-EFA9-49A2-A372-73CC131C7626}"/>
            </c:ext>
          </c:extLst>
        </c:ser>
        <c:ser>
          <c:idx val="1"/>
          <c:order val="1"/>
          <c:tx>
            <c:strRef>
              <c:f>Sheet1!$C$1</c:f>
              <c:strCache>
                <c:ptCount val="1"/>
                <c:pt idx="0">
                  <c:v>2023</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C8-49E4-8529-79BA1BF52A0F}"/>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C8-49E4-8529-79BA1BF52A0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Sheet1!$C$2:$C$6</c:f>
              <c:numCache>
                <c:formatCode>0%</c:formatCode>
                <c:ptCount val="5"/>
                <c:pt idx="0">
                  <c:v>0.05</c:v>
                </c:pt>
                <c:pt idx="1">
                  <c:v>7.0000000000000007E-2</c:v>
                </c:pt>
                <c:pt idx="2">
                  <c:v>7.0000000000000007E-2</c:v>
                </c:pt>
                <c:pt idx="3">
                  <c:v>0.15</c:v>
                </c:pt>
                <c:pt idx="4">
                  <c:v>0.66</c:v>
                </c:pt>
              </c:numCache>
            </c:numRef>
          </c:val>
          <c:extLst>
            <c:ext xmlns:c16="http://schemas.microsoft.com/office/drawing/2014/chart" uri="{C3380CC4-5D6E-409C-BE32-E72D297353CC}">
              <c16:uniqueId val="{00000004-A44C-45C9-A4DA-33DF7D863904}"/>
            </c:ext>
          </c:extLst>
        </c:ser>
        <c:ser>
          <c:idx val="2"/>
          <c:order val="2"/>
          <c:tx>
            <c:strRef>
              <c:f>Sheet1!$D$1</c:f>
              <c:strCache>
                <c:ptCount val="1"/>
                <c:pt idx="0">
                  <c:v>2022</c:v>
                </c:pt>
              </c:strCache>
            </c:strRef>
          </c:tx>
          <c:spPr>
            <a:solidFill>
              <a:srgbClr val="002060"/>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9C8-49E4-8529-79BA1BF52A0F}"/>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9C8-49E4-8529-79BA1BF52A0F}"/>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9C8-49E4-8529-79BA1BF52A0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Sheet1!$D$2:$D$6</c:f>
              <c:numCache>
                <c:formatCode>0%</c:formatCode>
                <c:ptCount val="5"/>
                <c:pt idx="0">
                  <c:v>0.06</c:v>
                </c:pt>
                <c:pt idx="1">
                  <c:v>7.0000000000000007E-2</c:v>
                </c:pt>
                <c:pt idx="2">
                  <c:v>0.09</c:v>
                </c:pt>
                <c:pt idx="3">
                  <c:v>0.16</c:v>
                </c:pt>
                <c:pt idx="4">
                  <c:v>0.61</c:v>
                </c:pt>
              </c:numCache>
            </c:numRef>
          </c:val>
          <c:extLst>
            <c:ext xmlns:c16="http://schemas.microsoft.com/office/drawing/2014/chart" uri="{C3380CC4-5D6E-409C-BE32-E72D297353CC}">
              <c16:uniqueId val="{00000005-7CA6-4289-9644-C801707C840A}"/>
            </c:ext>
          </c:extLst>
        </c:ser>
        <c:dLbls>
          <c:showLegendKey val="0"/>
          <c:showVal val="0"/>
          <c:showCatName val="0"/>
          <c:showSerName val="0"/>
          <c:showPercent val="0"/>
          <c:showBubbleSize val="0"/>
        </c:dLbls>
        <c:gapWidth val="80"/>
        <c:overlap val="-25"/>
        <c:axId val="527168032"/>
        <c:axId val="527175872"/>
      </c:barChart>
      <c:valAx>
        <c:axId val="5271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68032"/>
        <c:crosses val="autoZero"/>
        <c:crossBetween val="between"/>
      </c:valAx>
      <c:catAx>
        <c:axId val="52716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5872"/>
        <c:crosses val="autoZero"/>
        <c:auto val="1"/>
        <c:lblAlgn val="ctr"/>
        <c:lblOffset val="100"/>
        <c:noMultiLvlLbl val="0"/>
      </c:catAx>
      <c:spPr>
        <a:noFill/>
        <a:ln>
          <a:noFill/>
        </a:ln>
        <a:effectLst/>
      </c:spPr>
    </c:plotArea>
    <c:legend>
      <c:legendPos val="b"/>
      <c:layout>
        <c:manualLayout>
          <c:xMode val="edge"/>
          <c:yMode val="edge"/>
          <c:x val="0.38741541836866689"/>
          <c:y val="0.91319665356168134"/>
          <c:w val="0.28227520515334542"/>
          <c:h val="5.97103209755080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020945109852534"/>
          <c:y val="0.12729089363485102"/>
          <c:w val="0.62597039765312701"/>
          <c:h val="0.6538867835281506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Tanks or mods</c:v>
                </c:pt>
                <c:pt idx="1">
                  <c:v>Rechargeable vapes e.g. pens, pods</c:v>
                </c:pt>
                <c:pt idx="2">
                  <c:v>Disposale vapes e.g. Blu br, Elf bar, Lost Mary </c:v>
                </c:pt>
              </c:strCache>
            </c:strRef>
          </c:cat>
          <c:val>
            <c:numRef>
              <c:f>Sheet1!$B$2:$B$4</c:f>
              <c:numCache>
                <c:formatCode>0%</c:formatCode>
                <c:ptCount val="3"/>
                <c:pt idx="0">
                  <c:v>0.25</c:v>
                </c:pt>
                <c:pt idx="1">
                  <c:v>0.75</c:v>
                </c:pt>
                <c:pt idx="2">
                  <c:v>0.78</c:v>
                </c:pt>
              </c:numCache>
            </c:numRef>
          </c:val>
          <c:extLst>
            <c:ext xmlns:c16="http://schemas.microsoft.com/office/drawing/2014/chart" uri="{C3380CC4-5D6E-409C-BE32-E72D297353CC}">
              <c16:uniqueId val="{00000003-7CEB-4BEB-98A4-3E9E23A93F27}"/>
            </c:ext>
          </c:extLst>
        </c:ser>
        <c:dLbls>
          <c:showLegendKey val="0"/>
          <c:showVal val="1"/>
          <c:showCatName val="0"/>
          <c:showSerName val="0"/>
          <c:showPercent val="0"/>
          <c:showBubbleSize val="0"/>
        </c:dLbls>
        <c:gapWidth val="80"/>
        <c:overlap val="-12"/>
        <c:axId val="493368944"/>
        <c:axId val="493370512"/>
        <c:extLst/>
      </c:barChart>
      <c:valAx>
        <c:axId val="4933705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68944"/>
        <c:crosses val="autoZero"/>
        <c:crossBetween val="between"/>
      </c:valAx>
      <c:catAx>
        <c:axId val="493368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705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6825171304674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928-4A2D-9E4D-568BD86B749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2-2A4D-4911-B56F-19AEAB75C7FA}"/>
            </c:ext>
          </c:extLst>
        </c:ser>
        <c:ser>
          <c:idx val="1"/>
          <c:order val="1"/>
          <c:tx>
            <c:strRef>
              <c:f>Sheet1!$C$1</c:f>
              <c:strCache>
                <c:ptCount val="1"/>
                <c:pt idx="0">
                  <c:v>2023</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A4D-4911-B56F-19AEAB75C7F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7-2A4D-4911-B56F-19AEAB75C7FA}"/>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96-46C9-B985-5CED66E73074}"/>
                </c:ext>
              </c:extLst>
            </c:dLbl>
            <c:dLbl>
              <c:idx val="1"/>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8-2A4D-4911-B56F-19AEAB75C7F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0.94</c:v>
                </c:pt>
                <c:pt idx="1">
                  <c:v>0.06</c:v>
                </c:pt>
              </c:numCache>
            </c:numRef>
          </c:val>
          <c:extLst>
            <c:ext xmlns:c16="http://schemas.microsoft.com/office/drawing/2014/chart" uri="{C3380CC4-5D6E-409C-BE32-E72D297353CC}">
              <c16:uniqueId val="{00000009-2A4D-4911-B56F-19AEAB75C7FA}"/>
            </c:ext>
          </c:extLst>
        </c:ser>
        <c:dLbls>
          <c:showLegendKey val="0"/>
          <c:showVal val="0"/>
          <c:showCatName val="0"/>
          <c:showSerName val="0"/>
          <c:showPercent val="0"/>
          <c:showBubbleSize val="0"/>
        </c:dLbls>
        <c:gapWidth val="80"/>
        <c:overlap val="-25"/>
        <c:axId val="441656376"/>
        <c:axId val="441658336"/>
      </c:barChart>
      <c:valAx>
        <c:axId val="441658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one"/>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6376"/>
        <c:crosses val="autoZero"/>
        <c:crossBetween val="between"/>
      </c:valAx>
      <c:catAx>
        <c:axId val="441656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8336"/>
        <c:crosses val="autoZero"/>
        <c:auto val="1"/>
        <c:lblAlgn val="ctr"/>
        <c:lblOffset val="100"/>
        <c:noMultiLvlLbl val="0"/>
      </c:catAx>
      <c:spPr>
        <a:noFill/>
        <a:ln>
          <a:noFill/>
        </a:ln>
        <a:effectLst/>
      </c:spPr>
    </c:plotArea>
    <c:legend>
      <c:legendPos val="b"/>
      <c:layout>
        <c:manualLayout>
          <c:xMode val="edge"/>
          <c:yMode val="edge"/>
          <c:x val="0.35677456632877363"/>
          <c:y val="0.88864315361083412"/>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469808886972566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0.59</c:v>
                </c:pt>
                <c:pt idx="1">
                  <c:v>0.41</c:v>
                </c:pt>
              </c:numCache>
            </c:numRef>
          </c:val>
          <c:extLst>
            <c:ext xmlns:c16="http://schemas.microsoft.com/office/drawing/2014/chart" uri="{C3380CC4-5D6E-409C-BE32-E72D297353CC}">
              <c16:uniqueId val="{00000004-1E83-48FC-93AB-10D1960DD8F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0.64</c:v>
                </c:pt>
                <c:pt idx="1">
                  <c:v>0.36</c:v>
                </c:pt>
              </c:numCache>
            </c:numRef>
          </c:val>
          <c:extLst>
            <c:ext xmlns:c16="http://schemas.microsoft.com/office/drawing/2014/chart" uri="{C3380CC4-5D6E-409C-BE32-E72D297353CC}">
              <c16:uniqueId val="{00000005-1E83-48FC-93AB-10D1960DD8F5}"/>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0.61</c:v>
                </c:pt>
                <c:pt idx="1">
                  <c:v>0.39</c:v>
                </c:pt>
              </c:numCache>
            </c:numRef>
          </c:val>
          <c:extLst>
            <c:ext xmlns:c16="http://schemas.microsoft.com/office/drawing/2014/chart" uri="{C3380CC4-5D6E-409C-BE32-E72D297353CC}">
              <c16:uniqueId val="{00000005-AEB5-40E9-B6A4-4B41F47A8CD1}"/>
            </c:ext>
          </c:extLst>
        </c:ser>
        <c:dLbls>
          <c:showLegendKey val="0"/>
          <c:showVal val="0"/>
          <c:showCatName val="0"/>
          <c:showSerName val="0"/>
          <c:showPercent val="0"/>
          <c:showBubbleSize val="0"/>
        </c:dLbls>
        <c:gapWidth val="80"/>
        <c:overlap val="-25"/>
        <c:axId val="527169600"/>
        <c:axId val="527169208"/>
      </c:barChart>
      <c:valAx>
        <c:axId val="527169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69600"/>
        <c:crosses val="autoZero"/>
        <c:crossBetween val="between"/>
      </c:valAx>
      <c:catAx>
        <c:axId val="52716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692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53818403027654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4-1B2C-4744-A40F-2928F4E2107B}"/>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0.87</c:v>
                </c:pt>
                <c:pt idx="1">
                  <c:v>0.13</c:v>
                </c:pt>
              </c:numCache>
            </c:numRef>
          </c:val>
          <c:extLst>
            <c:ext xmlns:c16="http://schemas.microsoft.com/office/drawing/2014/chart" uri="{C3380CC4-5D6E-409C-BE32-E72D297353CC}">
              <c16:uniqueId val="{00000005-1B2C-4744-A40F-2928F4E2107B}"/>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layout>
                <c:manualLayout>
                  <c:x val="-0.10041552046827702"/>
                  <c:y val="0"/>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10747258544673474"/>
                      <c:h val="6.7653056316593324E-2"/>
                    </c:manualLayout>
                  </c15:layout>
                </c:ext>
                <c:ext xmlns:c16="http://schemas.microsoft.com/office/drawing/2014/chart" uri="{C3380CC4-5D6E-409C-BE32-E72D297353CC}">
                  <c16:uniqueId val="{00000003-E0BB-4008-BF84-4B4404F16D5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0.86</c:v>
                </c:pt>
                <c:pt idx="1">
                  <c:v>0.14000000000000001</c:v>
                </c:pt>
              </c:numCache>
            </c:numRef>
          </c:val>
          <c:extLst>
            <c:ext xmlns:c16="http://schemas.microsoft.com/office/drawing/2014/chart" uri="{C3380CC4-5D6E-409C-BE32-E72D297353CC}">
              <c16:uniqueId val="{00000005-08E6-4E6F-8901-968FD94BD72D}"/>
            </c:ext>
          </c:extLst>
        </c:ser>
        <c:dLbls>
          <c:showLegendKey val="0"/>
          <c:showVal val="0"/>
          <c:showCatName val="0"/>
          <c:showSerName val="0"/>
          <c:showPercent val="0"/>
          <c:showBubbleSize val="0"/>
        </c:dLbls>
        <c:gapWidth val="80"/>
        <c:overlap val="-25"/>
        <c:axId val="527171952"/>
        <c:axId val="527171560"/>
      </c:barChart>
      <c:valAx>
        <c:axId val="52717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1952"/>
        <c:crosses val="autoZero"/>
        <c:crossBetween val="between"/>
      </c:valAx>
      <c:catAx>
        <c:axId val="527171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156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09923826161638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0.87</c:v>
                </c:pt>
                <c:pt idx="1">
                  <c:v>0.13</c:v>
                </c:pt>
              </c:numCache>
            </c:numRef>
          </c:val>
          <c:extLst>
            <c:ext xmlns:c16="http://schemas.microsoft.com/office/drawing/2014/chart" uri="{C3380CC4-5D6E-409C-BE32-E72D297353CC}">
              <c16:uniqueId val="{00000004-CD82-49F8-8CF2-6A24380FA688}"/>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5-CD82-49F8-8CF2-6A24380FA688}"/>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layout>
                <c:manualLayout>
                  <c:x val="-9.0197334539196844E-2"/>
                  <c:y val="-7.746698808350366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72C-4F63-8EB5-E55D98D723A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0.87</c:v>
                </c:pt>
                <c:pt idx="1">
                  <c:v>0.13</c:v>
                </c:pt>
              </c:numCache>
            </c:numRef>
          </c:val>
          <c:extLst>
            <c:ext xmlns:c16="http://schemas.microsoft.com/office/drawing/2014/chart" uri="{C3380CC4-5D6E-409C-BE32-E72D297353CC}">
              <c16:uniqueId val="{00000005-F4EA-4EE9-984F-65D3B30CEAFE}"/>
            </c:ext>
          </c:extLst>
        </c:ser>
        <c:dLbls>
          <c:showLegendKey val="0"/>
          <c:showVal val="0"/>
          <c:showCatName val="0"/>
          <c:showSerName val="0"/>
          <c:showPercent val="0"/>
          <c:showBubbleSize val="0"/>
        </c:dLbls>
        <c:gapWidth val="80"/>
        <c:overlap val="-25"/>
        <c:axId val="527173128"/>
        <c:axId val="527172736"/>
      </c:barChart>
      <c:valAx>
        <c:axId val="5271727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3128"/>
        <c:crosses val="autoZero"/>
        <c:crossBetween val="between"/>
      </c:valAx>
      <c:catAx>
        <c:axId val="52717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27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927876227133294"/>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853-404B-90FA-791FFD29EF8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Sheet1!$B$2:$B$5</c:f>
              <c:numCache>
                <c:formatCode>0%</c:formatCode>
                <c:ptCount val="4"/>
                <c:pt idx="0">
                  <c:v>0.05</c:v>
                </c:pt>
                <c:pt idx="1">
                  <c:v>0.2</c:v>
                </c:pt>
                <c:pt idx="2">
                  <c:v>0.59</c:v>
                </c:pt>
                <c:pt idx="3">
                  <c:v>0.16</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2023</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EDC-4C28-9B2F-6467659E632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Sheet1!$C$2:$C$5</c:f>
              <c:numCache>
                <c:formatCode>0%</c:formatCode>
                <c:ptCount val="4"/>
                <c:pt idx="0">
                  <c:v>0.04</c:v>
                </c:pt>
                <c:pt idx="1">
                  <c:v>0.2</c:v>
                </c:pt>
                <c:pt idx="2">
                  <c:v>0.59</c:v>
                </c:pt>
                <c:pt idx="3">
                  <c:v>0.16</c:v>
                </c:pt>
              </c:numCache>
            </c:numRef>
          </c:val>
          <c:extLst>
            <c:ext xmlns:c16="http://schemas.microsoft.com/office/drawing/2014/chart" uri="{C3380CC4-5D6E-409C-BE32-E72D297353CC}">
              <c16:uniqueId val="{00000004-A390-4F3E-AF44-5FE52251F967}"/>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E9C-4FF9-B552-9B944A4B18C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Sheet1!$D$2:$D$5</c:f>
              <c:numCache>
                <c:formatCode>0%</c:formatCode>
                <c:ptCount val="4"/>
                <c:pt idx="0">
                  <c:v>0.05</c:v>
                </c:pt>
                <c:pt idx="1">
                  <c:v>0.17</c:v>
                </c:pt>
                <c:pt idx="2">
                  <c:v>0.59</c:v>
                </c:pt>
                <c:pt idx="3">
                  <c:v>0.2</c:v>
                </c:pt>
              </c:numCache>
            </c:numRef>
          </c:val>
          <c:extLst>
            <c:ext xmlns:c16="http://schemas.microsoft.com/office/drawing/2014/chart" uri="{C3380CC4-5D6E-409C-BE32-E72D297353CC}">
              <c16:uniqueId val="{00000005-2CCB-46A3-8D25-BCFA35231523}"/>
            </c:ext>
          </c:extLst>
        </c:ser>
        <c:dLbls>
          <c:showLegendKey val="0"/>
          <c:showVal val="0"/>
          <c:showCatName val="0"/>
          <c:showSerName val="0"/>
          <c:showPercent val="0"/>
          <c:showBubbleSize val="0"/>
        </c:dLbls>
        <c:gapWidth val="80"/>
        <c:overlap val="-25"/>
        <c:axId val="527179400"/>
        <c:axId val="527176264"/>
      </c:barChart>
      <c:valAx>
        <c:axId val="527176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9400"/>
        <c:crosses val="autoZero"/>
        <c:crossBetween val="between"/>
      </c:valAx>
      <c:catAx>
        <c:axId val="5271794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626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0D16-4341-9012-3CE64B44B41B}"/>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0D16-4341-9012-3CE64B44B41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D16-4341-9012-3CE64B44B41B}"/>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D16-4341-9012-3CE64B44B4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0.57999999999999996</c:v>
                </c:pt>
                <c:pt idx="1">
                  <c:v>0.34</c:v>
                </c:pt>
                <c:pt idx="2">
                  <c:v>0.06</c:v>
                </c:pt>
                <c:pt idx="3">
                  <c:v>0.01</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FE-4B59-8945-40CB478F3C42}"/>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BFE-4B59-8945-40CB478F3C42}"/>
                </c:ext>
              </c:extLst>
            </c:dLbl>
            <c:dLbl>
              <c:idx val="2"/>
              <c:layout>
                <c:manualLayout>
                  <c:x val="-5.7893493413500287E-2"/>
                  <c:y val="0"/>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72-4BCF-A38D-8F88F3DE27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0.63</c:v>
                </c:pt>
                <c:pt idx="1">
                  <c:v>0.32</c:v>
                </c:pt>
                <c:pt idx="2">
                  <c:v>0.05</c:v>
                </c:pt>
                <c:pt idx="3">
                  <c:v>0.02</c:v>
                </c:pt>
              </c:numCache>
            </c:numRef>
          </c:val>
          <c:extLst>
            <c:ext xmlns:c16="http://schemas.microsoft.com/office/drawing/2014/chart" uri="{C3380CC4-5D6E-409C-BE32-E72D297353CC}">
              <c16:uniqueId val="{00000005-A88E-481E-8118-22B76B9883DE}"/>
            </c:ext>
          </c:extLst>
        </c:ser>
        <c:ser>
          <c:idx val="2"/>
          <c:order val="2"/>
          <c:tx>
            <c:strRef>
              <c:f>Sheet1!$D$1</c:f>
              <c:strCache>
                <c:ptCount val="1"/>
                <c:pt idx="0">
                  <c:v>2022</c:v>
                </c:pt>
              </c:strCache>
            </c:strRef>
          </c:tx>
          <c:spPr>
            <a:solidFill>
              <a:srgbClr val="002060"/>
            </a:solidFill>
            <a:ln w="19050">
              <a:noFill/>
            </a:ln>
            <a:effectLst/>
          </c:spPr>
          <c:invertIfNegative val="0"/>
          <c:dLbls>
            <c:dLbl>
              <c:idx val="2"/>
              <c:layout>
                <c:manualLayout>
                  <c:x val="-5.175670383266424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63-4BFF-A6A2-AE75D3EEAD86}"/>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87B-4D81-BC77-18EC273EAFA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0.54</c:v>
                </c:pt>
                <c:pt idx="1">
                  <c:v>0.37</c:v>
                </c:pt>
                <c:pt idx="2">
                  <c:v>0.08</c:v>
                </c:pt>
                <c:pt idx="3">
                  <c:v>0.01</c:v>
                </c:pt>
              </c:numCache>
            </c:numRef>
          </c:val>
          <c:extLst>
            <c:ext xmlns:c16="http://schemas.microsoft.com/office/drawing/2014/chart" uri="{C3380CC4-5D6E-409C-BE32-E72D297353CC}">
              <c16:uniqueId val="{00000004-338C-4FD4-B158-530E541C1F37}"/>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BB8-42AB-A0DF-57CE1F26D962}"/>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BB8-42AB-A0DF-57CE1F26D96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0.7</c:v>
                </c:pt>
                <c:pt idx="1">
                  <c:v>0.26</c:v>
                </c:pt>
                <c:pt idx="2">
                  <c:v>0.04</c:v>
                </c:pt>
                <c:pt idx="3">
                  <c:v>0.01</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2023</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7C-4E1E-A7D4-53645B6DADE0}"/>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7C-4E1E-A7D4-53645B6DAD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0.63</c:v>
                </c:pt>
                <c:pt idx="1">
                  <c:v>0.32</c:v>
                </c:pt>
                <c:pt idx="2">
                  <c:v>0.04</c:v>
                </c:pt>
                <c:pt idx="3">
                  <c:v>0.02</c:v>
                </c:pt>
              </c:numCache>
            </c:numRef>
          </c:val>
          <c:extLst>
            <c:ext xmlns:c16="http://schemas.microsoft.com/office/drawing/2014/chart" uri="{C3380CC4-5D6E-409C-BE32-E72D297353CC}">
              <c16:uniqueId val="{00000000-001A-406C-8632-8D2E9374078F}"/>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353570107626061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layout>
                <c:manualLayout>
                  <c:x val="-5.7893493413500266E-2"/>
                  <c:y val="-1.0631584785951974E-16"/>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FE9-4F89-AF8C-91FEF05F9BF2}"/>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E7C-4185-AAEE-8DB5CC36E36A}"/>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7C-4185-AAEE-8DB5CC36E36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Sheet1!$B$2:$B$5</c:f>
              <c:numCache>
                <c:formatCode>0%</c:formatCode>
                <c:ptCount val="4"/>
                <c:pt idx="0">
                  <c:v>0.08</c:v>
                </c:pt>
                <c:pt idx="1">
                  <c:v>0.06</c:v>
                </c:pt>
                <c:pt idx="2">
                  <c:v>0.11</c:v>
                </c:pt>
                <c:pt idx="3">
                  <c:v>0.84</c:v>
                </c:pt>
              </c:numCache>
            </c:numRef>
          </c:val>
          <c:extLst>
            <c:ext xmlns:c16="http://schemas.microsoft.com/office/drawing/2014/chart" uri="{C3380CC4-5D6E-409C-BE32-E72D297353CC}">
              <c16:uniqueId val="{00000002-A04C-4ED7-AC13-5111BEB8EC10}"/>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BF8-4C2F-A15E-85F28359AC9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Sheet1!$C$2:$C$5</c:f>
              <c:numCache>
                <c:formatCode>0%</c:formatCode>
                <c:ptCount val="4"/>
                <c:pt idx="0">
                  <c:v>0.09</c:v>
                </c:pt>
                <c:pt idx="1">
                  <c:v>7.0000000000000007E-2</c:v>
                </c:pt>
                <c:pt idx="2">
                  <c:v>0.12</c:v>
                </c:pt>
                <c:pt idx="3">
                  <c:v>0.83</c:v>
                </c:pt>
              </c:numCache>
            </c:numRef>
          </c:val>
          <c:extLst>
            <c:ext xmlns:c16="http://schemas.microsoft.com/office/drawing/2014/chart" uri="{C3380CC4-5D6E-409C-BE32-E72D297353CC}">
              <c16:uniqueId val="{00000002-CF66-4E05-9958-45B659C87A99}"/>
            </c:ext>
          </c:extLst>
        </c:ser>
        <c:ser>
          <c:idx val="2"/>
          <c:order val="2"/>
          <c:tx>
            <c:strRef>
              <c:f>Sheet1!$D$1</c:f>
              <c:strCache>
                <c:ptCount val="1"/>
                <c:pt idx="0">
                  <c:v>2022</c:v>
                </c:pt>
              </c:strCache>
            </c:strRef>
          </c:tx>
          <c:spPr>
            <a:solidFill>
              <a:srgbClr val="002060"/>
            </a:solidFill>
            <a:ln w="19050">
              <a:noFill/>
            </a:ln>
            <a:effectLst/>
          </c:spPr>
          <c:invertIfNegative val="0"/>
          <c:dLbls>
            <c:dLbl>
              <c:idx val="0"/>
              <c:layout>
                <c:manualLayout>
                  <c:x val="-6.48026587007123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690-464C-982D-70C364CB92E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Sheet1!$D$2:$D$5</c:f>
              <c:numCache>
                <c:formatCode>General</c:formatCode>
                <c:ptCount val="4"/>
                <c:pt idx="0" formatCode="0%">
                  <c:v>0.11</c:v>
                </c:pt>
                <c:pt idx="2" formatCode="0%">
                  <c:v>0.13</c:v>
                </c:pt>
                <c:pt idx="3" formatCode="0%">
                  <c:v>0.81</c:v>
                </c:pt>
              </c:numCache>
            </c:numRef>
          </c:val>
          <c:extLst>
            <c:ext xmlns:c16="http://schemas.microsoft.com/office/drawing/2014/chart" uri="{C3380CC4-5D6E-409C-BE32-E72D297353CC}">
              <c16:uniqueId val="{00000003-D305-4D43-A920-1790C3B95717}"/>
            </c:ext>
          </c:extLst>
        </c:ser>
        <c:dLbls>
          <c:showLegendKey val="0"/>
          <c:showVal val="0"/>
          <c:showCatName val="0"/>
          <c:showSerName val="0"/>
          <c:showPercent val="0"/>
          <c:showBubbleSize val="0"/>
        </c:dLbls>
        <c:gapWidth val="80"/>
        <c:overlap val="-25"/>
        <c:axId val="527177440"/>
        <c:axId val="527182144"/>
      </c:barChart>
      <c:valAx>
        <c:axId val="5271821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77440"/>
        <c:crosses val="autoZero"/>
        <c:crossBetween val="between"/>
      </c:valAx>
      <c:catAx>
        <c:axId val="527177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82144"/>
        <c:crosses val="autoZero"/>
        <c:auto val="1"/>
        <c:lblAlgn val="ctr"/>
        <c:lblOffset val="100"/>
        <c:noMultiLvlLbl val="0"/>
      </c:catAx>
      <c:spPr>
        <a:noFill/>
        <a:ln>
          <a:noFill/>
        </a:ln>
        <a:effectLst/>
      </c:spPr>
    </c:plotArea>
    <c:legend>
      <c:legendPos val="b"/>
      <c:layout>
        <c:manualLayout>
          <c:xMode val="edge"/>
          <c:yMode val="edge"/>
          <c:x val="0.37286323261728543"/>
          <c:y val="0.90285457924465395"/>
          <c:w val="0.33985522068103835"/>
          <c:h val="5.945118470860597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2519501073972"/>
          <c:y val="3.1213583531158572E-3"/>
          <c:w val="0.73296171170596214"/>
          <c:h val="0.77457588748435224"/>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F7-4E52-A4B1-4EF8AB87CD5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4-69F9-42A0-8F7B-908D9B132D0C}"/>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60-47E5-8E96-B86A95304D1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5-69F9-42A0-8F7B-908D9B132D0C}"/>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15F-4630-97CC-745A61F517D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0.94</c:v>
                </c:pt>
                <c:pt idx="1">
                  <c:v>0.06</c:v>
                </c:pt>
              </c:numCache>
            </c:numRef>
          </c:val>
          <c:extLst>
            <c:ext xmlns:c16="http://schemas.microsoft.com/office/drawing/2014/chart" uri="{C3380CC4-5D6E-409C-BE32-E72D297353CC}">
              <c16:uniqueId val="{00000005-4A63-48BB-83AC-CB99AF5F80C0}"/>
            </c:ext>
          </c:extLst>
        </c:ser>
        <c:dLbls>
          <c:showLegendKey val="0"/>
          <c:showVal val="0"/>
          <c:showCatName val="0"/>
          <c:showSerName val="0"/>
          <c:showPercent val="0"/>
          <c:showBubbleSize val="0"/>
        </c:dLbls>
        <c:gapWidth val="80"/>
        <c:overlap val="-25"/>
        <c:axId val="527153528"/>
        <c:axId val="527157056"/>
      </c:barChart>
      <c:valAx>
        <c:axId val="527157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3528"/>
        <c:crosses val="autoZero"/>
        <c:crossBetween val="between"/>
      </c:valAx>
      <c:catAx>
        <c:axId val="5271535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7056"/>
        <c:crosses val="autoZero"/>
        <c:auto val="1"/>
        <c:lblAlgn val="ctr"/>
        <c:lblOffset val="100"/>
        <c:noMultiLvlLbl val="0"/>
      </c:catAx>
      <c:spPr>
        <a:noFill/>
        <a:ln>
          <a:noFill/>
        </a:ln>
        <a:effectLst/>
      </c:spPr>
    </c:plotArea>
    <c:legend>
      <c:legendPos val="b"/>
      <c:layout>
        <c:manualLayout>
          <c:xMode val="edge"/>
          <c:yMode val="edge"/>
          <c:x val="0.40782278830814839"/>
          <c:y val="0.9227349720688387"/>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64464667219258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72D-43FC-9DDC-E952A5F87C26}"/>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c:v>
                </c:pt>
                <c:pt idx="1">
                  <c:v>0.5</c:v>
                </c:pt>
              </c:numCache>
            </c:numRef>
          </c:val>
          <c:extLst>
            <c:ext xmlns:c16="http://schemas.microsoft.com/office/drawing/2014/chart" uri="{C3380CC4-5D6E-409C-BE32-E72D297353CC}">
              <c16:uniqueId val="{00000006-A72D-43FC-9DDC-E952A5F87C26}"/>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0.52</c:v>
                </c:pt>
                <c:pt idx="1">
                  <c:v>0.48</c:v>
                </c:pt>
              </c:numCache>
            </c:numRef>
          </c:val>
          <c:extLst>
            <c:ext xmlns:c16="http://schemas.microsoft.com/office/drawing/2014/chart" uri="{C3380CC4-5D6E-409C-BE32-E72D297353CC}">
              <c16:uniqueId val="{00000005-30F8-45EA-8023-7A2545FCD047}"/>
            </c:ext>
          </c:extLst>
        </c:ser>
        <c:dLbls>
          <c:showLegendKey val="0"/>
          <c:showVal val="0"/>
          <c:showCatName val="0"/>
          <c:showSerName val="0"/>
          <c:showPercent val="0"/>
          <c:showBubbleSize val="0"/>
        </c:dLbls>
        <c:gapWidth val="80"/>
        <c:overlap val="-25"/>
        <c:axId val="527151960"/>
        <c:axId val="527151176"/>
      </c:barChart>
      <c:valAx>
        <c:axId val="527151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960"/>
        <c:crosses val="autoZero"/>
        <c:crossBetween val="between"/>
      </c:valAx>
      <c:catAx>
        <c:axId val="5271519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17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42076602034431"/>
          <c:y val="3.8338341881445609E-2"/>
          <c:w val="0.78342344885969695"/>
          <c:h val="0.78254259729328357"/>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6A4-48DA-BE52-DF0B3F7D80A5}"/>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6A4-48DA-BE52-DF0B3F7D80A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0.64</c:v>
                </c:pt>
                <c:pt idx="1">
                  <c:v>0.31</c:v>
                </c:pt>
                <c:pt idx="2">
                  <c:v>0.03</c:v>
                </c:pt>
                <c:pt idx="3">
                  <c:v>0.02</c:v>
                </c:pt>
              </c:numCache>
            </c:numRef>
          </c:val>
          <c:extLst>
            <c:ext xmlns:c16="http://schemas.microsoft.com/office/drawing/2014/chart" uri="{C3380CC4-5D6E-409C-BE32-E72D297353CC}">
              <c16:uniqueId val="{00000005-A3F0-4C56-AB11-B4F790CDAC5F}"/>
            </c:ext>
          </c:extLst>
        </c:ser>
        <c:ser>
          <c:idx val="1"/>
          <c:order val="1"/>
          <c:tx>
            <c:strRef>
              <c:f>Sheet1!$C$1</c:f>
              <c:strCache>
                <c:ptCount val="1"/>
                <c:pt idx="0">
                  <c:v>2023</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0D7-4691-A848-C39EC8F2BE1B}"/>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D7-4691-A848-C39EC8F2BE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0.63</c:v>
                </c:pt>
                <c:pt idx="1">
                  <c:v>0.32</c:v>
                </c:pt>
                <c:pt idx="2">
                  <c:v>0.03</c:v>
                </c:pt>
                <c:pt idx="3">
                  <c:v>0.03</c:v>
                </c:pt>
              </c:numCache>
            </c:numRef>
          </c:val>
          <c:extLst>
            <c:ext xmlns:c16="http://schemas.microsoft.com/office/drawing/2014/chart" uri="{C3380CC4-5D6E-409C-BE32-E72D297353CC}">
              <c16:uniqueId val="{00000002-99CD-4768-BA44-30B1B1AD2C3A}"/>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E29-41D6-B6C0-C2529E736863}"/>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E29-41D6-B6C0-C2529E73686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0.62</c:v>
                </c:pt>
                <c:pt idx="1">
                  <c:v>0.34</c:v>
                </c:pt>
                <c:pt idx="2">
                  <c:v>0.03</c:v>
                </c:pt>
                <c:pt idx="3">
                  <c:v>0.01</c:v>
                </c:pt>
              </c:numCache>
            </c:numRef>
          </c:val>
          <c:extLst>
            <c:ext xmlns:c16="http://schemas.microsoft.com/office/drawing/2014/chart" uri="{C3380CC4-5D6E-409C-BE32-E72D297353CC}">
              <c16:uniqueId val="{00000003-A7A8-4CE7-B6DE-E776DD20942B}"/>
            </c:ext>
          </c:extLst>
        </c:ser>
        <c:dLbls>
          <c:showLegendKey val="0"/>
          <c:showVal val="0"/>
          <c:showCatName val="0"/>
          <c:showSerName val="0"/>
          <c:showPercent val="0"/>
          <c:showBubbleSize val="0"/>
        </c:dLbls>
        <c:gapWidth val="80"/>
        <c:overlap val="-25"/>
        <c:axId val="527154704"/>
        <c:axId val="527158232"/>
      </c:barChart>
      <c:valAx>
        <c:axId val="5271582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4704"/>
        <c:crosses val="autoZero"/>
        <c:crossBetween val="between"/>
      </c:valAx>
      <c:catAx>
        <c:axId val="5271547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8232"/>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496184229104197"/>
          <c:y val="7.5985973405328242E-2"/>
          <c:w val="0.51490412112829076"/>
          <c:h val="0.82304333659172368"/>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8C-4D28-B635-28746223A835}"/>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8C-4D28-B635-28746223A83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Sheet1!$B$2:$B$10</c:f>
              <c:numCache>
                <c:formatCode>0%</c:formatCode>
                <c:ptCount val="9"/>
                <c:pt idx="0">
                  <c:v>0.28000000000000003</c:v>
                </c:pt>
                <c:pt idx="1">
                  <c:v>0.21</c:v>
                </c:pt>
                <c:pt idx="2">
                  <c:v>0.08</c:v>
                </c:pt>
                <c:pt idx="3">
                  <c:v>0.03</c:v>
                </c:pt>
                <c:pt idx="4">
                  <c:v>0.04</c:v>
                </c:pt>
                <c:pt idx="5">
                  <c:v>0.06</c:v>
                </c:pt>
                <c:pt idx="6">
                  <c:v>7.0000000000000007E-2</c:v>
                </c:pt>
                <c:pt idx="7">
                  <c:v>0.2</c:v>
                </c:pt>
                <c:pt idx="8">
                  <c:v>0.27</c:v>
                </c:pt>
              </c:numCache>
            </c:numRef>
          </c:val>
          <c:extLst>
            <c:ext xmlns:c16="http://schemas.microsoft.com/office/drawing/2014/chart" uri="{C3380CC4-5D6E-409C-BE32-E72D297353CC}">
              <c16:uniqueId val="{00000004-089B-4F19-A45E-315711FC91CF}"/>
            </c:ext>
          </c:extLst>
        </c:ser>
        <c:ser>
          <c:idx val="1"/>
          <c:order val="1"/>
          <c:tx>
            <c:strRef>
              <c:f>Sheet1!$C$1</c:f>
              <c:strCache>
                <c:ptCount val="1"/>
                <c:pt idx="0">
                  <c:v>2023</c:v>
                </c:pt>
              </c:strCache>
            </c:strRef>
          </c:tx>
          <c:spPr>
            <a:solidFill>
              <a:srgbClr val="008E91"/>
            </a:solidFill>
            <a:ln>
              <a:noFill/>
            </a:ln>
            <a:effectLst/>
          </c:spPr>
          <c:invertIfNegative val="0"/>
          <c:dLbls>
            <c:dLbl>
              <c:idx val="3"/>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fld id="{B7C07948-FFC0-4E17-A63A-458F80818C88}" type="VALUE">
                      <a:rPr lang="en-US" sz="900">
                        <a:solidFill>
                          <a:schemeClr val="tx1">
                            <a:lumMod val="75000"/>
                            <a:lumOff val="25000"/>
                          </a:schemeClr>
                        </a:solidFill>
                      </a:rPr>
                      <a:pPr>
                        <a:defRPr sz="900"/>
                      </a:pPr>
                      <a:t>[VALUE]</a:t>
                    </a:fld>
                    <a:endParaRPr lang="en-GB"/>
                  </a:p>
                </c:rich>
              </c:tx>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DF2-47ED-AC6F-C3647AEB1DF5}"/>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6C-4A5E-89A7-2EED3405674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Sheet1!$C$2:$C$10</c:f>
              <c:numCache>
                <c:formatCode>0%</c:formatCode>
                <c:ptCount val="9"/>
                <c:pt idx="0">
                  <c:v>0.3</c:v>
                </c:pt>
                <c:pt idx="1">
                  <c:v>0.16</c:v>
                </c:pt>
                <c:pt idx="2">
                  <c:v>0.09</c:v>
                </c:pt>
                <c:pt idx="3">
                  <c:v>0.04</c:v>
                </c:pt>
                <c:pt idx="4">
                  <c:v>0.04</c:v>
                </c:pt>
                <c:pt idx="5">
                  <c:v>0.08</c:v>
                </c:pt>
                <c:pt idx="6">
                  <c:v>0.09</c:v>
                </c:pt>
                <c:pt idx="7">
                  <c:v>0.22</c:v>
                </c:pt>
                <c:pt idx="8">
                  <c:v>0.28999999999999998</c:v>
                </c:pt>
              </c:numCache>
            </c:numRef>
          </c:val>
          <c:extLst>
            <c:ext xmlns:c16="http://schemas.microsoft.com/office/drawing/2014/chart" uri="{C3380CC4-5D6E-409C-BE32-E72D297353CC}">
              <c16:uniqueId val="{00000003-8126-4BB5-8AE7-D780BB84E9DD}"/>
            </c:ext>
          </c:extLst>
        </c:ser>
        <c:ser>
          <c:idx val="2"/>
          <c:order val="2"/>
          <c:tx>
            <c:strRef>
              <c:f>Sheet1!$D$1</c:f>
              <c:strCache>
                <c:ptCount val="1"/>
                <c:pt idx="0">
                  <c:v>2022</c:v>
                </c:pt>
              </c:strCache>
            </c:strRef>
          </c:tx>
          <c:spPr>
            <a:solidFill>
              <a:srgbClr val="002060"/>
            </a:solidFill>
            <a:ln>
              <a:solidFill>
                <a:srgbClr val="002060"/>
              </a:solidFill>
            </a:ln>
            <a:effectLst/>
          </c:spPr>
          <c:invertIfNegative val="0"/>
          <c:dLbls>
            <c:dLbl>
              <c:idx val="3"/>
              <c:layout>
                <c:manualLayout>
                  <c:x val="-2.5294032984205274E-3"/>
                  <c:y val="-3.6758688057424794E-3"/>
                </c:manualLayout>
              </c:layout>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4.2928832787425514E-2"/>
                      <c:h val="2.6725843787335727E-2"/>
                    </c:manualLayout>
                  </c15:layout>
                </c:ext>
                <c:ext xmlns:c16="http://schemas.microsoft.com/office/drawing/2014/chart" uri="{C3380CC4-5D6E-409C-BE32-E72D297353CC}">
                  <c16:uniqueId val="{00000002-5389-4A79-8ED9-7BC91821221F}"/>
                </c:ext>
              </c:extLst>
            </c:dLbl>
            <c:dLbl>
              <c:idx val="4"/>
              <c:layout>
                <c:manualLayout>
                  <c:x val="-9.8853132049979888E-3"/>
                  <c:y val="-4.3886354384731398E-3"/>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E6C-4A5E-89A7-2EED3405674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Sheet1!$D$2:$D$10</c:f>
              <c:numCache>
                <c:formatCode>0%</c:formatCode>
                <c:ptCount val="9"/>
                <c:pt idx="0">
                  <c:v>0.28000000000000003</c:v>
                </c:pt>
                <c:pt idx="1">
                  <c:v>0.22</c:v>
                </c:pt>
                <c:pt idx="2">
                  <c:v>0.05</c:v>
                </c:pt>
                <c:pt idx="3">
                  <c:v>0.03</c:v>
                </c:pt>
                <c:pt idx="4">
                  <c:v>0.04</c:v>
                </c:pt>
                <c:pt idx="5">
                  <c:v>7.0000000000000007E-2</c:v>
                </c:pt>
                <c:pt idx="6">
                  <c:v>7.0000000000000007E-2</c:v>
                </c:pt>
                <c:pt idx="7">
                  <c:v>0.2</c:v>
                </c:pt>
                <c:pt idx="8">
                  <c:v>0.26</c:v>
                </c:pt>
              </c:numCache>
            </c:numRef>
          </c:val>
          <c:extLst>
            <c:ext xmlns:c16="http://schemas.microsoft.com/office/drawing/2014/chart" uri="{C3380CC4-5D6E-409C-BE32-E72D297353CC}">
              <c16:uniqueId val="{00000003-055C-4567-BA8A-8484026E863F}"/>
            </c:ext>
          </c:extLst>
        </c:ser>
        <c:dLbls>
          <c:showLegendKey val="0"/>
          <c:showVal val="0"/>
          <c:showCatName val="0"/>
          <c:showSerName val="0"/>
          <c:showPercent val="0"/>
          <c:showBubbleSize val="0"/>
        </c:dLbls>
        <c:gapWidth val="80"/>
        <c:overlap val="-12"/>
        <c:axId val="441856736"/>
        <c:axId val="441861832"/>
      </c:barChart>
      <c:catAx>
        <c:axId val="441856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1832"/>
        <c:crosses val="autoZero"/>
        <c:auto val="1"/>
        <c:lblAlgn val="ctr"/>
        <c:lblOffset val="100"/>
        <c:noMultiLvlLbl val="0"/>
      </c:catAx>
      <c:valAx>
        <c:axId val="441861832"/>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185673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7456819885397822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Sheet1!$B$2:$B$10</c:f>
              <c:numCache>
                <c:formatCode>0%</c:formatCode>
                <c:ptCount val="9"/>
                <c:pt idx="0">
                  <c:v>0.24</c:v>
                </c:pt>
                <c:pt idx="1">
                  <c:v>0.09</c:v>
                </c:pt>
                <c:pt idx="2">
                  <c:v>0.14000000000000001</c:v>
                </c:pt>
                <c:pt idx="3">
                  <c:v>0.14000000000000001</c:v>
                </c:pt>
                <c:pt idx="4">
                  <c:v>0.16</c:v>
                </c:pt>
                <c:pt idx="5">
                  <c:v>0.19</c:v>
                </c:pt>
                <c:pt idx="6">
                  <c:v>0.24</c:v>
                </c:pt>
                <c:pt idx="7">
                  <c:v>0.28000000000000003</c:v>
                </c:pt>
                <c:pt idx="8">
                  <c:v>0.67</c:v>
                </c:pt>
              </c:numCache>
            </c:numRef>
          </c:val>
          <c:extLst>
            <c:ext xmlns:c16="http://schemas.microsoft.com/office/drawing/2014/chart" uri="{C3380CC4-5D6E-409C-BE32-E72D297353CC}">
              <c16:uniqueId val="{00000004-3B45-437F-AE74-AA2DE8434EA2}"/>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Sheet1!$C$2:$C$10</c:f>
              <c:numCache>
                <c:formatCode>0%</c:formatCode>
                <c:ptCount val="9"/>
                <c:pt idx="0">
                  <c:v>0.25</c:v>
                </c:pt>
                <c:pt idx="1">
                  <c:v>0.1</c:v>
                </c:pt>
                <c:pt idx="2">
                  <c:v>0.12</c:v>
                </c:pt>
                <c:pt idx="3">
                  <c:v>0.14000000000000001</c:v>
                </c:pt>
                <c:pt idx="4">
                  <c:v>0.15</c:v>
                </c:pt>
                <c:pt idx="5">
                  <c:v>0.19</c:v>
                </c:pt>
                <c:pt idx="6">
                  <c:v>0.22</c:v>
                </c:pt>
                <c:pt idx="7">
                  <c:v>0.26</c:v>
                </c:pt>
                <c:pt idx="8">
                  <c:v>0.67</c:v>
                </c:pt>
              </c:numCache>
            </c:numRef>
          </c:val>
          <c:extLst>
            <c:ext xmlns:c16="http://schemas.microsoft.com/office/drawing/2014/chart" uri="{C3380CC4-5D6E-409C-BE32-E72D297353CC}">
              <c16:uniqueId val="{00000004-FFDF-41D5-AB73-111D94B127F4}"/>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Sheet1!$D$2:$D$10</c:f>
              <c:numCache>
                <c:formatCode>0%</c:formatCode>
                <c:ptCount val="9"/>
                <c:pt idx="0">
                  <c:v>0.28999999999999998</c:v>
                </c:pt>
                <c:pt idx="1">
                  <c:v>0.09</c:v>
                </c:pt>
                <c:pt idx="2">
                  <c:v>0.11</c:v>
                </c:pt>
                <c:pt idx="3">
                  <c:v>0.13</c:v>
                </c:pt>
                <c:pt idx="4">
                  <c:v>0.13</c:v>
                </c:pt>
                <c:pt idx="5">
                  <c:v>0.17</c:v>
                </c:pt>
                <c:pt idx="6">
                  <c:v>0.23</c:v>
                </c:pt>
                <c:pt idx="7">
                  <c:v>0.23</c:v>
                </c:pt>
                <c:pt idx="8">
                  <c:v>0.62</c:v>
                </c:pt>
              </c:numCache>
            </c:numRef>
          </c:val>
          <c:extLst>
            <c:ext xmlns:c16="http://schemas.microsoft.com/office/drawing/2014/chart" uri="{C3380CC4-5D6E-409C-BE32-E72D297353CC}">
              <c16:uniqueId val="{00000005-0C4A-46F1-8285-76383A058537}"/>
            </c:ext>
          </c:extLst>
        </c:ser>
        <c:dLbls>
          <c:showLegendKey val="0"/>
          <c:showVal val="0"/>
          <c:showCatName val="0"/>
          <c:showSerName val="0"/>
          <c:showPercent val="0"/>
          <c:showBubbleSize val="0"/>
        </c:dLbls>
        <c:gapWidth val="80"/>
        <c:overlap val="-25"/>
        <c:axId val="527151568"/>
        <c:axId val="527153920"/>
      </c:barChart>
      <c:valAx>
        <c:axId val="527153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1568"/>
        <c:crosses val="autoZero"/>
        <c:crossBetween val="between"/>
      </c:valAx>
      <c:catAx>
        <c:axId val="527151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3920"/>
        <c:crosses val="autoZero"/>
        <c:auto val="1"/>
        <c:lblAlgn val="ctr"/>
        <c:lblOffset val="100"/>
        <c:noMultiLvlLbl val="0"/>
      </c:catAx>
      <c:spPr>
        <a:noFill/>
        <a:ln>
          <a:noFill/>
        </a:ln>
        <a:effectLst/>
      </c:spPr>
    </c:plotArea>
    <c:legend>
      <c:legendPos val="b"/>
      <c:layout>
        <c:manualLayout>
          <c:xMode val="edge"/>
          <c:yMode val="edge"/>
          <c:x val="0.45074409750662686"/>
          <c:y val="0.86116915627066715"/>
          <c:w val="0.13233983926223614"/>
          <c:h val="4.15200571889959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779249099383741"/>
          <c:y val="3.3776979548859241E-2"/>
          <c:w val="0.55401019528204909"/>
          <c:h val="0.8110646339710712"/>
        </c:manualLayout>
      </c:layout>
      <c:barChart>
        <c:barDir val="bar"/>
        <c:grouping val="percentStacked"/>
        <c:varyColors val="0"/>
        <c:ser>
          <c:idx val="0"/>
          <c:order val="0"/>
          <c:tx>
            <c:strRef>
              <c:f>Sheet1!$B$1</c:f>
              <c:strCache>
                <c:ptCount val="1"/>
                <c:pt idx="0">
                  <c:v>No, never</c:v>
                </c:pt>
              </c:strCache>
            </c:strRef>
          </c:tx>
          <c:spPr>
            <a:solidFill>
              <a:srgbClr val="002060"/>
            </a:solidFill>
            <a:ln w="19050">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4D-44D2-856F-6A5819002429}"/>
                </c:ext>
              </c:extLst>
            </c:dLbl>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64D-44D2-856F-6A5819002429}"/>
                </c:ext>
              </c:extLst>
            </c:dLbl>
            <c:dLbl>
              <c:idx val="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E6-4CAC-A028-1C17C229B96B}"/>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Sheet1!$B$2:$B$4</c:f>
              <c:numCache>
                <c:formatCode>0%</c:formatCode>
                <c:ptCount val="3"/>
                <c:pt idx="0">
                  <c:v>0.85</c:v>
                </c:pt>
                <c:pt idx="1">
                  <c:v>0.87</c:v>
                </c:pt>
                <c:pt idx="2">
                  <c:v>0.89</c:v>
                </c:pt>
              </c:numCache>
            </c:numRef>
          </c:val>
          <c:extLst>
            <c:ext xmlns:c16="http://schemas.microsoft.com/office/drawing/2014/chart" uri="{C3380CC4-5D6E-409C-BE32-E72D297353CC}">
              <c16:uniqueId val="{00000001-86E6-4CAC-A028-1C17C229B96B}"/>
            </c:ext>
          </c:extLst>
        </c:ser>
        <c:ser>
          <c:idx val="1"/>
          <c:order val="1"/>
          <c:tx>
            <c:strRef>
              <c:f>Sheet1!$C$1</c:f>
              <c:strCache>
                <c:ptCount val="1"/>
                <c:pt idx="0">
                  <c:v>Yes, in the past</c:v>
                </c:pt>
              </c:strCache>
            </c:strRef>
          </c:tx>
          <c:spPr>
            <a:solidFill>
              <a:schemeClr val="accent5">
                <a:lumMod val="60000"/>
                <a:lumOff val="40000"/>
              </a:schemeClr>
            </a:solidFill>
            <a:ln w="19050">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64D-44D2-856F-6A5819002429}"/>
                </c:ext>
              </c:extLst>
            </c:dLbl>
            <c:spPr>
              <a:noFill/>
              <a:ln>
                <a:noFill/>
              </a:ln>
              <a:effectLst/>
            </c:spPr>
            <c:txPr>
              <a:bodyPr rot="0" spcFirstLastPara="1" vertOverflow="ellipsis" vert="horz" wrap="square" anchor="ctr" anchorCtr="1"/>
              <a:lstStyle/>
              <a:p>
                <a:pPr>
                  <a:defRPr lang="en-US"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Sheet1!$C$2:$C$4</c:f>
              <c:numCache>
                <c:formatCode>0%</c:formatCode>
                <c:ptCount val="3"/>
                <c:pt idx="0">
                  <c:v>0.06</c:v>
                </c:pt>
                <c:pt idx="1">
                  <c:v>0.06</c:v>
                </c:pt>
                <c:pt idx="2">
                  <c:v>0.05</c:v>
                </c:pt>
              </c:numCache>
            </c:numRef>
          </c:val>
          <c:extLst>
            <c:ext xmlns:c16="http://schemas.microsoft.com/office/drawing/2014/chart" uri="{C3380CC4-5D6E-409C-BE32-E72D297353CC}">
              <c16:uniqueId val="{00000002-86E6-4CAC-A028-1C17C229B96B}"/>
            </c:ext>
          </c:extLst>
        </c:ser>
        <c:ser>
          <c:idx val="2"/>
          <c:order val="2"/>
          <c:tx>
            <c:strRef>
              <c:f>Sheet1!$D$1</c:f>
              <c:strCache>
                <c:ptCount val="1"/>
                <c:pt idx="0">
                  <c:v>Yes, sometimes </c:v>
                </c:pt>
              </c:strCache>
            </c:strRef>
          </c:tx>
          <c:spPr>
            <a:solidFill>
              <a:schemeClr val="bg1">
                <a:lumMod val="65000"/>
              </a:schemeClr>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Sheet1!$D$2:$D$4</c:f>
              <c:numCache>
                <c:formatCode>0%</c:formatCode>
                <c:ptCount val="3"/>
                <c:pt idx="0">
                  <c:v>0.09</c:v>
                </c:pt>
                <c:pt idx="1">
                  <c:v>7.0000000000000007E-2</c:v>
                </c:pt>
                <c:pt idx="2">
                  <c:v>0.06</c:v>
                </c:pt>
              </c:numCache>
            </c:numRef>
          </c:val>
          <c:extLst>
            <c:ext xmlns:c16="http://schemas.microsoft.com/office/drawing/2014/chart" uri="{C3380CC4-5D6E-409C-BE32-E72D297353CC}">
              <c16:uniqueId val="{00000006-86E6-4CAC-A028-1C17C229B96B}"/>
            </c:ext>
          </c:extLst>
        </c:ser>
        <c:dLbls>
          <c:showLegendKey val="0"/>
          <c:showVal val="0"/>
          <c:showCatName val="0"/>
          <c:showSerName val="0"/>
          <c:showPercent val="0"/>
          <c:showBubbleSize val="0"/>
        </c:dLbls>
        <c:gapWidth val="80"/>
        <c:overlap val="100"/>
        <c:axId val="527159408"/>
        <c:axId val="527152352"/>
      </c:barChart>
      <c:valAx>
        <c:axId val="52715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9408"/>
        <c:crosses val="autoZero"/>
        <c:crossBetween val="between"/>
      </c:valAx>
      <c:catAx>
        <c:axId val="5271594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52352"/>
        <c:crosses val="autoZero"/>
        <c:auto val="1"/>
        <c:lblAlgn val="ctr"/>
        <c:lblOffset val="100"/>
        <c:noMultiLvlLbl val="0"/>
      </c:catAx>
      <c:spPr>
        <a:noFill/>
        <a:ln>
          <a:noFill/>
        </a:ln>
        <a:effectLst/>
      </c:spPr>
    </c:plotArea>
    <c:legend>
      <c:legendPos val="b"/>
      <c:layout>
        <c:manualLayout>
          <c:xMode val="edge"/>
          <c:yMode val="edge"/>
          <c:x val="0.39281485112151698"/>
          <c:y val="0.92790494638325605"/>
          <c:w val="0.60582747325156228"/>
          <c:h val="5.574940098116817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96525708396730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0.55000000000000004</c:v>
                </c:pt>
                <c:pt idx="1">
                  <c:v>0.45</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0.51</c:v>
                </c:pt>
                <c:pt idx="1">
                  <c:v>0.49</c:v>
                </c:pt>
              </c:numCache>
            </c:numRef>
          </c:val>
          <c:extLst>
            <c:ext xmlns:c16="http://schemas.microsoft.com/office/drawing/2014/chart" uri="{C3380CC4-5D6E-409C-BE32-E72D297353CC}">
              <c16:uniqueId val="{00000005-7158-4727-9022-60C80FAA6EB3}"/>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0.55000000000000004</c:v>
                </c:pt>
                <c:pt idx="1">
                  <c:v>0.45</c:v>
                </c:pt>
              </c:numCache>
            </c:numRef>
          </c:val>
          <c:extLst>
            <c:ext xmlns:c16="http://schemas.microsoft.com/office/drawing/2014/chart" uri="{C3380CC4-5D6E-409C-BE32-E72D297353CC}">
              <c16:uniqueId val="{00000005-37F4-4987-8BEA-5AFD2016C56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7733740643598153"/>
          <c:h val="0.7947218984001202"/>
        </c:manualLayout>
      </c:layout>
      <c:barChart>
        <c:barDir val="bar"/>
        <c:grouping val="percentStacked"/>
        <c:varyColors val="0"/>
        <c:ser>
          <c:idx val="0"/>
          <c:order val="0"/>
          <c:tx>
            <c:strRef>
              <c:f>Sheet1!$B$1</c:f>
              <c:strCache>
                <c:ptCount val="1"/>
                <c:pt idx="0">
                  <c:v>Yes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Sheet1!$B$2:$B$5</c:f>
              <c:numCache>
                <c:formatCode>0%</c:formatCode>
                <c:ptCount val="4"/>
                <c:pt idx="0">
                  <c:v>0.33</c:v>
                </c:pt>
                <c:pt idx="1">
                  <c:v>0.35</c:v>
                </c:pt>
                <c:pt idx="2">
                  <c:v>0.75</c:v>
                </c:pt>
                <c:pt idx="3">
                  <c:v>0.9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No</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Sheet1!$C$2:$C$5</c:f>
              <c:numCache>
                <c:formatCode>0%</c:formatCode>
                <c:ptCount val="4"/>
                <c:pt idx="0">
                  <c:v>0.25</c:v>
                </c:pt>
                <c:pt idx="1">
                  <c:v>0.31</c:v>
                </c:pt>
                <c:pt idx="2">
                  <c:v>0.14000000000000001</c:v>
                </c:pt>
                <c:pt idx="3">
                  <c:v>0.05</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I don't want to say/I'm not sure</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Sheet1!$D$2:$D$5</c:f>
              <c:numCache>
                <c:formatCode>0%</c:formatCode>
                <c:ptCount val="4"/>
                <c:pt idx="0">
                  <c:v>0.42</c:v>
                </c:pt>
                <c:pt idx="1">
                  <c:v>0.34</c:v>
                </c:pt>
                <c:pt idx="2">
                  <c:v>0.11</c:v>
                </c:pt>
                <c:pt idx="3">
                  <c:v>0.05</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100"/>
        <c:axId val="534720016"/>
        <c:axId val="534721584"/>
      </c:barChart>
      <c:catAx>
        <c:axId val="5347200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1584"/>
        <c:crosses val="autoZero"/>
        <c:auto val="1"/>
        <c:lblAlgn val="ctr"/>
        <c:lblOffset val="100"/>
        <c:noMultiLvlLbl val="0"/>
      </c:catAx>
      <c:valAx>
        <c:axId val="5347215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0016"/>
        <c:crosses val="autoZero"/>
        <c:crossBetween val="between"/>
      </c:valAx>
      <c:spPr>
        <a:noFill/>
        <a:ln>
          <a:noFill/>
        </a:ln>
        <a:effectLst/>
      </c:spPr>
    </c:plotArea>
    <c:legend>
      <c:legendPos val="b"/>
      <c:layout>
        <c:manualLayout>
          <c:xMode val="edge"/>
          <c:yMode val="edge"/>
          <c:x val="0.39690015693806285"/>
          <c:y val="0.93416812443544694"/>
          <c:w val="0.53127410117654839"/>
          <c:h val="6.583187556455294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6553082173751434"/>
          <c:h val="0.7947218984001202"/>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Sheet1!$B$2:$B$5</c:f>
              <c:numCache>
                <c:formatCode>0%</c:formatCode>
                <c:ptCount val="4"/>
                <c:pt idx="0">
                  <c:v>0.33</c:v>
                </c:pt>
                <c:pt idx="1">
                  <c:v>0.35</c:v>
                </c:pt>
                <c:pt idx="2">
                  <c:v>0.75</c:v>
                </c:pt>
                <c:pt idx="3">
                  <c:v>0.9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Sheet1!$C$2:$C$5</c:f>
              <c:numCache>
                <c:formatCode>0%</c:formatCode>
                <c:ptCount val="4"/>
                <c:pt idx="0">
                  <c:v>0.41</c:v>
                </c:pt>
                <c:pt idx="1">
                  <c:v>0.38</c:v>
                </c:pt>
                <c:pt idx="2">
                  <c:v>0.75</c:v>
                </c:pt>
                <c:pt idx="3">
                  <c:v>0.89</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Sheet1!$D$2:$D$5</c:f>
              <c:numCache>
                <c:formatCode>0%</c:formatCode>
                <c:ptCount val="4"/>
                <c:pt idx="0">
                  <c:v>0.37</c:v>
                </c:pt>
                <c:pt idx="1">
                  <c:v>0.39</c:v>
                </c:pt>
                <c:pt idx="2">
                  <c:v>0.74</c:v>
                </c:pt>
                <c:pt idx="3">
                  <c:v>0.9</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25"/>
        <c:axId val="534723936"/>
        <c:axId val="534723152"/>
      </c:barChart>
      <c:catAx>
        <c:axId val="5347239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3152"/>
        <c:crosses val="autoZero"/>
        <c:auto val="1"/>
        <c:lblAlgn val="ctr"/>
        <c:lblOffset val="100"/>
        <c:noMultiLvlLbl val="0"/>
      </c:catAx>
      <c:valAx>
        <c:axId val="5347231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3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27594776202347"/>
          <c:y val="3.8338341881445609E-2"/>
          <c:w val="0.54656820963782282"/>
          <c:h val="0.8141606595902128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482-470B-A892-632087779B9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Sheet1!$B$2:$B$7</c:f>
              <c:numCache>
                <c:formatCode>0%</c:formatCode>
                <c:ptCount val="6"/>
                <c:pt idx="0">
                  <c:v>0.17</c:v>
                </c:pt>
                <c:pt idx="1">
                  <c:v>0.06</c:v>
                </c:pt>
                <c:pt idx="2">
                  <c:v>0.02</c:v>
                </c:pt>
                <c:pt idx="3">
                  <c:v>0.16</c:v>
                </c:pt>
                <c:pt idx="4">
                  <c:v>0.18</c:v>
                </c:pt>
                <c:pt idx="5">
                  <c:v>0.41</c:v>
                </c:pt>
              </c:numCache>
            </c:numRef>
          </c:val>
          <c:extLst>
            <c:ext xmlns:c16="http://schemas.microsoft.com/office/drawing/2014/chart" uri="{C3380CC4-5D6E-409C-BE32-E72D297353CC}">
              <c16:uniqueId val="{00000003-E1FA-400C-92C7-56E87B9A77A4}"/>
            </c:ext>
          </c:extLst>
        </c:ser>
        <c:ser>
          <c:idx val="1"/>
          <c:order val="1"/>
          <c:tx>
            <c:strRef>
              <c:f>Sheet1!$C$1</c:f>
              <c:strCache>
                <c:ptCount val="1"/>
                <c:pt idx="0">
                  <c:v>2023</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1E-404C-9F54-3B7AFC5F81E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Sheet1!$C$2:$C$7</c:f>
              <c:numCache>
                <c:formatCode>0%</c:formatCode>
                <c:ptCount val="6"/>
                <c:pt idx="0">
                  <c:v>0.17</c:v>
                </c:pt>
                <c:pt idx="1">
                  <c:v>0.06</c:v>
                </c:pt>
                <c:pt idx="2">
                  <c:v>0.03</c:v>
                </c:pt>
                <c:pt idx="3">
                  <c:v>0.17</c:v>
                </c:pt>
                <c:pt idx="4">
                  <c:v>0.12</c:v>
                </c:pt>
                <c:pt idx="5">
                  <c:v>0.45</c:v>
                </c:pt>
              </c:numCache>
            </c:numRef>
          </c:val>
          <c:extLst>
            <c:ext xmlns:c16="http://schemas.microsoft.com/office/drawing/2014/chart" uri="{C3380CC4-5D6E-409C-BE32-E72D297353CC}">
              <c16:uniqueId val="{00000001-09CF-4B07-B898-C07DF477F94C}"/>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1E-404C-9F54-3B7AFC5F81EC}"/>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C1E-404C-9F54-3B7AFC5F81EC}"/>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C1E-404C-9F54-3B7AFC5F81EC}"/>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C1E-404C-9F54-3B7AFC5F81E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Sheet1!$D$2:$D$7</c:f>
              <c:numCache>
                <c:formatCode>0%</c:formatCode>
                <c:ptCount val="6"/>
                <c:pt idx="0">
                  <c:v>0.14000000000000001</c:v>
                </c:pt>
                <c:pt idx="1">
                  <c:v>0.05</c:v>
                </c:pt>
                <c:pt idx="2">
                  <c:v>0.03</c:v>
                </c:pt>
                <c:pt idx="3">
                  <c:v>0.12</c:v>
                </c:pt>
                <c:pt idx="4">
                  <c:v>0.13</c:v>
                </c:pt>
                <c:pt idx="5">
                  <c:v>0.53</c:v>
                </c:pt>
              </c:numCache>
            </c:numRef>
          </c:val>
          <c:extLst>
            <c:ext xmlns:c16="http://schemas.microsoft.com/office/drawing/2014/chart" uri="{C3380CC4-5D6E-409C-BE32-E72D297353CC}">
              <c16:uniqueId val="{00000002-C110-4FBD-AD75-47DCBA21F716}"/>
            </c:ext>
          </c:extLst>
        </c:ser>
        <c:dLbls>
          <c:showLegendKey val="0"/>
          <c:showVal val="0"/>
          <c:showCatName val="0"/>
          <c:showSerName val="0"/>
          <c:showPercent val="0"/>
          <c:showBubbleSize val="0"/>
        </c:dLbls>
        <c:gapWidth val="80"/>
        <c:overlap val="-25"/>
        <c:axId val="534737656"/>
        <c:axId val="534739616"/>
      </c:barChart>
      <c:valAx>
        <c:axId val="534739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37656"/>
        <c:crosses val="autoZero"/>
        <c:crossBetween val="between"/>
      </c:valAx>
      <c:catAx>
        <c:axId val="534737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39616"/>
        <c:crosses val="autoZero"/>
        <c:auto val="1"/>
        <c:lblAlgn val="ctr"/>
        <c:lblOffset val="100"/>
        <c:noMultiLvlLbl val="0"/>
      </c:catAx>
      <c:spPr>
        <a:noFill/>
        <a:ln>
          <a:noFill/>
        </a:ln>
        <a:effectLst/>
      </c:spPr>
    </c:plotArea>
    <c:legend>
      <c:legendPos val="b"/>
      <c:layout>
        <c:manualLayout>
          <c:xMode val="edge"/>
          <c:yMode val="edge"/>
          <c:x val="0.49015731242112215"/>
          <c:y val="0.92003472387150109"/>
          <c:w val="0.17666854739324217"/>
          <c:h val="5.266933851626590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23469817136873"/>
          <c:y val="1.7477182201338921E-3"/>
          <c:w val="0.56553082173751434"/>
          <c:h val="0.7947218984001202"/>
        </c:manualLayout>
      </c:layout>
      <c:barChart>
        <c:barDir val="bar"/>
        <c:grouping val="percentStacked"/>
        <c:varyColors val="0"/>
        <c:ser>
          <c:idx val="0"/>
          <c:order val="0"/>
          <c:tx>
            <c:strRef>
              <c:f>Sheet1!$B$1</c:f>
              <c:strCache>
                <c:ptCount val="1"/>
                <c:pt idx="0">
                  <c:v>Strongly agree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Sheet1!$B$2:$B$4</c:f>
              <c:numCache>
                <c:formatCode>0%</c:formatCode>
                <c:ptCount val="3"/>
                <c:pt idx="0">
                  <c:v>0.33</c:v>
                </c:pt>
                <c:pt idx="1">
                  <c:v>0.38</c:v>
                </c:pt>
                <c:pt idx="2">
                  <c:v>0.56999999999999995</c:v>
                </c:pt>
              </c:numCache>
            </c:numRef>
          </c:val>
          <c:extLst>
            <c:ext xmlns:c16="http://schemas.microsoft.com/office/drawing/2014/chart" uri="{C3380CC4-5D6E-409C-BE32-E72D297353CC}">
              <c16:uniqueId val="{00000000-306B-4D56-AA94-139CD983688F}"/>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Sheet1!$C$2:$C$4</c:f>
              <c:numCache>
                <c:formatCode>0%</c:formatCode>
                <c:ptCount val="3"/>
                <c:pt idx="0">
                  <c:v>0.28000000000000003</c:v>
                </c:pt>
                <c:pt idx="1">
                  <c:v>0.28000000000000003</c:v>
                </c:pt>
                <c:pt idx="2">
                  <c:v>0.27</c:v>
                </c:pt>
              </c:numCache>
            </c:numRef>
          </c:val>
          <c:extLst>
            <c:ext xmlns:c16="http://schemas.microsoft.com/office/drawing/2014/chart" uri="{C3380CC4-5D6E-409C-BE32-E72D297353CC}">
              <c16:uniqueId val="{00000001-306B-4D56-AA94-139CD983688F}"/>
            </c:ext>
          </c:extLst>
        </c:ser>
        <c:ser>
          <c:idx val="2"/>
          <c:order val="2"/>
          <c:tx>
            <c:strRef>
              <c:f>Sheet1!$D$1</c:f>
              <c:strCache>
                <c:ptCount val="1"/>
                <c:pt idx="0">
                  <c:v>Unsure</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Sheet1!$D$2:$D$3</c:f>
              <c:numCache>
                <c:formatCode>0%</c:formatCode>
                <c:ptCount val="2"/>
                <c:pt idx="0">
                  <c:v>0.27</c:v>
                </c:pt>
                <c:pt idx="1">
                  <c:v>0.28999999999999998</c:v>
                </c:pt>
              </c:numCache>
            </c:numRef>
          </c:val>
          <c:extLst>
            <c:ext xmlns:c16="http://schemas.microsoft.com/office/drawing/2014/chart" uri="{C3380CC4-5D6E-409C-BE32-E72D297353CC}">
              <c16:uniqueId val="{00000002-306B-4D56-AA94-139CD983688F}"/>
            </c:ext>
          </c:extLst>
        </c:ser>
        <c:ser>
          <c:idx val="3"/>
          <c:order val="3"/>
          <c:tx>
            <c:strRef>
              <c:f>Sheet1!$E$1</c:f>
              <c:strCache>
                <c:ptCount val="1"/>
                <c:pt idx="0">
                  <c:v>Disagree</c:v>
                </c:pt>
              </c:strCache>
            </c:strRef>
          </c:tx>
          <c:spPr>
            <a:solidFill>
              <a:schemeClr val="accent2"/>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Sheet1!$E$2:$E$3</c:f>
              <c:numCache>
                <c:formatCode>0%</c:formatCode>
                <c:ptCount val="2"/>
                <c:pt idx="0">
                  <c:v>0.06</c:v>
                </c:pt>
                <c:pt idx="1">
                  <c:v>0.03</c:v>
                </c:pt>
              </c:numCache>
            </c:numRef>
          </c:val>
          <c:extLst>
            <c:ext xmlns:c16="http://schemas.microsoft.com/office/drawing/2014/chart" uri="{C3380CC4-5D6E-409C-BE32-E72D297353CC}">
              <c16:uniqueId val="{00000003-306B-4D56-AA94-139CD983688F}"/>
            </c:ext>
          </c:extLst>
        </c:ser>
        <c:ser>
          <c:idx val="4"/>
          <c:order val="4"/>
          <c:tx>
            <c:strRef>
              <c:f>Sheet1!$F$1</c:f>
              <c:strCache>
                <c:ptCount val="1"/>
                <c:pt idx="0">
                  <c:v>Disagree strongly</c:v>
                </c:pt>
              </c:strCache>
            </c:strRef>
          </c:tx>
          <c:spPr>
            <a:solidFill>
              <a:schemeClr val="accent4"/>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Sheet1!$F$2:$F$3</c:f>
              <c:numCache>
                <c:formatCode>0%</c:formatCode>
                <c:ptCount val="2"/>
                <c:pt idx="0">
                  <c:v>0.05</c:v>
                </c:pt>
                <c:pt idx="1">
                  <c:v>0.02</c:v>
                </c:pt>
              </c:numCache>
            </c:numRef>
          </c:val>
          <c:extLst>
            <c:ext xmlns:c16="http://schemas.microsoft.com/office/drawing/2014/chart" uri="{C3380CC4-5D6E-409C-BE32-E72D297353CC}">
              <c16:uniqueId val="{00000004-306B-4D56-AA94-139CD983688F}"/>
            </c:ext>
          </c:extLst>
        </c:ser>
        <c:dLbls>
          <c:showLegendKey val="0"/>
          <c:showVal val="0"/>
          <c:showCatName val="0"/>
          <c:showSerName val="0"/>
          <c:showPercent val="0"/>
          <c:showBubbleSize val="0"/>
        </c:dLbls>
        <c:gapWidth val="80"/>
        <c:overlap val="100"/>
        <c:axId val="534728248"/>
        <c:axId val="534717272"/>
      </c:barChart>
      <c:catAx>
        <c:axId val="5347282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17272"/>
        <c:crosses val="autoZero"/>
        <c:auto val="1"/>
        <c:lblAlgn val="ctr"/>
        <c:lblOffset val="100"/>
        <c:noMultiLvlLbl val="0"/>
      </c:catAx>
      <c:valAx>
        <c:axId val="5347172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8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6474103596642526"/>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Sheet1!$B$2:$B$9</c:f>
              <c:numCache>
                <c:formatCode>0%</c:formatCode>
                <c:ptCount val="8"/>
                <c:pt idx="0">
                  <c:v>0.46</c:v>
                </c:pt>
                <c:pt idx="1">
                  <c:v>0.02</c:v>
                </c:pt>
                <c:pt idx="2">
                  <c:v>0.05</c:v>
                </c:pt>
                <c:pt idx="3">
                  <c:v>7.0000000000000007E-2</c:v>
                </c:pt>
                <c:pt idx="4">
                  <c:v>0.18</c:v>
                </c:pt>
                <c:pt idx="5">
                  <c:v>0.2</c:v>
                </c:pt>
                <c:pt idx="6">
                  <c:v>0.22</c:v>
                </c:pt>
                <c:pt idx="7">
                  <c:v>0.35</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Sheet1!$C$2:$C$9</c:f>
              <c:numCache>
                <c:formatCode>General</c:formatCode>
                <c:ptCount val="8"/>
                <c:pt idx="0" formatCode="0%">
                  <c:v>0.53</c:v>
                </c:pt>
                <c:pt idx="2" formatCode="0%">
                  <c:v>0.03</c:v>
                </c:pt>
                <c:pt idx="3" formatCode="0%">
                  <c:v>0.05</c:v>
                </c:pt>
                <c:pt idx="4" formatCode="0%">
                  <c:v>0.17</c:v>
                </c:pt>
                <c:pt idx="5" formatCode="0%">
                  <c:v>0.18</c:v>
                </c:pt>
                <c:pt idx="6" formatCode="0%">
                  <c:v>0.21</c:v>
                </c:pt>
                <c:pt idx="7" formatCode="0%">
                  <c:v>0.3</c:v>
                </c:pt>
              </c:numCache>
            </c:numRef>
          </c:val>
          <c:extLst>
            <c:ext xmlns:c16="http://schemas.microsoft.com/office/drawing/2014/chart" uri="{C3380CC4-5D6E-409C-BE32-E72D297353CC}">
              <c16:uniqueId val="{00000000-DFCD-4A0F-A483-B7784AA8674C}"/>
            </c:ext>
          </c:extLst>
        </c:ser>
        <c:ser>
          <c:idx val="2"/>
          <c:order val="2"/>
          <c:tx>
            <c:strRef>
              <c:f>Sheet1!$D$1</c:f>
              <c:strCache>
                <c:ptCount val="1"/>
                <c:pt idx="0">
                  <c:v>2022</c:v>
                </c:pt>
              </c:strCache>
            </c:strRef>
          </c:tx>
          <c:spPr>
            <a:solidFill>
              <a:srgbClr val="002060"/>
            </a:solidFill>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Sheet1!$D$2:$D$9</c:f>
              <c:numCache>
                <c:formatCode>General</c:formatCode>
                <c:ptCount val="8"/>
                <c:pt idx="0" formatCode="0%">
                  <c:v>0.55000000000000004</c:v>
                </c:pt>
                <c:pt idx="2" formatCode="0%">
                  <c:v>0.03</c:v>
                </c:pt>
                <c:pt idx="3" formatCode="0%">
                  <c:v>0.06</c:v>
                </c:pt>
                <c:pt idx="4" formatCode="0%">
                  <c:v>0.18</c:v>
                </c:pt>
                <c:pt idx="5" formatCode="0%">
                  <c:v>0.15</c:v>
                </c:pt>
                <c:pt idx="6" formatCode="0%">
                  <c:v>0.19</c:v>
                </c:pt>
                <c:pt idx="7" formatCode="0%">
                  <c:v>0.3</c:v>
                </c:pt>
              </c:numCache>
            </c:numRef>
          </c:val>
          <c:extLst>
            <c:ext xmlns:c16="http://schemas.microsoft.com/office/drawing/2014/chart" uri="{C3380CC4-5D6E-409C-BE32-E72D297353CC}">
              <c16:uniqueId val="{00000000-1B1A-4713-8CBD-52FE8F14C744}"/>
            </c:ext>
          </c:extLst>
        </c:ser>
        <c:dLbls>
          <c:showLegendKey val="0"/>
          <c:showVal val="0"/>
          <c:showCatName val="0"/>
          <c:showSerName val="0"/>
          <c:showPercent val="0"/>
          <c:showBubbleSize val="0"/>
        </c:dLbls>
        <c:gapWidth val="80"/>
        <c:overlap val="-12"/>
        <c:axId val="527152744"/>
        <c:axId val="527160192"/>
      </c:barChart>
      <c:valAx>
        <c:axId val="52716019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defRPr>
            </a:pPr>
            <a:endParaRPr lang="en-US"/>
          </a:p>
        </c:txPr>
        <c:crossAx val="527152744"/>
        <c:crosses val="autoZero"/>
        <c:crossBetween val="between"/>
      </c:valAx>
      <c:catAx>
        <c:axId val="527152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52716019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22B-4D2C-BA85-85476BD81AF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22B-4D2C-BA85-85476BD81AF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Sheet1!$B$2:$B$5</c:f>
              <c:numCache>
                <c:formatCode>0%</c:formatCode>
                <c:ptCount val="4"/>
                <c:pt idx="0">
                  <c:v>0.01</c:v>
                </c:pt>
                <c:pt idx="1">
                  <c:v>0.03</c:v>
                </c:pt>
                <c:pt idx="2">
                  <c:v>0.41</c:v>
                </c:pt>
                <c:pt idx="3">
                  <c:v>0.67</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2023</c:v>
                </c:pt>
              </c:strCache>
            </c:strRef>
          </c:tx>
          <c:spPr>
            <a:solidFill>
              <a:srgbClr val="008E91"/>
            </a:solidFill>
            <a:ln w="19050">
              <a:solidFill>
                <a:srgbClr val="008E91"/>
              </a:solidFill>
            </a:ln>
            <a:effectLst/>
          </c:spPr>
          <c:invertIfNegative val="0"/>
          <c:dLbls>
            <c:dLbl>
              <c:idx val="0"/>
              <c:layout>
                <c:manualLayout>
                  <c:x val="-7.5605693519079937E-3"/>
                  <c:y val="-1.308135434055698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48-4918-AB9C-F8D37EC07102}"/>
                </c:ext>
              </c:extLst>
            </c:dLbl>
            <c:dLbl>
              <c:idx val="1"/>
              <c:layout>
                <c:manualLayout>
                  <c:x val="6.6298203109226728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23D-4F8D-8121-DECB0A14AF9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F23D-4F8D-8121-DECB0A14AF95}"/>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F23D-4F8D-8121-DECB0A14AF9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Sheet1!$C$2:$C$5</c:f>
              <c:numCache>
                <c:formatCode>0%</c:formatCode>
                <c:ptCount val="4"/>
                <c:pt idx="0">
                  <c:v>0.03</c:v>
                </c:pt>
                <c:pt idx="1">
                  <c:v>0.05</c:v>
                </c:pt>
                <c:pt idx="2">
                  <c:v>0.42</c:v>
                </c:pt>
                <c:pt idx="3">
                  <c:v>0.71</c:v>
                </c:pt>
              </c:numCache>
            </c:numRef>
          </c:val>
          <c:extLst>
            <c:ext xmlns:c16="http://schemas.microsoft.com/office/drawing/2014/chart" uri="{C3380CC4-5D6E-409C-BE32-E72D297353CC}">
              <c16:uniqueId val="{00000000-FE38-4F8A-8978-94B049C47C61}"/>
            </c:ext>
          </c:extLst>
        </c:ser>
        <c:dLbls>
          <c:showLegendKey val="0"/>
          <c:showVal val="0"/>
          <c:showCatName val="0"/>
          <c:showSerName val="0"/>
          <c:showPercent val="0"/>
          <c:showBubbleSize val="0"/>
        </c:dLbls>
        <c:gapWidth val="80"/>
        <c:overlap val="-25"/>
        <c:axId val="418838872"/>
        <c:axId val="418835344"/>
      </c:barChart>
      <c:valAx>
        <c:axId val="418835344"/>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8872"/>
        <c:crosses val="autoZero"/>
        <c:crossBetween val="between"/>
      </c:valAx>
      <c:catAx>
        <c:axId val="41883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7874798466294268"/>
        </c:manualLayout>
      </c:layout>
      <c:barChart>
        <c:barDir val="bar"/>
        <c:grouping val="clustered"/>
        <c:varyColors val="0"/>
        <c:ser>
          <c:idx val="0"/>
          <c:order val="0"/>
          <c:tx>
            <c:strRef>
              <c:f>Sheet1!$B$1</c:f>
              <c:strCache>
                <c:ptCount val="1"/>
                <c:pt idx="0">
                  <c:v>2024</c:v>
                </c:pt>
              </c:strCache>
            </c:strRef>
          </c:tx>
          <c:invertIfNegative val="0"/>
          <c:dLbls>
            <c:dLbl>
              <c:idx val="1"/>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AE-4163-97A4-DD8F287BD2EF}"/>
                </c:ext>
              </c:extLst>
            </c:dLbl>
            <c:dLbl>
              <c:idx val="4"/>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AE-4163-97A4-DD8F287BD2EF}"/>
                </c:ext>
              </c:extLst>
            </c:dLbl>
            <c:dLbl>
              <c:idx val="5"/>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AAE-4163-97A4-DD8F287BD2EF}"/>
                </c:ext>
              </c:extLst>
            </c:dLbl>
            <c:dLbl>
              <c:idx val="6"/>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AAE-4163-97A4-DD8F287BD2EF}"/>
                </c:ext>
              </c:extLst>
            </c:dLbl>
            <c:dLbl>
              <c:idx val="7"/>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AAE-4163-97A4-DD8F287BD2EF}"/>
                </c:ext>
              </c:extLst>
            </c:dLbl>
            <c:dLbl>
              <c:idx val="8"/>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AAE-4163-97A4-DD8F287BD2EF}"/>
                </c:ext>
              </c:extLst>
            </c:dLbl>
            <c:dLbl>
              <c:idx val="9"/>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AAE-4163-97A4-DD8F287BD2EF}"/>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Sheet1!$B$2:$B$11</c:f>
              <c:numCache>
                <c:formatCode>0%</c:formatCode>
                <c:ptCount val="10"/>
                <c:pt idx="0">
                  <c:v>0.01</c:v>
                </c:pt>
                <c:pt idx="1">
                  <c:v>0.05</c:v>
                </c:pt>
                <c:pt idx="2">
                  <c:v>0.02</c:v>
                </c:pt>
                <c:pt idx="3">
                  <c:v>0.01</c:v>
                </c:pt>
                <c:pt idx="4">
                  <c:v>0.05</c:v>
                </c:pt>
                <c:pt idx="5">
                  <c:v>0.32</c:v>
                </c:pt>
                <c:pt idx="6">
                  <c:v>0.46</c:v>
                </c:pt>
                <c:pt idx="7">
                  <c:v>0.55000000000000004</c:v>
                </c:pt>
                <c:pt idx="8">
                  <c:v>0.57999999999999996</c:v>
                </c:pt>
                <c:pt idx="9">
                  <c:v>0.93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2023</c:v>
                </c:pt>
              </c:strCache>
            </c:strRef>
          </c:tx>
          <c:spPr>
            <a:solidFill>
              <a:srgbClr val="008E91"/>
            </a:solidFill>
          </c:spPr>
          <c:invertIfNegative val="0"/>
          <c:dLbls>
            <c:dLbl>
              <c:idx val="0"/>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3D-4F6E-ACF0-C2C67C3CEA83}"/>
                </c:ext>
              </c:extLst>
            </c:dLbl>
            <c:dLbl>
              <c:idx val="2"/>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3D-4F6E-ACF0-C2C67C3CEA83}"/>
                </c:ext>
              </c:extLst>
            </c:dLbl>
            <c:dLbl>
              <c:idx val="3"/>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3D-4F6E-ACF0-C2C67C3CEA83}"/>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Sheet1!$C$2:$C$11</c:f>
              <c:numCache>
                <c:formatCode>0%</c:formatCode>
                <c:ptCount val="10"/>
                <c:pt idx="0">
                  <c:v>0.01</c:v>
                </c:pt>
                <c:pt idx="1">
                  <c:v>0.05</c:v>
                </c:pt>
                <c:pt idx="2">
                  <c:v>0.02</c:v>
                </c:pt>
                <c:pt idx="3">
                  <c:v>0.02</c:v>
                </c:pt>
                <c:pt idx="4">
                  <c:v>0.05</c:v>
                </c:pt>
                <c:pt idx="5">
                  <c:v>0.36</c:v>
                </c:pt>
                <c:pt idx="6">
                  <c:v>0.53</c:v>
                </c:pt>
                <c:pt idx="7">
                  <c:v>0.55000000000000004</c:v>
                </c:pt>
                <c:pt idx="8">
                  <c:v>0.64</c:v>
                </c:pt>
                <c:pt idx="9">
                  <c:v>0.93</c:v>
                </c:pt>
              </c:numCache>
            </c:numRef>
          </c:val>
          <c:extLst>
            <c:ext xmlns:c16="http://schemas.microsoft.com/office/drawing/2014/chart" uri="{C3380CC4-5D6E-409C-BE32-E72D297353CC}">
              <c16:uniqueId val="{00000000-0B6E-4F92-812A-D8070CC447BF}"/>
            </c:ext>
          </c:extLst>
        </c:ser>
        <c:ser>
          <c:idx val="2"/>
          <c:order val="2"/>
          <c:tx>
            <c:strRef>
              <c:f>Sheet1!$D$1</c:f>
              <c:strCache>
                <c:ptCount val="1"/>
                <c:pt idx="0">
                  <c:v>2022</c:v>
                </c:pt>
              </c:strCache>
            </c:strRef>
          </c:tx>
          <c:spPr>
            <a:solidFill>
              <a:srgbClr val="002060"/>
            </a:solidFill>
            <a:ln>
              <a:noFill/>
            </a:ln>
          </c:spPr>
          <c:invertIfNegative val="0"/>
          <c:dLbls>
            <c:dLbl>
              <c:idx val="0"/>
              <c:spPr>
                <a:noFill/>
                <a:ln>
                  <a:noFill/>
                </a:ln>
                <a:effectLst/>
              </c:spPr>
              <c:txPr>
                <a:bodyPr wrap="square" lIns="38100" tIns="19050" rIns="38100" bIns="19050" anchor="ctr">
                  <a:spAutoFit/>
                </a:bodyPr>
                <a:lstStyle/>
                <a:p>
                  <a:pPr>
                    <a:defRPr sz="10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73-405B-99F4-7964AD9B4A35}"/>
                </c:ext>
              </c:extLst>
            </c:dLbl>
            <c:dLbl>
              <c:idx val="1"/>
              <c:spPr>
                <a:noFill/>
                <a:ln>
                  <a:noFill/>
                </a:ln>
                <a:effectLst/>
              </c:spPr>
              <c:txPr>
                <a:bodyPr wrap="square" lIns="38100" tIns="19050" rIns="38100" bIns="19050" anchor="ctr">
                  <a:no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3.3491882088854077E-2"/>
                      <c:h val="3.6189947591645566E-2"/>
                    </c:manualLayout>
                  </c15:layout>
                </c:ext>
                <c:ext xmlns:c16="http://schemas.microsoft.com/office/drawing/2014/chart" uri="{C3380CC4-5D6E-409C-BE32-E72D297353CC}">
                  <c16:uniqueId val="{00000001-8E73-405B-99F4-7964AD9B4A35}"/>
                </c:ext>
              </c:extLst>
            </c:dLbl>
            <c:dLbl>
              <c:idx val="2"/>
              <c:spPr>
                <a:noFill/>
                <a:ln>
                  <a:noFill/>
                </a:ln>
                <a:effectLst/>
              </c:spPr>
              <c:txPr>
                <a:bodyPr wrap="square" lIns="38100" tIns="19050" rIns="38100" bIns="19050" anchor="ctr">
                  <a:spAutoFit/>
                </a:bodyPr>
                <a:lstStyle/>
                <a:p>
                  <a:pPr>
                    <a:defRPr sz="10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73-405B-99F4-7964AD9B4A35}"/>
                </c:ext>
              </c:extLst>
            </c:dLbl>
            <c:dLbl>
              <c:idx val="3"/>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73-405B-99F4-7964AD9B4A35}"/>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Sheet1!$D$2:$D$11</c:f>
              <c:numCache>
                <c:formatCode>0%</c:formatCode>
                <c:ptCount val="10"/>
                <c:pt idx="0">
                  <c:v>0.01</c:v>
                </c:pt>
                <c:pt idx="1">
                  <c:v>0.03</c:v>
                </c:pt>
                <c:pt idx="2">
                  <c:v>0.02</c:v>
                </c:pt>
                <c:pt idx="3">
                  <c:v>0.02</c:v>
                </c:pt>
                <c:pt idx="4">
                  <c:v>7.0000000000000007E-2</c:v>
                </c:pt>
                <c:pt idx="5">
                  <c:v>0.31</c:v>
                </c:pt>
                <c:pt idx="6">
                  <c:v>0.53</c:v>
                </c:pt>
                <c:pt idx="7">
                  <c:v>0.56000000000000005</c:v>
                </c:pt>
                <c:pt idx="8">
                  <c:v>0.62</c:v>
                </c:pt>
                <c:pt idx="9">
                  <c:v>0.94</c:v>
                </c:pt>
              </c:numCache>
            </c:numRef>
          </c:val>
          <c:extLst>
            <c:ext xmlns:c16="http://schemas.microsoft.com/office/drawing/2014/chart" uri="{C3380CC4-5D6E-409C-BE32-E72D297353CC}">
              <c16:uniqueId val="{00000000-78B7-4563-B700-04674F3D8B97}"/>
            </c:ext>
          </c:extLst>
        </c:ser>
        <c:dLbls>
          <c:showLegendKey val="0"/>
          <c:showVal val="0"/>
          <c:showCatName val="0"/>
          <c:showSerName val="0"/>
          <c:showPercent val="0"/>
          <c:showBubbleSize val="0"/>
        </c:dLbls>
        <c:gapWidth val="80"/>
        <c:overlap val="-12"/>
        <c:axId val="527161368"/>
        <c:axId val="527160584"/>
      </c:barChart>
      <c:valAx>
        <c:axId val="527160584"/>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defRPr>
            </a:pPr>
            <a:endParaRPr lang="en-US"/>
          </a:p>
        </c:txPr>
        <c:crossAx val="527161368"/>
        <c:crosses val="autoZero"/>
        <c:crossBetween val="between"/>
      </c:valAx>
      <c:catAx>
        <c:axId val="5271613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527160584"/>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21768537074154"/>
          <c:y val="3.3776979548859241E-2"/>
          <c:w val="0.61337271061109566"/>
          <c:h val="0.87641349321352302"/>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Sheet1!$B$2:$B$9</c:f>
              <c:numCache>
                <c:formatCode>0%</c:formatCode>
                <c:ptCount val="8"/>
                <c:pt idx="0">
                  <c:v>0.27</c:v>
                </c:pt>
                <c:pt idx="1">
                  <c:v>0.28000000000000003</c:v>
                </c:pt>
                <c:pt idx="2">
                  <c:v>0.28000000000000003</c:v>
                </c:pt>
                <c:pt idx="3">
                  <c:v>0.42</c:v>
                </c:pt>
                <c:pt idx="4">
                  <c:v>0.4</c:v>
                </c:pt>
                <c:pt idx="5">
                  <c:v>0.51</c:v>
                </c:pt>
                <c:pt idx="6">
                  <c:v>0.65</c:v>
                </c:pt>
                <c:pt idx="7">
                  <c:v>0.75</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2023</c:v>
                </c:pt>
              </c:strCache>
            </c:strRef>
          </c:tx>
          <c:spPr>
            <a:solidFill>
              <a:srgbClr val="008E91"/>
            </a:solidFill>
            <a:ln>
              <a:noFill/>
            </a:ln>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Sheet1!$C$2:$C$9</c:f>
              <c:numCache>
                <c:formatCode>0%</c:formatCode>
                <c:ptCount val="8"/>
                <c:pt idx="0">
                  <c:v>0.26</c:v>
                </c:pt>
                <c:pt idx="1">
                  <c:v>0.26</c:v>
                </c:pt>
                <c:pt idx="2">
                  <c:v>0.28000000000000003</c:v>
                </c:pt>
                <c:pt idx="3">
                  <c:v>0.44</c:v>
                </c:pt>
                <c:pt idx="4">
                  <c:v>0.44</c:v>
                </c:pt>
                <c:pt idx="5">
                  <c:v>0.46</c:v>
                </c:pt>
                <c:pt idx="6">
                  <c:v>0.66</c:v>
                </c:pt>
                <c:pt idx="7">
                  <c:v>0.73</c:v>
                </c:pt>
              </c:numCache>
            </c:numRef>
          </c:val>
          <c:extLst>
            <c:ext xmlns:c16="http://schemas.microsoft.com/office/drawing/2014/chart" uri="{C3380CC4-5D6E-409C-BE32-E72D297353CC}">
              <c16:uniqueId val="{00000000-09C3-4284-89AE-B5ACE8CEA5F8}"/>
            </c:ext>
          </c:extLst>
        </c:ser>
        <c:ser>
          <c:idx val="2"/>
          <c:order val="2"/>
          <c:tx>
            <c:strRef>
              <c:f>Sheet1!$D$1</c:f>
              <c:strCache>
                <c:ptCount val="1"/>
                <c:pt idx="0">
                  <c:v>2022</c:v>
                </c:pt>
              </c:strCache>
            </c:strRef>
          </c:tx>
          <c:spPr>
            <a:solidFill>
              <a:srgbClr val="002060"/>
            </a:solidFill>
            <a:ln>
              <a:noFill/>
            </a:ln>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Sheet1!$D$2:$D$9</c:f>
              <c:numCache>
                <c:formatCode>0%</c:formatCode>
                <c:ptCount val="8"/>
                <c:pt idx="0">
                  <c:v>0.24</c:v>
                </c:pt>
                <c:pt idx="1">
                  <c:v>0.26</c:v>
                </c:pt>
                <c:pt idx="2">
                  <c:v>0.22</c:v>
                </c:pt>
                <c:pt idx="3">
                  <c:v>0.41</c:v>
                </c:pt>
                <c:pt idx="4">
                  <c:v>0.42</c:v>
                </c:pt>
                <c:pt idx="5">
                  <c:v>0.43</c:v>
                </c:pt>
                <c:pt idx="6">
                  <c:v>0.61</c:v>
                </c:pt>
                <c:pt idx="7">
                  <c:v>0.69</c:v>
                </c:pt>
              </c:numCache>
            </c:numRef>
          </c:val>
          <c:extLst>
            <c:ext xmlns:c16="http://schemas.microsoft.com/office/drawing/2014/chart" uri="{C3380CC4-5D6E-409C-BE32-E72D297353CC}">
              <c16:uniqueId val="{00000000-1C48-4F2D-9F47-27F2F6BE0B3D}"/>
            </c:ext>
          </c:extLst>
        </c:ser>
        <c:dLbls>
          <c:showLegendKey val="0"/>
          <c:showVal val="0"/>
          <c:showCatName val="0"/>
          <c:showSerName val="0"/>
          <c:showPercent val="0"/>
          <c:showBubbleSize val="0"/>
        </c:dLbls>
        <c:gapWidth val="80"/>
        <c:overlap val="-12"/>
        <c:axId val="527175088"/>
        <c:axId val="527166072"/>
      </c:barChart>
      <c:valAx>
        <c:axId val="52716607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defRPr>
            </a:pPr>
            <a:endParaRPr lang="en-US"/>
          </a:p>
        </c:txPr>
        <c:crossAx val="527175088"/>
        <c:crosses val="autoZero"/>
        <c:crossBetween val="between"/>
      </c:valAx>
      <c:catAx>
        <c:axId val="5271750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52716607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2972366422513177"/>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sz="800">
                    <a:solidFill>
                      <a:schemeClr val="tx1">
                        <a:lumMod val="75000"/>
                        <a:lumOff val="25000"/>
                      </a:schemeClr>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Streaming Services</c:v>
                </c:pt>
                <c:pt idx="8">
                  <c:v>Minecraft</c:v>
                </c:pt>
                <c:pt idx="9">
                  <c:v>Facebook</c:v>
                </c:pt>
                <c:pt idx="10">
                  <c:v>Fortnite</c:v>
                </c:pt>
                <c:pt idx="11">
                  <c:v>Instagram</c:v>
                </c:pt>
                <c:pt idx="12">
                  <c:v>On a Games Console</c:v>
                </c:pt>
                <c:pt idx="13">
                  <c:v>Roblox</c:v>
                </c:pt>
                <c:pt idx="14">
                  <c:v>YouTube</c:v>
                </c:pt>
                <c:pt idx="15">
                  <c:v>WhatsApp</c:v>
                </c:pt>
                <c:pt idx="16">
                  <c:v>Snapchat</c:v>
                </c:pt>
                <c:pt idx="17">
                  <c:v>TikTok</c:v>
                </c:pt>
              </c:strCache>
            </c:strRef>
          </c:cat>
          <c:val>
            <c:numRef>
              <c:f>Sheet1!$B$2:$B$19</c:f>
              <c:numCache>
                <c:formatCode>0%</c:formatCode>
                <c:ptCount val="18"/>
                <c:pt idx="0">
                  <c:v>0.01</c:v>
                </c:pt>
                <c:pt idx="1">
                  <c:v>0.06</c:v>
                </c:pt>
                <c:pt idx="2">
                  <c:v>0.02</c:v>
                </c:pt>
                <c:pt idx="3">
                  <c:v>0.21</c:v>
                </c:pt>
                <c:pt idx="4">
                  <c:v>0.33</c:v>
                </c:pt>
                <c:pt idx="5">
                  <c:v>0.33</c:v>
                </c:pt>
                <c:pt idx="6">
                  <c:v>0.44</c:v>
                </c:pt>
                <c:pt idx="7">
                  <c:v>0.5</c:v>
                </c:pt>
                <c:pt idx="8">
                  <c:v>0.54</c:v>
                </c:pt>
                <c:pt idx="9">
                  <c:v>0.55000000000000004</c:v>
                </c:pt>
                <c:pt idx="10">
                  <c:v>0.57999999999999996</c:v>
                </c:pt>
                <c:pt idx="11">
                  <c:v>0.64</c:v>
                </c:pt>
                <c:pt idx="12">
                  <c:v>0.65</c:v>
                </c:pt>
                <c:pt idx="13">
                  <c:v>0.75</c:v>
                </c:pt>
                <c:pt idx="14">
                  <c:v>0.75</c:v>
                </c:pt>
                <c:pt idx="15">
                  <c:v>0.84</c:v>
                </c:pt>
                <c:pt idx="16">
                  <c:v>0.84</c:v>
                </c:pt>
                <c:pt idx="17">
                  <c:v>0.85</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800">
                    <a:solidFill>
                      <a:schemeClr val="tx1">
                        <a:lumMod val="75000"/>
                        <a:lumOff val="25000"/>
                      </a:schemeClr>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Streaming Services</c:v>
                </c:pt>
                <c:pt idx="8">
                  <c:v>Minecraft</c:v>
                </c:pt>
                <c:pt idx="9">
                  <c:v>Facebook</c:v>
                </c:pt>
                <c:pt idx="10">
                  <c:v>Fortnite</c:v>
                </c:pt>
                <c:pt idx="11">
                  <c:v>Instagram</c:v>
                </c:pt>
                <c:pt idx="12">
                  <c:v>On a Games Console</c:v>
                </c:pt>
                <c:pt idx="13">
                  <c:v>Roblox</c:v>
                </c:pt>
                <c:pt idx="14">
                  <c:v>YouTube</c:v>
                </c:pt>
                <c:pt idx="15">
                  <c:v>WhatsApp</c:v>
                </c:pt>
                <c:pt idx="16">
                  <c:v>Snapchat</c:v>
                </c:pt>
                <c:pt idx="17">
                  <c:v>TikTok</c:v>
                </c:pt>
              </c:strCache>
            </c:strRef>
          </c:cat>
          <c:val>
            <c:numRef>
              <c:f>Sheet1!$C$2:$C$19</c:f>
              <c:numCache>
                <c:formatCode>0%</c:formatCode>
                <c:ptCount val="18"/>
                <c:pt idx="0">
                  <c:v>0.01</c:v>
                </c:pt>
                <c:pt idx="1">
                  <c:v>0.08</c:v>
                </c:pt>
                <c:pt idx="2">
                  <c:v>0.03</c:v>
                </c:pt>
                <c:pt idx="3">
                  <c:v>0.26</c:v>
                </c:pt>
                <c:pt idx="4">
                  <c:v>0.37</c:v>
                </c:pt>
                <c:pt idx="5">
                  <c:v>0.42</c:v>
                </c:pt>
                <c:pt idx="6">
                  <c:v>0.43</c:v>
                </c:pt>
                <c:pt idx="7">
                  <c:v>0.56000000000000005</c:v>
                </c:pt>
                <c:pt idx="8">
                  <c:v>0.54</c:v>
                </c:pt>
                <c:pt idx="9">
                  <c:v>0.54</c:v>
                </c:pt>
                <c:pt idx="10">
                  <c:v>0.49</c:v>
                </c:pt>
                <c:pt idx="11">
                  <c:v>0.69</c:v>
                </c:pt>
                <c:pt idx="12">
                  <c:v>0.65</c:v>
                </c:pt>
                <c:pt idx="13">
                  <c:v>0.66</c:v>
                </c:pt>
                <c:pt idx="14">
                  <c:v>0.79</c:v>
                </c:pt>
                <c:pt idx="15">
                  <c:v>0.84</c:v>
                </c:pt>
                <c:pt idx="16">
                  <c:v>0.84</c:v>
                </c:pt>
                <c:pt idx="17">
                  <c:v>0.82</c:v>
                </c:pt>
              </c:numCache>
            </c:numRef>
          </c:val>
          <c:extLst>
            <c:ext xmlns:c16="http://schemas.microsoft.com/office/drawing/2014/chart" uri="{C3380CC4-5D6E-409C-BE32-E72D297353CC}">
              <c16:uniqueId val="{00000002-9FE3-4045-BA6F-EF48993E165D}"/>
            </c:ext>
          </c:extLst>
        </c:ser>
        <c:ser>
          <c:idx val="2"/>
          <c:order val="2"/>
          <c:tx>
            <c:strRef>
              <c:f>Sheet1!$D$1</c:f>
              <c:strCache>
                <c:ptCount val="1"/>
                <c:pt idx="0">
                  <c:v>2022</c:v>
                </c:pt>
              </c:strCache>
            </c:strRef>
          </c:tx>
          <c:spPr>
            <a:solidFill>
              <a:srgbClr val="002060"/>
            </a:solidFill>
            <a:ln>
              <a:noFill/>
            </a:ln>
          </c:spPr>
          <c:invertIfNegative val="0"/>
          <c:dLbls>
            <c:spPr>
              <a:noFill/>
              <a:ln>
                <a:noFill/>
              </a:ln>
              <a:effectLst/>
            </c:spPr>
            <c:txPr>
              <a:bodyPr wrap="square" lIns="38100" tIns="19050" rIns="38100" bIns="19050" anchor="ctr">
                <a:spAutoFit/>
              </a:bodyPr>
              <a:lstStyle/>
              <a:p>
                <a:pPr>
                  <a:defRPr sz="800">
                    <a:solidFill>
                      <a:schemeClr val="tx1">
                        <a:lumMod val="75000"/>
                        <a:lumOff val="25000"/>
                      </a:schemeClr>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Streaming Services</c:v>
                </c:pt>
                <c:pt idx="8">
                  <c:v>Minecraft</c:v>
                </c:pt>
                <c:pt idx="9">
                  <c:v>Facebook</c:v>
                </c:pt>
                <c:pt idx="10">
                  <c:v>Fortnite</c:v>
                </c:pt>
                <c:pt idx="11">
                  <c:v>Instagram</c:v>
                </c:pt>
                <c:pt idx="12">
                  <c:v>On a Games Console</c:v>
                </c:pt>
                <c:pt idx="13">
                  <c:v>Roblox</c:v>
                </c:pt>
                <c:pt idx="14">
                  <c:v>YouTube</c:v>
                </c:pt>
                <c:pt idx="15">
                  <c:v>WhatsApp</c:v>
                </c:pt>
                <c:pt idx="16">
                  <c:v>Snapchat</c:v>
                </c:pt>
                <c:pt idx="17">
                  <c:v>TikTok</c:v>
                </c:pt>
              </c:strCache>
            </c:strRef>
          </c:cat>
          <c:val>
            <c:numRef>
              <c:f>Sheet1!$D$2:$D$19</c:f>
              <c:numCache>
                <c:formatCode>0%</c:formatCode>
                <c:ptCount val="18"/>
                <c:pt idx="0">
                  <c:v>0.01</c:v>
                </c:pt>
                <c:pt idx="1">
                  <c:v>7.0000000000000007E-2</c:v>
                </c:pt>
                <c:pt idx="6">
                  <c:v>0.49</c:v>
                </c:pt>
                <c:pt idx="7">
                  <c:v>0.56000000000000005</c:v>
                </c:pt>
                <c:pt idx="8">
                  <c:v>0.56000000000000005</c:v>
                </c:pt>
                <c:pt idx="9">
                  <c:v>0.59</c:v>
                </c:pt>
                <c:pt idx="10">
                  <c:v>0.46</c:v>
                </c:pt>
                <c:pt idx="11">
                  <c:v>0.75</c:v>
                </c:pt>
                <c:pt idx="12">
                  <c:v>0.65</c:v>
                </c:pt>
                <c:pt idx="13">
                  <c:v>0.56999999999999995</c:v>
                </c:pt>
                <c:pt idx="14">
                  <c:v>0.79</c:v>
                </c:pt>
                <c:pt idx="15">
                  <c:v>0.83</c:v>
                </c:pt>
                <c:pt idx="16">
                  <c:v>0.86</c:v>
                </c:pt>
                <c:pt idx="17">
                  <c:v>0.85</c:v>
                </c:pt>
              </c:numCache>
            </c:numRef>
          </c:val>
          <c:extLst>
            <c:ext xmlns:c16="http://schemas.microsoft.com/office/drawing/2014/chart" uri="{C3380CC4-5D6E-409C-BE32-E72D297353CC}">
              <c16:uniqueId val="{00000001-6995-49F9-9115-B767D4D9B7AB}"/>
            </c:ext>
          </c:extLst>
        </c:ser>
        <c:dLbls>
          <c:showLegendKey val="0"/>
          <c:showVal val="0"/>
          <c:showCatName val="0"/>
          <c:showSerName val="0"/>
          <c:showPercent val="0"/>
          <c:showBubbleSize val="0"/>
        </c:dLbls>
        <c:gapWidth val="80"/>
        <c:overlap val="-25"/>
        <c:axId val="540919296"/>
        <c:axId val="540911848"/>
      </c:barChart>
      <c:valAx>
        <c:axId val="5409118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540919296"/>
        <c:crosses val="autoZero"/>
        <c:crossBetween val="between"/>
      </c:valAx>
      <c:catAx>
        <c:axId val="540919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a:solidFill>
                  <a:schemeClr val="tx1">
                    <a:lumMod val="75000"/>
                    <a:lumOff val="25000"/>
                  </a:schemeClr>
                </a:solidFill>
              </a:defRPr>
            </a:pPr>
            <a:endParaRPr lang="en-US"/>
          </a:p>
        </c:txPr>
        <c:crossAx val="540911848"/>
        <c:crosses val="autoZero"/>
        <c:auto val="1"/>
        <c:lblAlgn val="ctr"/>
        <c:lblOffset val="100"/>
        <c:noMultiLvlLbl val="0"/>
      </c:catAx>
      <c:spPr>
        <a:noFill/>
        <a:ln>
          <a:noFill/>
        </a:ln>
        <a:effectLst/>
      </c:spPr>
    </c:plotArea>
    <c:legend>
      <c:legendPos val="r"/>
      <c:layout>
        <c:manualLayout>
          <c:xMode val="edge"/>
          <c:yMode val="edge"/>
          <c:x val="0.82263339741484653"/>
          <c:y val="0.61886541142103058"/>
          <c:w val="5.1530051384256502E-2"/>
          <c:h val="0.12664322003942166"/>
        </c:manualLayout>
      </c:layout>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70848249613749"/>
          <c:y val="0"/>
          <c:w val="0.6851040685332429"/>
          <c:h val="0.7696525708396730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578-4DCE-8E4A-6A21156F3332}"/>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578-4DCE-8E4A-6A21156F333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I found information online</c:v>
                </c:pt>
                <c:pt idx="2">
                  <c:v>Yes, by school</c:v>
                </c:pt>
                <c:pt idx="3">
                  <c:v>Yes, by parents/carers</c:v>
                </c:pt>
              </c:strCache>
            </c:strRef>
          </c:cat>
          <c:val>
            <c:numRef>
              <c:f>Sheet1!$B$2:$B$5</c:f>
              <c:numCache>
                <c:formatCode>0%</c:formatCode>
                <c:ptCount val="4"/>
                <c:pt idx="0">
                  <c:v>0.04</c:v>
                </c:pt>
                <c:pt idx="1">
                  <c:v>0.11</c:v>
                </c:pt>
                <c:pt idx="2">
                  <c:v>0.62</c:v>
                </c:pt>
                <c:pt idx="3">
                  <c:v>0.65</c:v>
                </c:pt>
              </c:numCache>
            </c:numRef>
          </c:val>
          <c:extLst>
            <c:ext xmlns:c16="http://schemas.microsoft.com/office/drawing/2014/chart" uri="{C3380CC4-5D6E-409C-BE32-E72D297353CC}">
              <c16:uniqueId val="{00000004-7158-4727-9022-60C80FAA6EB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443330639025116"/>
          <c:y val="0.17639589098925842"/>
          <c:w val="0.71692074941274353"/>
          <c:h val="0.6381627656081428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0.37</c:v>
                </c:pt>
                <c:pt idx="2">
                  <c:v>0.52</c:v>
                </c:pt>
              </c:numCache>
            </c:numRef>
          </c:val>
          <c:extLst>
            <c:ext xmlns:c16="http://schemas.microsoft.com/office/drawing/2014/chart" uri="{C3380CC4-5D6E-409C-BE32-E72D297353CC}">
              <c16:uniqueId val="{00000004-9251-45B3-B5AE-DBB048FC3954}"/>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0.09</c:v>
                </c:pt>
                <c:pt idx="1">
                  <c:v>0.37</c:v>
                </c:pt>
                <c:pt idx="2">
                  <c:v>0.54</c:v>
                </c:pt>
              </c:numCache>
            </c:numRef>
          </c:val>
          <c:extLst>
            <c:ext xmlns:c16="http://schemas.microsoft.com/office/drawing/2014/chart" uri="{C3380CC4-5D6E-409C-BE32-E72D297353CC}">
              <c16:uniqueId val="{00000004-E078-4341-A9F9-4E3B04AD63BB}"/>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0.09</c:v>
                </c:pt>
                <c:pt idx="1">
                  <c:v>0.37</c:v>
                </c:pt>
                <c:pt idx="2">
                  <c:v>0.54</c:v>
                </c:pt>
              </c:numCache>
            </c:numRef>
          </c:val>
          <c:extLst>
            <c:ext xmlns:c16="http://schemas.microsoft.com/office/drawing/2014/chart" uri="{C3380CC4-5D6E-409C-BE32-E72D297353CC}">
              <c16:uniqueId val="{00000000-2E0B-47BE-B0F5-B26500D2C87D}"/>
            </c:ext>
          </c:extLst>
        </c:ser>
        <c:dLbls>
          <c:showLegendKey val="0"/>
          <c:showVal val="0"/>
          <c:showCatName val="0"/>
          <c:showSerName val="0"/>
          <c:showPercent val="0"/>
          <c:showBubbleSize val="0"/>
        </c:dLbls>
        <c:gapWidth val="80"/>
        <c:overlap val="-25"/>
        <c:axId val="540915768"/>
        <c:axId val="540918904"/>
      </c:barChart>
      <c:valAx>
        <c:axId val="54091890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bg1">
                <a:lumMod val="85000"/>
              </a:schemeClr>
            </a:solid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15768"/>
        <c:crosses val="autoZero"/>
        <c:crossBetween val="between"/>
        <c:majorUnit val="0.2"/>
      </c:valAx>
      <c:catAx>
        <c:axId val="540915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18904"/>
        <c:crosses val="autoZero"/>
        <c:auto val="1"/>
        <c:lblAlgn val="ctr"/>
        <c:lblOffset val="100"/>
        <c:noMultiLvlLbl val="0"/>
      </c:catAx>
      <c:spPr>
        <a:noFill/>
        <a:ln>
          <a:noFill/>
        </a:ln>
        <a:effectLst/>
      </c:spPr>
    </c:plotArea>
    <c:legend>
      <c:legendPos val="r"/>
      <c:layout>
        <c:manualLayout>
          <c:xMode val="edge"/>
          <c:yMode val="edge"/>
          <c:x val="0.79580570877293622"/>
          <c:y val="0.34690482668042594"/>
          <c:w val="0.14022422412219676"/>
          <c:h val="0.2585333270791312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Always follow advice to stay safe</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rgbClr val="002060"/>
              </a:solidFill>
              <a:ln>
                <a:noFill/>
              </a:ln>
            </c:spPr>
            <c:extLst>
              <c:ext xmlns:c16="http://schemas.microsoft.com/office/drawing/2014/chart" uri="{C3380CC4-5D6E-409C-BE32-E72D297353CC}">
                <c16:uniqueId val="{00000001-A0FB-4578-818D-BBF81FA3E38A}"/>
              </c:ext>
            </c:extLst>
          </c:dPt>
          <c:dPt>
            <c:idx val="1"/>
            <c:invertIfNegative val="0"/>
            <c:bubble3D val="0"/>
            <c:spPr>
              <a:solidFill>
                <a:srgbClr val="008E91"/>
              </a:solidFill>
              <a:ln w="19050">
                <a:noFill/>
              </a:ln>
              <a:effectLst/>
            </c:spPr>
            <c:extLst>
              <c:ext xmlns:c16="http://schemas.microsoft.com/office/drawing/2014/chart" uri="{C3380CC4-5D6E-409C-BE32-E72D297353CC}">
                <c16:uniqueId val="{00000003-A0FB-4578-818D-BBF81FA3E38A}"/>
              </c:ext>
            </c:extLst>
          </c:dPt>
          <c:dLbls>
            <c:dLbl>
              <c:idx val="0"/>
              <c:tx>
                <c:rich>
                  <a:bodyPr/>
                  <a:lstStyle/>
                  <a:p>
                    <a:fld id="{9BABFE3C-D4BA-4FC2-9D54-60137E2CF680}" type="SERIESNAME">
                      <a:rPr lang="en-US" sz="1000"/>
                      <a:pPr/>
                      <a:t>[SERIES NAME]</a:t>
                    </a:fld>
                    <a:r>
                      <a:rPr lang="en-US" sz="1000" baseline="0"/>
                      <a:t>, </a:t>
                    </a:r>
                  </a:p>
                  <a:p>
                    <a:fld id="{0F6EE846-FFC0-4C95-81FE-EEE082A2F9A2}"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0FB-4578-818D-BBF81FA3E38A}"/>
                </c:ext>
              </c:extLst>
            </c:dLbl>
            <c:dLbl>
              <c:idx val="1"/>
              <c:tx>
                <c:rich>
                  <a:bodyPr/>
                  <a:lstStyle/>
                  <a:p>
                    <a:fld id="{D55585F5-56A7-4D2A-B97E-5089DDB4894D}" type="SERIESNAME">
                      <a:rPr lang="en-US" sz="1000"/>
                      <a:pPr/>
                      <a:t>[SERIES NAME]</a:t>
                    </a:fld>
                    <a:r>
                      <a:rPr lang="en-US" sz="1000" baseline="0"/>
                      <a:t>, </a:t>
                    </a:r>
                  </a:p>
                  <a:p>
                    <a:fld id="{4A347590-BE7D-4CC4-AE07-85DB5BB2D53B}"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FB-4578-818D-BBF81FA3E38A}"/>
                </c:ext>
              </c:extLst>
            </c:dLbl>
            <c:dLbl>
              <c:idx val="2"/>
              <c:tx>
                <c:rich>
                  <a:bodyPr/>
                  <a:lstStyle/>
                  <a:p>
                    <a:fld id="{D34F6840-74D6-45F4-9738-21EC96105848}" type="SERIESNAME">
                      <a:rPr lang="en-US" sz="1000"/>
                      <a:pPr/>
                      <a:t>[SERIES NAME]</a:t>
                    </a:fld>
                    <a:r>
                      <a:rPr lang="en-US" sz="1000" baseline="0"/>
                      <a:t>, </a:t>
                    </a:r>
                  </a:p>
                  <a:p>
                    <a:fld id="{9BDE09A6-C40C-4ED7-A631-224C59CD9BCD}"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412-45BA-A83B-3472B11903A4}"/>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Sheet1!$B$2:$B$4</c:f>
              <c:numCache>
                <c:formatCode>0%</c:formatCode>
                <c:ptCount val="3"/>
                <c:pt idx="0">
                  <c:v>0.48</c:v>
                </c:pt>
                <c:pt idx="1">
                  <c:v>0.5</c:v>
                </c:pt>
                <c:pt idx="2">
                  <c:v>0.48</c:v>
                </c:pt>
              </c:numCache>
            </c:numRef>
          </c:val>
          <c:extLst>
            <c:ext xmlns:c16="http://schemas.microsoft.com/office/drawing/2014/chart" uri="{C3380CC4-5D6E-409C-BE32-E72D297353CC}">
              <c16:uniqueId val="{00000004-A0FB-4578-818D-BBF81FA3E38A}"/>
            </c:ext>
          </c:extLst>
        </c:ser>
        <c:dLbls>
          <c:showLegendKey val="0"/>
          <c:showVal val="0"/>
          <c:showCatName val="0"/>
          <c:showSerName val="0"/>
          <c:showPercent val="0"/>
          <c:showBubbleSize val="0"/>
        </c:dLbls>
        <c:gapWidth val="100"/>
        <c:axId val="540916160"/>
        <c:axId val="540916552"/>
      </c:barChart>
      <c:catAx>
        <c:axId val="540916160"/>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defRPr>
            </a:pPr>
            <a:endParaRPr lang="en-US"/>
          </a:p>
        </c:txPr>
        <c:crossAx val="540916552"/>
        <c:crosses val="autoZero"/>
        <c:auto val="1"/>
        <c:lblAlgn val="ctr"/>
        <c:lblOffset val="100"/>
        <c:noMultiLvlLbl val="0"/>
      </c:catAx>
      <c:valAx>
        <c:axId val="54091655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defRPr>
            </a:pPr>
            <a:endParaRPr lang="en-US"/>
          </a:p>
        </c:txPr>
        <c:crossAx val="540916160"/>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65000"/>
                    <a:lumOff val="35000"/>
                  </a:schemeClr>
                </a:solidFill>
              </a:defRPr>
            </a:pPr>
            <a:r>
              <a:rPr lang="en-GB" sz="1200" b="0" dirty="0">
                <a:solidFill>
                  <a:schemeClr val="tx1">
                    <a:lumMod val="65000"/>
                    <a:lumOff val="35000"/>
                  </a:schemeClr>
                </a:solidFill>
              </a:rPr>
              <a:t>Know what the CEOP button is for</a:t>
            </a:r>
          </a:p>
        </c:rich>
      </c:tx>
      <c:overlay val="0"/>
      <c:spPr>
        <a:noFill/>
        <a:ln>
          <a:noFill/>
        </a:ln>
        <a:effectLst/>
      </c:spPr>
    </c:title>
    <c:autoTitleDeleted val="0"/>
    <c:plotArea>
      <c:layout>
        <c:manualLayout>
          <c:layoutTarget val="inner"/>
          <c:xMode val="edge"/>
          <c:yMode val="edge"/>
          <c:x val="0.18244950448765063"/>
          <c:y val="0.18159105938213874"/>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rgbClr val="002060"/>
              </a:solidFill>
              <a:ln>
                <a:noFill/>
              </a:ln>
            </c:spPr>
            <c:extLst>
              <c:ext xmlns:c16="http://schemas.microsoft.com/office/drawing/2014/chart" uri="{C3380CC4-5D6E-409C-BE32-E72D297353CC}">
                <c16:uniqueId val="{00000001-02E8-4B7E-B803-1C1E2590BA6C}"/>
              </c:ext>
            </c:extLst>
          </c:dPt>
          <c:dPt>
            <c:idx val="1"/>
            <c:invertIfNegative val="0"/>
            <c:bubble3D val="0"/>
            <c:spPr>
              <a:solidFill>
                <a:srgbClr val="008E91"/>
              </a:solidFill>
              <a:ln w="19050">
                <a:noFill/>
              </a:ln>
              <a:effectLst/>
            </c:spPr>
            <c:extLst>
              <c:ext xmlns:c16="http://schemas.microsoft.com/office/drawing/2014/chart" uri="{C3380CC4-5D6E-409C-BE32-E72D297353CC}">
                <c16:uniqueId val="{00000003-02E8-4B7E-B803-1C1E2590BA6C}"/>
              </c:ext>
            </c:extLst>
          </c:dPt>
          <c:dLbls>
            <c:dLbl>
              <c:idx val="0"/>
              <c:tx>
                <c:rich>
                  <a:bodyPr/>
                  <a:lstStyle/>
                  <a:p>
                    <a:fld id="{82360A3D-2E7D-4F14-A383-0D946630C36B}" type="SERIESNAME">
                      <a:rPr lang="en-US"/>
                      <a:pPr/>
                      <a:t>[SERIES NAME]</a:t>
                    </a:fld>
                    <a:r>
                      <a:rPr lang="en-US" baseline="0"/>
                      <a:t>, </a:t>
                    </a:r>
                  </a:p>
                  <a:p>
                    <a:fld id="{7F18316C-3636-4DE2-AFE7-067392E9EB54}"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2E8-4B7E-B803-1C1E2590BA6C}"/>
                </c:ext>
              </c:extLst>
            </c:dLbl>
            <c:dLbl>
              <c:idx val="1"/>
              <c:tx>
                <c:rich>
                  <a:bodyPr/>
                  <a:lstStyle/>
                  <a:p>
                    <a:fld id="{E0F71EB9-6CE5-49F1-834A-B2AD9F9FDF8A}" type="SERIESNAME">
                      <a:rPr lang="en-US"/>
                      <a:pPr/>
                      <a:t>[SERIES NAME]</a:t>
                    </a:fld>
                    <a:r>
                      <a:rPr lang="en-US" baseline="0"/>
                      <a:t>, </a:t>
                    </a:r>
                  </a:p>
                  <a:p>
                    <a:fld id="{045E0013-1195-4A50-A97B-97D617C7323D}"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2E8-4B7E-B803-1C1E2590BA6C}"/>
                </c:ext>
              </c:extLst>
            </c:dLbl>
            <c:dLbl>
              <c:idx val="2"/>
              <c:tx>
                <c:rich>
                  <a:bodyPr/>
                  <a:lstStyle/>
                  <a:p>
                    <a:fld id="{13B347FA-F3F5-4EA7-95D5-76295093F035}" type="SERIESNAME">
                      <a:rPr lang="en-US"/>
                      <a:pPr/>
                      <a:t>[SERIES NAME]</a:t>
                    </a:fld>
                    <a:r>
                      <a:rPr lang="en-US" baseline="0"/>
                      <a:t>, </a:t>
                    </a:r>
                  </a:p>
                  <a:p>
                    <a:fld id="{542CA840-C084-4FE2-84DF-B6EED98FA778}"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C3A5-4BBA-86D4-50440CBF155F}"/>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Sheet1!$B$2:$B$4</c:f>
              <c:numCache>
                <c:formatCode>0%</c:formatCode>
                <c:ptCount val="3"/>
                <c:pt idx="0">
                  <c:v>0.31</c:v>
                </c:pt>
                <c:pt idx="1">
                  <c:v>0.45</c:v>
                </c:pt>
                <c:pt idx="2">
                  <c:v>0.27</c:v>
                </c:pt>
              </c:numCache>
            </c:numRef>
          </c:val>
          <c:extLst>
            <c:ext xmlns:c16="http://schemas.microsoft.com/office/drawing/2014/chart" uri="{C3380CC4-5D6E-409C-BE32-E72D297353CC}">
              <c16:uniqueId val="{00000004-02E8-4B7E-B803-1C1E2590BA6C}"/>
            </c:ext>
          </c:extLst>
        </c:ser>
        <c:dLbls>
          <c:showLegendKey val="0"/>
          <c:showVal val="0"/>
          <c:showCatName val="0"/>
          <c:showSerName val="0"/>
          <c:showPercent val="0"/>
          <c:showBubbleSize val="0"/>
        </c:dLbls>
        <c:gapWidth val="100"/>
        <c:axId val="540919688"/>
        <c:axId val="540918512"/>
      </c:barChart>
      <c:catAx>
        <c:axId val="540919688"/>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defRPr>
            </a:pPr>
            <a:endParaRPr lang="en-US"/>
          </a:p>
        </c:txPr>
        <c:crossAx val="540918512"/>
        <c:crosses val="autoZero"/>
        <c:auto val="1"/>
        <c:lblAlgn val="ctr"/>
        <c:lblOffset val="100"/>
        <c:noMultiLvlLbl val="0"/>
      </c:catAx>
      <c:valAx>
        <c:axId val="54091851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defRPr>
            </a:pPr>
            <a:endParaRPr lang="en-US"/>
          </a:p>
        </c:txPr>
        <c:crossAx val="54091968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Ever</a:t>
            </a:r>
            <a:r>
              <a:rPr lang="en-GB" sz="1200" b="0" baseline="0" dirty="0">
                <a:solidFill>
                  <a:schemeClr val="tx1">
                    <a:lumMod val="75000"/>
                    <a:lumOff val="25000"/>
                  </a:schemeClr>
                </a:solidFill>
              </a:rPr>
              <a:t> seen adult only content</a:t>
            </a:r>
            <a:endParaRPr lang="en-GB" sz="1200" b="0" dirty="0">
              <a:solidFill>
                <a:schemeClr val="tx1">
                  <a:lumMod val="75000"/>
                  <a:lumOff val="25000"/>
                </a:schemeClr>
              </a:solidFill>
            </a:endParaRP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rgbClr val="002060"/>
              </a:solidFill>
              <a:ln>
                <a:noFill/>
              </a:ln>
            </c:spPr>
            <c:extLst>
              <c:ext xmlns:c16="http://schemas.microsoft.com/office/drawing/2014/chart" uri="{C3380CC4-5D6E-409C-BE32-E72D297353CC}">
                <c16:uniqueId val="{00000001-1FEF-4A14-A6FA-5A8F856F7EC7}"/>
              </c:ext>
            </c:extLst>
          </c:dPt>
          <c:dPt>
            <c:idx val="1"/>
            <c:invertIfNegative val="0"/>
            <c:bubble3D val="0"/>
            <c:spPr>
              <a:solidFill>
                <a:srgbClr val="008E91"/>
              </a:solidFill>
              <a:ln w="19050">
                <a:noFill/>
              </a:ln>
              <a:effectLst/>
            </c:spPr>
            <c:extLst>
              <c:ext xmlns:c16="http://schemas.microsoft.com/office/drawing/2014/chart" uri="{C3380CC4-5D6E-409C-BE32-E72D297353CC}">
                <c16:uniqueId val="{00000003-1FEF-4A14-A6FA-5A8F856F7EC7}"/>
              </c:ext>
            </c:extLst>
          </c:dPt>
          <c:dPt>
            <c:idx val="2"/>
            <c:invertIfNegative val="0"/>
            <c:bubble3D val="0"/>
            <c:spPr>
              <a:solidFill>
                <a:schemeClr val="accent1"/>
              </a:solidFill>
              <a:ln>
                <a:noFill/>
              </a:ln>
            </c:spPr>
            <c:extLst>
              <c:ext xmlns:c16="http://schemas.microsoft.com/office/drawing/2014/chart" uri="{C3380CC4-5D6E-409C-BE32-E72D297353CC}">
                <c16:uniqueId val="{00000005-D61E-4A9D-9294-4862EC764B9F}"/>
              </c:ext>
            </c:extLst>
          </c:dPt>
          <c:dLbls>
            <c:dLbl>
              <c:idx val="0"/>
              <c:tx>
                <c:rich>
                  <a:bodyPr/>
                  <a:lstStyle/>
                  <a:p>
                    <a:fld id="{84B24678-58E4-4DBF-B110-89E82C8A5B4F}" type="SERIESNAME">
                      <a:rPr lang="en-US"/>
                      <a:pPr/>
                      <a:t>[SERIES NAME]</a:t>
                    </a:fld>
                    <a:r>
                      <a:rPr lang="en-US" baseline="0" dirty="0"/>
                      <a:t>, </a:t>
                    </a:r>
                  </a:p>
                  <a:p>
                    <a:fld id="{A6C3EE68-F073-4E7F-956F-DA2C2F117F21}"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FEF-4A14-A6FA-5A8F856F7EC7}"/>
                </c:ext>
              </c:extLst>
            </c:dLbl>
            <c:dLbl>
              <c:idx val="1"/>
              <c:tx>
                <c:rich>
                  <a:bodyPr/>
                  <a:lstStyle/>
                  <a:p>
                    <a:fld id="{550E3245-419F-493F-8D85-7F9F4DE18D28}" type="SERIESNAME">
                      <a:rPr lang="en-US"/>
                      <a:pPr/>
                      <a:t>[SERIES NAME]</a:t>
                    </a:fld>
                    <a:r>
                      <a:rPr lang="en-US" baseline="0" dirty="0"/>
                      <a:t>, </a:t>
                    </a:r>
                  </a:p>
                  <a:p>
                    <a:fld id="{B746094A-D2E1-4D2F-97FD-CFD4DC6A5732}"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FEF-4A14-A6FA-5A8F856F7EC7}"/>
                </c:ext>
              </c:extLst>
            </c:dLbl>
            <c:dLbl>
              <c:idx val="2"/>
              <c:tx>
                <c:rich>
                  <a:bodyPr/>
                  <a:lstStyle/>
                  <a:p>
                    <a:fld id="{53426DE2-A43A-453F-9FC1-E7B22DF9BBBE}" type="SERIESNAME">
                      <a:rPr lang="en-US"/>
                      <a:pPr/>
                      <a:t>[SERIES NAME]</a:t>
                    </a:fld>
                    <a:r>
                      <a:rPr lang="en-US" baseline="0" dirty="0"/>
                      <a:t>, </a:t>
                    </a:r>
                  </a:p>
                  <a:p>
                    <a:fld id="{772F600E-2BF8-4D71-AB6E-5D7829FE4916}"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61E-4A9D-9294-4862EC764B9F}"/>
                </c:ext>
              </c:extLst>
            </c:dLbl>
            <c:spPr>
              <a:noFill/>
              <a:ln>
                <a:noFill/>
              </a:ln>
              <a:effectLst/>
            </c:spPr>
            <c:txPr>
              <a:bodyPr rot="0" vert="horz"/>
              <a:lstStyle/>
              <a:p>
                <a:pPr>
                  <a:defRPr sz="1000">
                    <a:solidFill>
                      <a:schemeClr val="bg1"/>
                    </a:solidFill>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Sheet1!$B$2:$B$4</c:f>
              <c:numCache>
                <c:formatCode>0%</c:formatCode>
                <c:ptCount val="3"/>
                <c:pt idx="0">
                  <c:v>0.46</c:v>
                </c:pt>
                <c:pt idx="1">
                  <c:v>0.43</c:v>
                </c:pt>
                <c:pt idx="2">
                  <c:v>0.36</c:v>
                </c:pt>
              </c:numCache>
            </c:numRef>
          </c:val>
          <c:extLst>
            <c:ext xmlns:c16="http://schemas.microsoft.com/office/drawing/2014/chart" uri="{C3380CC4-5D6E-409C-BE32-E72D297353CC}">
              <c16:uniqueId val="{00000004-1FEF-4A14-A6FA-5A8F856F7EC7}"/>
            </c:ext>
          </c:extLst>
        </c:ser>
        <c:dLbls>
          <c:showLegendKey val="0"/>
          <c:showVal val="0"/>
          <c:showCatName val="0"/>
          <c:showSerName val="0"/>
          <c:showPercent val="0"/>
          <c:showBubbleSize val="0"/>
        </c:dLbls>
        <c:gapWidth val="100"/>
        <c:axId val="540912240"/>
        <c:axId val="540920864"/>
      </c:barChart>
      <c:valAx>
        <c:axId val="540920864"/>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defRPr>
            </a:pPr>
            <a:endParaRPr lang="en-US"/>
          </a:p>
        </c:txPr>
        <c:crossAx val="540912240"/>
        <c:crosses val="autoZero"/>
        <c:crossBetween val="between"/>
        <c:majorUnit val="0.2"/>
      </c:valAx>
      <c:catAx>
        <c:axId val="540912240"/>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defRPr>
            </a:pPr>
            <a:endParaRPr lang="en-US"/>
          </a:p>
        </c:txPr>
        <c:crossAx val="540920864"/>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65000"/>
                    <a:lumOff val="35000"/>
                  </a:schemeClr>
                </a:solidFill>
              </a:defRPr>
            </a:pPr>
            <a:r>
              <a:rPr lang="en-GB" sz="1200" b="0" dirty="0">
                <a:solidFill>
                  <a:schemeClr val="tx1">
                    <a:lumMod val="65000"/>
                    <a:lumOff val="35000"/>
                  </a:schemeClr>
                </a:solidFill>
              </a:rPr>
              <a:t>Seen upsetting pictures</a:t>
            </a:r>
          </a:p>
        </c:rich>
      </c:tx>
      <c:overlay val="0"/>
      <c:spPr>
        <a:noFill/>
        <a:ln>
          <a:noFill/>
        </a:ln>
        <a:effectLst/>
      </c:spPr>
    </c:title>
    <c:autoTitleDeleted val="0"/>
    <c:plotArea>
      <c:layout>
        <c:manualLayout>
          <c:layoutTarget val="inner"/>
          <c:xMode val="edge"/>
          <c:yMode val="edge"/>
          <c:x val="0.17492504847514206"/>
          <c:y val="0.18159091869030783"/>
          <c:w val="0.75499367436261533"/>
          <c:h val="0.65571605889725249"/>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rgbClr val="002060"/>
              </a:solidFill>
              <a:ln>
                <a:noFill/>
              </a:ln>
            </c:spPr>
            <c:extLst>
              <c:ext xmlns:c16="http://schemas.microsoft.com/office/drawing/2014/chart" uri="{C3380CC4-5D6E-409C-BE32-E72D297353CC}">
                <c16:uniqueId val="{00000001-E67D-4389-A521-5F4A4A57C39B}"/>
              </c:ext>
            </c:extLst>
          </c:dPt>
          <c:dPt>
            <c:idx val="1"/>
            <c:invertIfNegative val="0"/>
            <c:bubble3D val="0"/>
            <c:spPr>
              <a:solidFill>
                <a:srgbClr val="008E91"/>
              </a:solidFill>
              <a:ln w="19050">
                <a:noFill/>
              </a:ln>
              <a:effectLst/>
            </c:spPr>
            <c:extLst>
              <c:ext xmlns:c16="http://schemas.microsoft.com/office/drawing/2014/chart" uri="{C3380CC4-5D6E-409C-BE32-E72D297353CC}">
                <c16:uniqueId val="{00000003-E67D-4389-A521-5F4A4A57C39B}"/>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0B5D-4672-B48D-7BFF36A86B5E}"/>
              </c:ext>
            </c:extLst>
          </c:dPt>
          <c:dLbls>
            <c:dLbl>
              <c:idx val="0"/>
              <c:tx>
                <c:rich>
                  <a:bodyPr/>
                  <a:lstStyle/>
                  <a:p>
                    <a:fld id="{A3FD04F8-2C2D-4313-8A41-1B161121283F}" type="SERIESNAME">
                      <a:rPr lang="en-US"/>
                      <a:pPr/>
                      <a:t>[SERIES NAME]</a:t>
                    </a:fld>
                    <a:r>
                      <a:rPr lang="en-US" baseline="0"/>
                      <a:t>, </a:t>
                    </a:r>
                  </a:p>
                  <a:p>
                    <a:fld id="{05788DE2-BD1A-4F10-96EE-9A419A820FA0}"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67D-4389-A521-5F4A4A57C39B}"/>
                </c:ext>
              </c:extLst>
            </c:dLbl>
            <c:dLbl>
              <c:idx val="1"/>
              <c:tx>
                <c:rich>
                  <a:bodyPr/>
                  <a:lstStyle/>
                  <a:p>
                    <a:fld id="{E4A65584-2792-4C4D-8C0F-13FAEC6AB235}" type="SERIESNAME">
                      <a:rPr lang="en-US"/>
                      <a:pPr/>
                      <a:t>[SERIES NAME]</a:t>
                    </a:fld>
                    <a:r>
                      <a:rPr lang="en-US" baseline="0"/>
                      <a:t>, </a:t>
                    </a:r>
                  </a:p>
                  <a:p>
                    <a:fld id="{7BC84324-6714-4755-8AB1-F6D620C77E5E}"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67D-4389-A521-5F4A4A57C39B}"/>
                </c:ext>
              </c:extLst>
            </c:dLbl>
            <c:dLbl>
              <c:idx val="2"/>
              <c:tx>
                <c:rich>
                  <a:bodyPr/>
                  <a:lstStyle/>
                  <a:p>
                    <a:fld id="{8696345F-A27E-4C04-BA96-38A59A2DB3C2}" type="SERIESNAME">
                      <a:rPr lang="en-US"/>
                      <a:pPr/>
                      <a:t>[SERIES NAME]</a:t>
                    </a:fld>
                    <a:r>
                      <a:rPr lang="en-US" baseline="0"/>
                      <a:t>, </a:t>
                    </a:r>
                  </a:p>
                  <a:p>
                    <a:fld id="{FE9405E1-087C-44C7-B223-CA48FCF87469}"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B5D-4672-B48D-7BFF36A86B5E}"/>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2022</c:v>
                </c:pt>
                <c:pt idx="1">
                  <c:v>2023</c:v>
                </c:pt>
                <c:pt idx="2">
                  <c:v>2024</c:v>
                </c:pt>
              </c:numCache>
            </c:numRef>
          </c:cat>
          <c:val>
            <c:numRef>
              <c:f>Sheet1!$B$2:$B$4</c:f>
              <c:numCache>
                <c:formatCode>0%</c:formatCode>
                <c:ptCount val="3"/>
                <c:pt idx="0">
                  <c:v>0.3</c:v>
                </c:pt>
                <c:pt idx="1">
                  <c:v>0.33</c:v>
                </c:pt>
                <c:pt idx="2">
                  <c:v>0.28000000000000003</c:v>
                </c:pt>
              </c:numCache>
            </c:numRef>
          </c:val>
          <c:extLst>
            <c:ext xmlns:c16="http://schemas.microsoft.com/office/drawing/2014/chart" uri="{C3380CC4-5D6E-409C-BE32-E72D297353CC}">
              <c16:uniqueId val="{00000004-E67D-4389-A521-5F4A4A57C39B}"/>
            </c:ext>
          </c:extLst>
        </c:ser>
        <c:dLbls>
          <c:showLegendKey val="0"/>
          <c:showVal val="0"/>
          <c:showCatName val="0"/>
          <c:showSerName val="0"/>
          <c:showPercent val="0"/>
          <c:showBubbleSize val="0"/>
        </c:dLbls>
        <c:gapWidth val="100"/>
        <c:axId val="540927528"/>
        <c:axId val="540925960"/>
      </c:barChart>
      <c:catAx>
        <c:axId val="540927528"/>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defRPr>
            </a:pPr>
            <a:endParaRPr lang="en-US"/>
          </a:p>
        </c:txPr>
        <c:crossAx val="540925960"/>
        <c:crosses val="autoZero"/>
        <c:auto val="1"/>
        <c:lblAlgn val="ctr"/>
        <c:lblOffset val="100"/>
        <c:noMultiLvlLbl val="0"/>
      </c:catAx>
      <c:valAx>
        <c:axId val="540925960"/>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defRPr>
            </a:pPr>
            <a:endParaRPr lang="en-US"/>
          </a:p>
        </c:txPr>
        <c:crossAx val="54092752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6093510334212656"/>
          <c:y val="8.445596468386897E-2"/>
          <c:w val="0.50148256660445589"/>
          <c:h val="0.75204267399966895"/>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CF51-4990-B0FD-E1CB36500E97}"/>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CF51-4990-B0FD-E1CB36500E9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Sheet1!$B$2:$B$8</c:f>
              <c:numCache>
                <c:formatCode>General</c:formatCode>
                <c:ptCount val="7"/>
                <c:pt idx="0" formatCode="0%">
                  <c:v>0.23</c:v>
                </c:pt>
                <c:pt idx="2" formatCode="0%">
                  <c:v>0.01</c:v>
                </c:pt>
                <c:pt idx="3" formatCode="0%">
                  <c:v>0</c:v>
                </c:pt>
                <c:pt idx="4" formatCode="0%">
                  <c:v>0.14000000000000001</c:v>
                </c:pt>
                <c:pt idx="5" formatCode="0%">
                  <c:v>0.32</c:v>
                </c:pt>
                <c:pt idx="6" formatCode="0%">
                  <c:v>0.53</c:v>
                </c:pt>
              </c:numCache>
            </c:numRef>
          </c:val>
          <c:extLst>
            <c:ext xmlns:c16="http://schemas.microsoft.com/office/drawing/2014/chart" uri="{C3380CC4-5D6E-409C-BE32-E72D297353CC}">
              <c16:uniqueId val="{00000002-2B32-4661-AFAD-176E89233406}"/>
            </c:ext>
          </c:extLst>
        </c:ser>
        <c:ser>
          <c:idx val="1"/>
          <c:order val="1"/>
          <c:tx>
            <c:strRef>
              <c:f>Sheet1!$C$1</c:f>
              <c:strCache>
                <c:ptCount val="1"/>
                <c:pt idx="0">
                  <c:v>2023</c:v>
                </c:pt>
              </c:strCache>
            </c:strRef>
          </c:tx>
          <c:spPr>
            <a:solidFill>
              <a:srgbClr val="008E91"/>
            </a:solidFill>
            <a:ln>
              <a:solidFill>
                <a:srgbClr val="008E9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6-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5-37FB-4C37-8DF7-B0A6B505D84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Sheet1!$C$2:$C$8</c:f>
              <c:numCache>
                <c:formatCode>General</c:formatCode>
                <c:ptCount val="7"/>
                <c:pt idx="0" formatCode="0%">
                  <c:v>0.17</c:v>
                </c:pt>
                <c:pt idx="2" formatCode="0%">
                  <c:v>0.01</c:v>
                </c:pt>
                <c:pt idx="3" formatCode="0%">
                  <c:v>0</c:v>
                </c:pt>
                <c:pt idx="4" formatCode="0%">
                  <c:v>0.13</c:v>
                </c:pt>
                <c:pt idx="5" formatCode="0%">
                  <c:v>0.36</c:v>
                </c:pt>
                <c:pt idx="6" formatCode="0%">
                  <c:v>0.5</c:v>
                </c:pt>
              </c:numCache>
            </c:numRef>
          </c:val>
          <c:extLst>
            <c:ext xmlns:c16="http://schemas.microsoft.com/office/drawing/2014/chart" uri="{C3380CC4-5D6E-409C-BE32-E72D297353CC}">
              <c16:uniqueId val="{00000003-634B-4F08-95A7-EC87EA0DE8A1}"/>
            </c:ext>
          </c:extLst>
        </c:ser>
        <c:ser>
          <c:idx val="2"/>
          <c:order val="2"/>
          <c:tx>
            <c:strRef>
              <c:f>Sheet1!$D$1</c:f>
              <c:strCache>
                <c:ptCount val="1"/>
                <c:pt idx="0">
                  <c:v>2022</c:v>
                </c:pt>
              </c:strCache>
            </c:strRef>
          </c:tx>
          <c:spPr>
            <a:solidFill>
              <a:srgbClr val="002060"/>
            </a:solidFill>
            <a:ln>
              <a:solidFill>
                <a:srgbClr val="002060"/>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7FB-4C37-8DF7-B0A6B505D84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Sheet1!$D$2:$D$8</c:f>
              <c:numCache>
                <c:formatCode>General</c:formatCode>
                <c:ptCount val="7"/>
                <c:pt idx="0" formatCode="0%">
                  <c:v>0.18</c:v>
                </c:pt>
                <c:pt idx="2" formatCode="0%">
                  <c:v>0.01</c:v>
                </c:pt>
                <c:pt idx="3" formatCode="0%">
                  <c:v>0</c:v>
                </c:pt>
                <c:pt idx="4" formatCode="0%">
                  <c:v>0.12</c:v>
                </c:pt>
                <c:pt idx="5" formatCode="0%">
                  <c:v>0.31</c:v>
                </c:pt>
                <c:pt idx="6" formatCode="0%">
                  <c:v>0.56000000000000005</c:v>
                </c:pt>
              </c:numCache>
            </c:numRef>
          </c:val>
          <c:extLst>
            <c:ext xmlns:c16="http://schemas.microsoft.com/office/drawing/2014/chart" uri="{C3380CC4-5D6E-409C-BE32-E72D297353CC}">
              <c16:uniqueId val="{00000002-517C-4036-BD73-1C53E9208423}"/>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layout>
        <c:manualLayout>
          <c:xMode val="edge"/>
          <c:yMode val="edge"/>
          <c:x val="0.86441082878086084"/>
          <c:y val="0.4110290279581767"/>
          <c:w val="8.9801955586590584E-2"/>
          <c:h val="0.1779419440836464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Ever received 'sexting' images</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27104061268348112"/>
          <c:y val="0.12874316097502195"/>
          <c:w val="0.6855498111346815"/>
          <c:h val="0.65940966088509223"/>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layout>
                <c:manualLayout>
                  <c:x val="-6.0215644815413166E-2"/>
                  <c:y val="3.915983348128761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52-4EB0-9B14-49CF0891A27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Sheet1!$B$2:$B$5</c:f>
              <c:numCache>
                <c:formatCode>0%</c:formatCode>
                <c:ptCount val="4"/>
                <c:pt idx="0">
                  <c:v>0.74</c:v>
                </c:pt>
                <c:pt idx="1">
                  <c:v>0.06</c:v>
                </c:pt>
                <c:pt idx="2">
                  <c:v>0.1</c:v>
                </c:pt>
                <c:pt idx="3">
                  <c:v>0.17</c:v>
                </c:pt>
              </c:numCache>
            </c:numRef>
          </c:val>
          <c:extLst>
            <c:ext xmlns:c16="http://schemas.microsoft.com/office/drawing/2014/chart" uri="{C3380CC4-5D6E-409C-BE32-E72D297353CC}">
              <c16:uniqueId val="{00000003-AA4E-4422-8272-FD8A588D5283}"/>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Sheet1!$C$2:$C$5</c:f>
              <c:numCache>
                <c:formatCode>0%</c:formatCode>
                <c:ptCount val="4"/>
                <c:pt idx="0">
                  <c:v>0.69</c:v>
                </c:pt>
                <c:pt idx="1">
                  <c:v>7.0000000000000007E-2</c:v>
                </c:pt>
                <c:pt idx="2">
                  <c:v>0.14000000000000001</c:v>
                </c:pt>
                <c:pt idx="3">
                  <c:v>0.21</c:v>
                </c:pt>
              </c:numCache>
            </c:numRef>
          </c:val>
          <c:extLst>
            <c:ext xmlns:c16="http://schemas.microsoft.com/office/drawing/2014/chart" uri="{C3380CC4-5D6E-409C-BE32-E72D297353CC}">
              <c16:uniqueId val="{00000002-9771-4D9E-9111-BFD8C6E68760}"/>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Sheet1!$D$2:$D$5</c:f>
              <c:numCache>
                <c:formatCode>0%</c:formatCode>
                <c:ptCount val="4"/>
                <c:pt idx="0">
                  <c:v>0.63</c:v>
                </c:pt>
                <c:pt idx="1">
                  <c:v>0.08</c:v>
                </c:pt>
                <c:pt idx="2">
                  <c:v>0.16</c:v>
                </c:pt>
                <c:pt idx="3">
                  <c:v>0.24</c:v>
                </c:pt>
              </c:numCache>
            </c:numRef>
          </c:val>
          <c:extLst>
            <c:ext xmlns:c16="http://schemas.microsoft.com/office/drawing/2014/chart" uri="{C3380CC4-5D6E-409C-BE32-E72D297353CC}">
              <c16:uniqueId val="{00000003-7010-44FC-A758-EDB644E6AE8F}"/>
            </c:ext>
          </c:extLst>
        </c:ser>
        <c:dLbls>
          <c:dLblPos val="inEnd"/>
          <c:showLegendKey val="0"/>
          <c:showVal val="1"/>
          <c:showCatName val="0"/>
          <c:showSerName val="0"/>
          <c:showPercent val="0"/>
          <c:showBubbleSize val="0"/>
        </c:dLbls>
        <c:gapWidth val="80"/>
        <c:overlap val="-25"/>
        <c:axId val="540928312"/>
        <c:axId val="540926352"/>
      </c:barChart>
      <c:valAx>
        <c:axId val="54092635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28312"/>
        <c:crosses val="autoZero"/>
        <c:crossBetween val="between"/>
      </c:valAx>
      <c:catAx>
        <c:axId val="5409283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26352"/>
        <c:crosses val="autoZero"/>
        <c:auto val="1"/>
        <c:lblAlgn val="ctr"/>
        <c:lblOffset val="100"/>
        <c:noMultiLvlLbl val="0"/>
      </c:catAx>
      <c:spPr>
        <a:noFill/>
        <a:ln>
          <a:solidFill>
            <a:schemeClr val="bg1">
              <a:lumMod val="85000"/>
            </a:schemeClr>
          </a:solidFill>
        </a:ln>
        <a:effectLst/>
      </c:spPr>
    </c:plotArea>
    <c:legend>
      <c:legendPos val="b"/>
      <c:layout>
        <c:manualLayout>
          <c:xMode val="edge"/>
          <c:yMode val="edge"/>
          <c:x val="0.39291307576207241"/>
          <c:y val="0.89229658239491061"/>
          <c:w val="0.39602938238558089"/>
          <c:h val="7.637555082005932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544597497505829"/>
          <c:y val="0.11071134242588482"/>
          <c:w val="0.58737856840237712"/>
          <c:h val="0.6713565372350051"/>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79B-4D95-93DF-A3F00313652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0.05</c:v>
                </c:pt>
                <c:pt idx="1">
                  <c:v>0.91</c:v>
                </c:pt>
                <c:pt idx="2">
                  <c:v>0.04</c:v>
                </c:pt>
              </c:numCache>
            </c:numRef>
          </c:val>
          <c:extLst>
            <c:ext xmlns:c16="http://schemas.microsoft.com/office/drawing/2014/chart" uri="{C3380CC4-5D6E-409C-BE32-E72D297353CC}">
              <c16:uniqueId val="{00000004-EB8B-46EA-A94E-FE430E5A5BA2}"/>
            </c:ext>
          </c:extLst>
        </c:ser>
        <c:ser>
          <c:idx val="1"/>
          <c:order val="1"/>
          <c:tx>
            <c:strRef>
              <c:f>Sheet1!$C$1</c:f>
              <c:strCache>
                <c:ptCount val="1"/>
                <c:pt idx="0">
                  <c:v>2023</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79B-4D95-93DF-A3F00313652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0.06</c:v>
                </c:pt>
                <c:pt idx="1">
                  <c:v>0.89</c:v>
                </c:pt>
                <c:pt idx="2">
                  <c:v>0.05</c:v>
                </c:pt>
              </c:numCache>
            </c:numRef>
          </c:val>
          <c:extLst>
            <c:ext xmlns:c16="http://schemas.microsoft.com/office/drawing/2014/chart" uri="{C3380CC4-5D6E-409C-BE32-E72D297353CC}">
              <c16:uniqueId val="{00000006-EB8B-46EA-A94E-FE430E5A5BA2}"/>
            </c:ext>
          </c:extLst>
        </c:ser>
        <c:ser>
          <c:idx val="2"/>
          <c:order val="2"/>
          <c:tx>
            <c:strRef>
              <c:f>Sheet1!$D$1</c:f>
              <c:strCache>
                <c:ptCount val="1"/>
                <c:pt idx="0">
                  <c:v>2022</c:v>
                </c:pt>
              </c:strCache>
            </c:strRef>
          </c:tx>
          <c:spPr>
            <a:solidFill>
              <a:srgbClr val="002060"/>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86B-4F8B-9D3E-C2673E786265}"/>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EF4-472E-9E59-2F529A1E6E49}"/>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EF4-472E-9E59-2F529A1E6E4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0.86</c:v>
                </c:pt>
                <c:pt idx="2">
                  <c:v>7.0000000000000007E-2</c:v>
                </c:pt>
              </c:numCache>
            </c:numRef>
          </c:val>
          <c:extLst>
            <c:ext xmlns:c16="http://schemas.microsoft.com/office/drawing/2014/chart" uri="{C3380CC4-5D6E-409C-BE32-E72D297353CC}">
              <c16:uniqueId val="{00000005-5E1C-46ED-881B-10E5A208C505}"/>
            </c:ext>
          </c:extLst>
        </c:ser>
        <c:dLbls>
          <c:showLegendKey val="0"/>
          <c:showVal val="0"/>
          <c:showCatName val="0"/>
          <c:showSerName val="0"/>
          <c:showPercent val="0"/>
          <c:showBubbleSize val="0"/>
        </c:dLbls>
        <c:gapWidth val="80"/>
        <c:overlap val="-25"/>
        <c:axId val="540929096"/>
        <c:axId val="540927920"/>
      </c:barChart>
      <c:valAx>
        <c:axId val="540927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096"/>
        <c:crosses val="autoZero"/>
        <c:crossBetween val="between"/>
      </c:valAx>
      <c:catAx>
        <c:axId val="540929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27920"/>
        <c:crosses val="autoZero"/>
        <c:auto val="1"/>
        <c:lblAlgn val="ctr"/>
        <c:lblOffset val="100"/>
        <c:noMultiLvlLbl val="0"/>
      </c:catAx>
      <c:spPr>
        <a:noFill/>
        <a:ln>
          <a:noFill/>
        </a:ln>
        <a:effectLst/>
      </c:spPr>
    </c:plotArea>
    <c:legend>
      <c:legendPos val="b"/>
      <c:layout>
        <c:manualLayout>
          <c:xMode val="edge"/>
          <c:yMode val="edge"/>
          <c:x val="0.36781675957941401"/>
          <c:y val="0.89462036155207791"/>
          <c:w val="0.5326062243050802"/>
          <c:h val="8.1523287492822741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22595131107607"/>
          <c:y val="0.13670104719060269"/>
          <c:w val="0.62651709582365633"/>
          <c:h val="0.63787726644593623"/>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0A3-4673-9C88-2F81A49D5BB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c:v>
                </c:pt>
                <c:pt idx="1">
                  <c:v>Yes - deepfake images</c:v>
                </c:pt>
                <c:pt idx="2">
                  <c:v>Yes - real images</c:v>
                </c:pt>
              </c:strCache>
            </c:strRef>
          </c:cat>
          <c:val>
            <c:numRef>
              <c:f>Sheet1!$B$2:$B$4</c:f>
              <c:numCache>
                <c:formatCode>0%</c:formatCode>
                <c:ptCount val="3"/>
                <c:pt idx="0">
                  <c:v>0.94</c:v>
                </c:pt>
                <c:pt idx="1">
                  <c:v>0.02</c:v>
                </c:pt>
                <c:pt idx="2">
                  <c:v>0.04</c:v>
                </c:pt>
              </c:numCache>
            </c:numRef>
          </c:val>
          <c:extLst>
            <c:ext xmlns:c16="http://schemas.microsoft.com/office/drawing/2014/chart" uri="{C3380CC4-5D6E-409C-BE32-E72D297353CC}">
              <c16:uniqueId val="{00000005-7780-4D73-B714-CCA0791FE244}"/>
            </c:ext>
          </c:extLst>
        </c:ser>
        <c:dLbls>
          <c:showLegendKey val="0"/>
          <c:showVal val="0"/>
          <c:showCatName val="0"/>
          <c:showSerName val="0"/>
          <c:showPercent val="0"/>
          <c:showBubbleSize val="0"/>
        </c:dLbls>
        <c:gapWidth val="80"/>
        <c:overlap val="-25"/>
        <c:axId val="540929488"/>
        <c:axId val="540924392"/>
      </c:barChart>
      <c:valAx>
        <c:axId val="54092439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488"/>
        <c:crosses val="autoZero"/>
        <c:crossBetween val="between"/>
      </c:valAx>
      <c:catAx>
        <c:axId val="540929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4392"/>
        <c:crosses val="autoZero"/>
        <c:auto val="1"/>
        <c:lblAlgn val="ctr"/>
        <c:lblOffset val="100"/>
        <c:noMultiLvlLbl val="0"/>
      </c:catAx>
      <c:spPr>
        <a:noFill/>
        <a:ln>
          <a:noFill/>
        </a:ln>
        <a:effectLst/>
      </c:spPr>
    </c:plotArea>
    <c:legend>
      <c:legendPos val="b"/>
      <c:layout>
        <c:manualLayout>
          <c:xMode val="edge"/>
          <c:yMode val="edge"/>
          <c:x val="0.3035638594565947"/>
          <c:y val="0.88174481969670504"/>
          <c:w val="0.40554583673555084"/>
          <c:h val="8.122756898063474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894143708460258"/>
          <c:y val="3.3776979548859241E-2"/>
          <c:w val="0.59764896695305558"/>
          <c:h val="0.8293736677914762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accen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D74-49C2-BD51-69FA2C5EAD54}"/>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925-483C-8D14-8C5DC1AC61A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Sheet1!$B$2:$B$12</c:f>
              <c:numCache>
                <c:formatCode>0%</c:formatCode>
                <c:ptCount val="11"/>
                <c:pt idx="0">
                  <c:v>0.28999999999999998</c:v>
                </c:pt>
                <c:pt idx="1">
                  <c:v>7.0000000000000007E-2</c:v>
                </c:pt>
                <c:pt idx="2">
                  <c:v>0.01</c:v>
                </c:pt>
                <c:pt idx="3">
                  <c:v>0.04</c:v>
                </c:pt>
                <c:pt idx="4">
                  <c:v>7.0000000000000007E-2</c:v>
                </c:pt>
                <c:pt idx="5">
                  <c:v>7.0000000000000007E-2</c:v>
                </c:pt>
                <c:pt idx="6">
                  <c:v>0.08</c:v>
                </c:pt>
                <c:pt idx="7">
                  <c:v>0.12</c:v>
                </c:pt>
                <c:pt idx="8">
                  <c:v>0.17</c:v>
                </c:pt>
                <c:pt idx="9">
                  <c:v>0.28000000000000003</c:v>
                </c:pt>
                <c:pt idx="10">
                  <c:v>0.51</c:v>
                </c:pt>
              </c:numCache>
            </c:numRef>
          </c:val>
          <c:extLst>
            <c:ext xmlns:c16="http://schemas.microsoft.com/office/drawing/2014/chart" uri="{C3380CC4-5D6E-409C-BE32-E72D297353CC}">
              <c16:uniqueId val="{00000002-740E-4926-8A99-F8CE000C64D1}"/>
            </c:ext>
          </c:extLst>
        </c:ser>
        <c:ser>
          <c:idx val="1"/>
          <c:order val="1"/>
          <c:tx>
            <c:strRef>
              <c:f>Sheet1!$C$1</c:f>
              <c:strCache>
                <c:ptCount val="1"/>
                <c:pt idx="0">
                  <c:v>2023</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925-483C-8D14-8C5DC1AC61A8}"/>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925-483C-8D14-8C5DC1AC61A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Sheet1!$C$2:$C$12</c:f>
              <c:numCache>
                <c:formatCode>0%</c:formatCode>
                <c:ptCount val="11"/>
                <c:pt idx="0">
                  <c:v>0.33</c:v>
                </c:pt>
                <c:pt idx="1">
                  <c:v>7.0000000000000007E-2</c:v>
                </c:pt>
                <c:pt idx="2">
                  <c:v>0.03</c:v>
                </c:pt>
                <c:pt idx="3">
                  <c:v>0.02</c:v>
                </c:pt>
                <c:pt idx="4">
                  <c:v>7.0000000000000007E-2</c:v>
                </c:pt>
                <c:pt idx="5">
                  <c:v>7.0000000000000007E-2</c:v>
                </c:pt>
                <c:pt idx="6">
                  <c:v>7.0000000000000007E-2</c:v>
                </c:pt>
                <c:pt idx="7">
                  <c:v>0.14000000000000001</c:v>
                </c:pt>
                <c:pt idx="8">
                  <c:v>0.16</c:v>
                </c:pt>
                <c:pt idx="9">
                  <c:v>0.33</c:v>
                </c:pt>
                <c:pt idx="10">
                  <c:v>0.46</c:v>
                </c:pt>
              </c:numCache>
            </c:numRef>
          </c:val>
          <c:extLst>
            <c:ext xmlns:c16="http://schemas.microsoft.com/office/drawing/2014/chart" uri="{C3380CC4-5D6E-409C-BE32-E72D297353CC}">
              <c16:uniqueId val="{00000006-7DA7-4E3D-98E3-C083AA61C6FB}"/>
            </c:ext>
          </c:extLst>
        </c:ser>
        <c:ser>
          <c:idx val="2"/>
          <c:order val="2"/>
          <c:tx>
            <c:strRef>
              <c:f>Sheet1!$D$1</c:f>
              <c:strCache>
                <c:ptCount val="1"/>
                <c:pt idx="0">
                  <c:v>2022</c:v>
                </c:pt>
              </c:strCache>
            </c:strRef>
          </c:tx>
          <c:spPr>
            <a:solidFill>
              <a:srgbClr val="002060"/>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925-483C-8D14-8C5DC1AC61A8}"/>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925-483C-8D14-8C5DC1AC61A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Sheet1!$D$2:$D$12</c:f>
              <c:numCache>
                <c:formatCode>0%</c:formatCode>
                <c:ptCount val="11"/>
                <c:pt idx="0">
                  <c:v>0.31</c:v>
                </c:pt>
                <c:pt idx="1">
                  <c:v>7.0000000000000007E-2</c:v>
                </c:pt>
                <c:pt idx="2">
                  <c:v>0.02</c:v>
                </c:pt>
                <c:pt idx="3">
                  <c:v>0.03</c:v>
                </c:pt>
                <c:pt idx="4">
                  <c:v>0.06</c:v>
                </c:pt>
                <c:pt idx="5">
                  <c:v>7.0000000000000007E-2</c:v>
                </c:pt>
                <c:pt idx="6">
                  <c:v>0.08</c:v>
                </c:pt>
                <c:pt idx="7">
                  <c:v>0.1</c:v>
                </c:pt>
                <c:pt idx="8">
                  <c:v>0.19</c:v>
                </c:pt>
                <c:pt idx="9">
                  <c:v>0.32</c:v>
                </c:pt>
                <c:pt idx="10">
                  <c:v>0.46</c:v>
                </c:pt>
              </c:numCache>
            </c:numRef>
          </c:val>
          <c:extLst>
            <c:ext xmlns:c16="http://schemas.microsoft.com/office/drawing/2014/chart" uri="{C3380CC4-5D6E-409C-BE32-E72D297353CC}">
              <c16:uniqueId val="{00000007-EE01-46A8-8FB7-D651C797644F}"/>
            </c:ext>
          </c:extLst>
        </c:ser>
        <c:dLbls>
          <c:showLegendKey val="0"/>
          <c:showVal val="0"/>
          <c:showCatName val="0"/>
          <c:showSerName val="0"/>
          <c:showPercent val="0"/>
          <c:showBubbleSize val="0"/>
        </c:dLbls>
        <c:gapWidth val="80"/>
        <c:overlap val="-25"/>
        <c:axId val="540924000"/>
        <c:axId val="540925176"/>
      </c:barChart>
      <c:valAx>
        <c:axId val="540925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24000"/>
        <c:crosses val="autoZero"/>
        <c:crossBetween val="between"/>
      </c:valAx>
      <c:catAx>
        <c:axId val="5409240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40925176"/>
        <c:crosses val="autoZero"/>
        <c:auto val="1"/>
        <c:lblAlgn val="ctr"/>
        <c:lblOffset val="100"/>
        <c:noMultiLvlLbl val="0"/>
      </c:catAx>
      <c:spPr>
        <a:noFill/>
        <a:ln>
          <a:noFill/>
        </a:ln>
        <a:effectLst/>
      </c:spPr>
    </c:plotArea>
    <c:legend>
      <c:legendPos val="b"/>
      <c:layout>
        <c:manualLayout>
          <c:xMode val="edge"/>
          <c:yMode val="edge"/>
          <c:x val="0.45330927855099212"/>
          <c:y val="0.92641436263070476"/>
          <c:w val="0.1643709655598832"/>
          <c:h val="4.893601045757480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90412012068933"/>
          <c:y val="1.2366813329004222E-3"/>
          <c:w val="0.79639353611080033"/>
          <c:h val="0.72539880144424629"/>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Sheet1!$B$2:$B$3</c:f>
              <c:numCache>
                <c:formatCode>0%</c:formatCode>
                <c:ptCount val="2"/>
                <c:pt idx="0">
                  <c:v>0.88</c:v>
                </c:pt>
                <c:pt idx="1">
                  <c:v>0.12</c:v>
                </c:pt>
              </c:numCache>
            </c:numRef>
          </c:val>
          <c:extLst>
            <c:ext xmlns:c16="http://schemas.microsoft.com/office/drawing/2014/chart" uri="{C3380CC4-5D6E-409C-BE32-E72D297353CC}">
              <c16:uniqueId val="{00000000-0638-4F05-B969-13BB4FE4FEFB}"/>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Sheet1!$C$2:$C$3</c:f>
              <c:numCache>
                <c:formatCode>0%</c:formatCode>
                <c:ptCount val="2"/>
                <c:pt idx="0">
                  <c:v>0.85</c:v>
                </c:pt>
                <c:pt idx="1">
                  <c:v>0.15</c:v>
                </c:pt>
              </c:numCache>
            </c:numRef>
          </c:val>
          <c:extLst>
            <c:ext xmlns:c16="http://schemas.microsoft.com/office/drawing/2014/chart" uri="{C3380CC4-5D6E-409C-BE32-E72D297353CC}">
              <c16:uniqueId val="{00000000-1A5F-4DC8-A6EF-525FA2FC2477}"/>
            </c:ext>
          </c:extLst>
        </c:ser>
        <c:dLbls>
          <c:showLegendKey val="0"/>
          <c:showVal val="0"/>
          <c:showCatName val="0"/>
          <c:showSerName val="0"/>
          <c:showPercent val="0"/>
          <c:showBubbleSize val="0"/>
        </c:dLbls>
        <c:gapWidth val="80"/>
        <c:overlap val="-25"/>
        <c:axId val="421586144"/>
        <c:axId val="421584968"/>
      </c:barChart>
      <c:valAx>
        <c:axId val="4215849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86144"/>
        <c:crosses val="autoZero"/>
        <c:crossBetween val="between"/>
      </c:valAx>
      <c:catAx>
        <c:axId val="4215861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84968"/>
        <c:crosses val="autoZero"/>
        <c:auto val="1"/>
        <c:lblAlgn val="ctr"/>
        <c:lblOffset val="100"/>
        <c:noMultiLvlLbl val="0"/>
      </c:catAx>
      <c:spPr>
        <a:noFill/>
        <a:ln>
          <a:noFill/>
        </a:ln>
        <a:effectLst/>
      </c:spPr>
    </c:plotArea>
    <c:legend>
      <c:legendPos val="b"/>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215747862946719"/>
          <c:y val="9.7287254881287567E-3"/>
          <c:w val="0.63989393524387961"/>
          <c:h val="0.71378280503816138"/>
        </c:manualLayout>
      </c:layout>
      <c:barChart>
        <c:barDir val="bar"/>
        <c:grouping val="percentStacked"/>
        <c:varyColors val="0"/>
        <c:ser>
          <c:idx val="0"/>
          <c:order val="0"/>
          <c:tx>
            <c:strRef>
              <c:f>Sheet1!$B$1</c:f>
              <c:strCache>
                <c:ptCount val="1"/>
                <c:pt idx="0">
                  <c:v>All good </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Sheet1!$B$2</c:f>
              <c:numCache>
                <c:formatCode>0%</c:formatCode>
                <c:ptCount val="1"/>
                <c:pt idx="0">
                  <c:v>0.56000000000000005</c:v>
                </c:pt>
              </c:numCache>
            </c:numRef>
          </c:val>
          <c:extLst>
            <c:ext xmlns:c16="http://schemas.microsoft.com/office/drawing/2014/chart" uri="{C3380CC4-5D6E-409C-BE32-E72D297353CC}">
              <c16:uniqueId val="{00000001-42DF-45D3-8235-6891EE89C397}"/>
            </c:ext>
          </c:extLst>
        </c:ser>
        <c:ser>
          <c:idx val="1"/>
          <c:order val="1"/>
          <c:tx>
            <c:strRef>
              <c:f>Sheet1!$C$1</c:f>
              <c:strCache>
                <c:ptCount val="1"/>
                <c:pt idx="0">
                  <c:v>Most good, some bad</c:v>
                </c:pt>
              </c:strCache>
            </c:strRef>
          </c:tx>
          <c:spPr>
            <a:solidFill>
              <a:srgbClr val="5B9BD5"/>
            </a:solidFill>
            <a:ln w="19050">
              <a:noFill/>
            </a:ln>
            <a:effectLst/>
          </c:spPr>
          <c:invertIfNegative val="0"/>
          <c:dLbls>
            <c:dLbl>
              <c:idx val="0"/>
              <c:layout>
                <c:manualLayout>
                  <c:x val="9.3322992387635166E-4"/>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984-4A11-999F-C0F9858E0820}"/>
                </c:ext>
              </c:extLst>
            </c:dLbl>
            <c:spPr>
              <a:noFill/>
              <a:ln>
                <a:noFill/>
              </a:ln>
              <a:effectLst/>
            </c:spPr>
            <c:txPr>
              <a:bodyPr rot="0" vert="horz"/>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Sheet1!$C$2</c:f>
              <c:numCache>
                <c:formatCode>0%</c:formatCode>
                <c:ptCount val="1"/>
                <c:pt idx="0">
                  <c:v>0.27</c:v>
                </c:pt>
              </c:numCache>
            </c:numRef>
          </c:val>
          <c:extLst>
            <c:ext xmlns:c16="http://schemas.microsoft.com/office/drawing/2014/chart" uri="{C3380CC4-5D6E-409C-BE32-E72D297353CC}">
              <c16:uniqueId val="{00000002-42DF-45D3-8235-6891EE89C397}"/>
            </c:ext>
          </c:extLst>
        </c:ser>
        <c:ser>
          <c:idx val="2"/>
          <c:order val="2"/>
          <c:tx>
            <c:strRef>
              <c:f>Sheet1!$D$1</c:f>
              <c:strCache>
                <c:ptCount val="1"/>
                <c:pt idx="0">
                  <c:v>Some good but most bad</c:v>
                </c:pt>
              </c:strCache>
            </c:strRef>
          </c:tx>
          <c:spPr>
            <a:solidFill>
              <a:schemeClr val="bg1">
                <a:lumMod val="65000"/>
              </a:schemeClr>
            </a:solidFill>
            <a:ln w="19050">
              <a:noFill/>
            </a:ln>
            <a:effectLst/>
          </c:spPr>
          <c:invertIfNegative val="0"/>
          <c:dLbls>
            <c:spPr>
              <a:noFill/>
              <a:ln>
                <a:noFill/>
              </a:ln>
              <a:effectLst/>
            </c:spPr>
            <c:txPr>
              <a:bodyPr rot="0" vert="horz"/>
              <a:lstStyle/>
              <a:p>
                <a:pPr>
                  <a:defRPr sz="1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Sheet1!$D$2</c:f>
              <c:numCache>
                <c:formatCode>0%</c:formatCode>
                <c:ptCount val="1"/>
                <c:pt idx="0">
                  <c:v>0.11</c:v>
                </c:pt>
              </c:numCache>
            </c:numRef>
          </c:val>
          <c:extLst>
            <c:ext xmlns:c16="http://schemas.microsoft.com/office/drawing/2014/chart" uri="{C3380CC4-5D6E-409C-BE32-E72D297353CC}">
              <c16:uniqueId val="{00000001-C0A7-4009-A926-E87ED96699B2}"/>
            </c:ext>
          </c:extLst>
        </c:ser>
        <c:ser>
          <c:idx val="3"/>
          <c:order val="3"/>
          <c:tx>
            <c:strRef>
              <c:f>Sheet1!$E$1</c:f>
              <c:strCache>
                <c:ptCount val="1"/>
                <c:pt idx="0">
                  <c:v>All bad</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Sheet1!$E$2</c:f>
              <c:numCache>
                <c:formatCode>0%</c:formatCode>
                <c:ptCount val="1"/>
                <c:pt idx="0">
                  <c:v>0.06</c:v>
                </c:pt>
              </c:numCache>
            </c:numRef>
          </c:val>
          <c:extLst>
            <c:ext xmlns:c16="http://schemas.microsoft.com/office/drawing/2014/chart" uri="{C3380CC4-5D6E-409C-BE32-E72D297353CC}">
              <c16:uniqueId val="{00000001-9B6B-4E88-BADF-287EFA7E11B9}"/>
            </c:ext>
          </c:extLst>
        </c:ser>
        <c:dLbls>
          <c:showLegendKey val="0"/>
          <c:showVal val="1"/>
          <c:showCatName val="0"/>
          <c:showSerName val="0"/>
          <c:showPercent val="0"/>
          <c:showBubbleSize val="0"/>
        </c:dLbls>
        <c:gapWidth val="80"/>
        <c:overlap val="100"/>
        <c:axId val="421598296"/>
        <c:axId val="421593200"/>
        <c:extLst/>
      </c:barChart>
      <c:valAx>
        <c:axId val="421593200"/>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98296"/>
        <c:crosses val="autoZero"/>
        <c:crossBetween val="between"/>
      </c:valAx>
      <c:catAx>
        <c:axId val="421598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93200"/>
        <c:crosses val="autoZero"/>
        <c:auto val="1"/>
        <c:lblAlgn val="ctr"/>
        <c:lblOffset val="100"/>
        <c:noMultiLvlLbl val="0"/>
      </c:catAx>
      <c:spPr>
        <a:noFill/>
        <a:ln>
          <a:noFill/>
        </a:ln>
        <a:effectLst/>
      </c:spPr>
    </c:plotArea>
    <c:legend>
      <c:legendPos val="b"/>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4E8-42D6-8F53-AD54DCC7A72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Sheet1!$B$2:$B$7</c:f>
              <c:numCache>
                <c:formatCode>0%</c:formatCode>
                <c:ptCount val="6"/>
                <c:pt idx="0">
                  <c:v>0.14000000000000001</c:v>
                </c:pt>
                <c:pt idx="1">
                  <c:v>0.01</c:v>
                </c:pt>
                <c:pt idx="2">
                  <c:v>0.02</c:v>
                </c:pt>
                <c:pt idx="3">
                  <c:v>0.08</c:v>
                </c:pt>
                <c:pt idx="4">
                  <c:v>0.38</c:v>
                </c:pt>
                <c:pt idx="5">
                  <c:v>0.61</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Sheet1!$C$2:$C$7</c:f>
              <c:numCache>
                <c:formatCode>0%</c:formatCode>
                <c:ptCount val="6"/>
                <c:pt idx="0">
                  <c:v>0.16</c:v>
                </c:pt>
                <c:pt idx="1">
                  <c:v>0.05</c:v>
                </c:pt>
                <c:pt idx="2">
                  <c:v>0.05</c:v>
                </c:pt>
                <c:pt idx="3">
                  <c:v>0.11</c:v>
                </c:pt>
                <c:pt idx="4">
                  <c:v>0.31</c:v>
                </c:pt>
                <c:pt idx="5">
                  <c:v>0.63</c:v>
                </c:pt>
              </c:numCache>
            </c:numRef>
          </c:val>
          <c:extLst>
            <c:ext xmlns:c16="http://schemas.microsoft.com/office/drawing/2014/chart" uri="{C3380CC4-5D6E-409C-BE32-E72D297353CC}">
              <c16:uniqueId val="{00000000-9D74-4686-8B9E-574661B1E4FE}"/>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Sheet1!$D$2:$D$7</c:f>
              <c:numCache>
                <c:formatCode>0%</c:formatCode>
                <c:ptCount val="6"/>
                <c:pt idx="0">
                  <c:v>0.25</c:v>
                </c:pt>
                <c:pt idx="1">
                  <c:v>0.03</c:v>
                </c:pt>
                <c:pt idx="2">
                  <c:v>0.05</c:v>
                </c:pt>
                <c:pt idx="3">
                  <c:v>0.04</c:v>
                </c:pt>
                <c:pt idx="4">
                  <c:v>0.31</c:v>
                </c:pt>
                <c:pt idx="5">
                  <c:v>0.57999999999999996</c:v>
                </c:pt>
              </c:numCache>
            </c:numRef>
          </c:val>
          <c:extLst>
            <c:ext xmlns:c16="http://schemas.microsoft.com/office/drawing/2014/chart" uri="{C3380CC4-5D6E-409C-BE32-E72D297353CC}">
              <c16:uniqueId val="{00000000-F3D6-486C-87E2-61348688B020}"/>
            </c:ext>
          </c:extLst>
        </c:ser>
        <c:dLbls>
          <c:showLegendKey val="0"/>
          <c:showVal val="0"/>
          <c:showCatName val="0"/>
          <c:showSerName val="0"/>
          <c:showPercent val="0"/>
          <c:showBubbleSize val="0"/>
        </c:dLbls>
        <c:gapWidth val="80"/>
        <c:overlap val="-12"/>
        <c:axId val="441855952"/>
        <c:axId val="441857912"/>
      </c:barChart>
      <c:valAx>
        <c:axId val="4418579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5952"/>
        <c:crosses val="autoZero"/>
        <c:crossBetween val="between"/>
      </c:valAx>
      <c:catAx>
        <c:axId val="441855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912"/>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Sheet1!$B$2:$B$8</c:f>
              <c:numCache>
                <c:formatCode>0%</c:formatCode>
                <c:ptCount val="7"/>
                <c:pt idx="0">
                  <c:v>0.06</c:v>
                </c:pt>
                <c:pt idx="1">
                  <c:v>7.0000000000000007E-2</c:v>
                </c:pt>
                <c:pt idx="2">
                  <c:v>7.0000000000000007E-2</c:v>
                </c:pt>
                <c:pt idx="3">
                  <c:v>0.3</c:v>
                </c:pt>
                <c:pt idx="4">
                  <c:v>0.43</c:v>
                </c:pt>
                <c:pt idx="5">
                  <c:v>0.53</c:v>
                </c:pt>
                <c:pt idx="6">
                  <c:v>0.78</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Sheet1!$C$2:$C$8</c:f>
              <c:numCache>
                <c:formatCode>0%</c:formatCode>
                <c:ptCount val="7"/>
                <c:pt idx="0">
                  <c:v>0.06</c:v>
                </c:pt>
                <c:pt idx="1">
                  <c:v>0.08</c:v>
                </c:pt>
                <c:pt idx="2">
                  <c:v>0.08</c:v>
                </c:pt>
                <c:pt idx="3">
                  <c:v>0.32</c:v>
                </c:pt>
                <c:pt idx="4">
                  <c:v>0.42</c:v>
                </c:pt>
                <c:pt idx="5">
                  <c:v>0.56000000000000005</c:v>
                </c:pt>
                <c:pt idx="6">
                  <c:v>0.8</c:v>
                </c:pt>
              </c:numCache>
            </c:numRef>
          </c:val>
          <c:extLst>
            <c:ext xmlns:c16="http://schemas.microsoft.com/office/drawing/2014/chart" uri="{C3380CC4-5D6E-409C-BE32-E72D297353CC}">
              <c16:uniqueId val="{00000000-F473-4247-A2AF-A595221794A0}"/>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Sheet1!$D$2:$D$8</c:f>
              <c:numCache>
                <c:formatCode>0%</c:formatCode>
                <c:ptCount val="7"/>
                <c:pt idx="0">
                  <c:v>0.06</c:v>
                </c:pt>
                <c:pt idx="1">
                  <c:v>0.06</c:v>
                </c:pt>
                <c:pt idx="2">
                  <c:v>0.08</c:v>
                </c:pt>
                <c:pt idx="3">
                  <c:v>0.32</c:v>
                </c:pt>
                <c:pt idx="4">
                  <c:v>0.44</c:v>
                </c:pt>
                <c:pt idx="5">
                  <c:v>0.57999999999999996</c:v>
                </c:pt>
                <c:pt idx="6">
                  <c:v>0.81</c:v>
                </c:pt>
              </c:numCache>
            </c:numRef>
          </c:val>
          <c:extLst>
            <c:ext xmlns:c16="http://schemas.microsoft.com/office/drawing/2014/chart" uri="{C3380CC4-5D6E-409C-BE32-E72D297353CC}">
              <c16:uniqueId val="{00000000-151D-40D5-847E-248D5D8A2332}"/>
            </c:ext>
          </c:extLst>
        </c:ser>
        <c:dLbls>
          <c:showLegendKey val="0"/>
          <c:showVal val="0"/>
          <c:showCatName val="0"/>
          <c:showSerName val="0"/>
          <c:showPercent val="0"/>
          <c:showBubbleSize val="0"/>
        </c:dLbls>
        <c:gapWidth val="80"/>
        <c:overlap val="-12"/>
        <c:axId val="441854776"/>
        <c:axId val="441857520"/>
      </c:barChart>
      <c:valAx>
        <c:axId val="441857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4776"/>
        <c:crosses val="autoZero"/>
        <c:crossBetween val="between"/>
      </c:valAx>
      <c:catAx>
        <c:axId val="441854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520"/>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Going food shopping</a:t>
            </a:r>
            <a:endParaRPr lang="en-US" sz="1200" b="0" dirty="0">
              <a:solidFill>
                <a:schemeClr val="tx1">
                  <a:lumMod val="75000"/>
                  <a:lumOff val="25000"/>
                </a:schemeClr>
              </a:solidFill>
            </a:endParaRPr>
          </a:p>
        </c:rich>
      </c:tx>
      <c:layout>
        <c:manualLayout>
          <c:xMode val="edge"/>
          <c:yMode val="edge"/>
          <c:x val="0.51697969150506617"/>
          <c:y val="4.92702497767113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0.63</c:v>
                </c:pt>
                <c:pt idx="1">
                  <c:v>0.22</c:v>
                </c:pt>
                <c:pt idx="2">
                  <c:v>0.15</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0.65</c:v>
                </c:pt>
                <c:pt idx="1">
                  <c:v>0.21</c:v>
                </c:pt>
                <c:pt idx="2">
                  <c:v>0.14000000000000001</c:v>
                </c:pt>
              </c:numCache>
            </c:numRef>
          </c:val>
          <c:extLst>
            <c:ext xmlns:c16="http://schemas.microsoft.com/office/drawing/2014/chart" uri="{C3380CC4-5D6E-409C-BE32-E72D297353CC}">
              <c16:uniqueId val="{00000000-AAE0-480E-A141-4AFE0DBE8FE3}"/>
            </c:ext>
          </c:extLst>
        </c:ser>
        <c:ser>
          <c:idx val="2"/>
          <c:order val="2"/>
          <c:tx>
            <c:strRef>
              <c:f>Sheet1!$D$1</c:f>
              <c:strCache>
                <c:ptCount val="1"/>
                <c:pt idx="0">
                  <c:v>2022</c:v>
                </c:pt>
              </c:strCache>
            </c:strRef>
          </c:tx>
          <c:spPr>
            <a:solidFill>
              <a:srgbClr val="002060"/>
            </a:solidFill>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0.63</c:v>
                </c:pt>
                <c:pt idx="1">
                  <c:v>0.19</c:v>
                </c:pt>
                <c:pt idx="2">
                  <c:v>0.18</c:v>
                </c:pt>
              </c:numCache>
            </c:numRef>
          </c:val>
          <c:extLst>
            <c:ext xmlns:c16="http://schemas.microsoft.com/office/drawing/2014/chart" uri="{C3380CC4-5D6E-409C-BE32-E72D297353CC}">
              <c16:uniqueId val="{00000000-8111-4248-A482-1D5085A10723}"/>
            </c:ext>
          </c:extLst>
        </c:ser>
        <c:dLbls>
          <c:showLegendKey val="0"/>
          <c:showVal val="0"/>
          <c:showCatName val="0"/>
          <c:showSerName val="0"/>
          <c:showPercent val="0"/>
          <c:showBubbleSize val="0"/>
        </c:dLbls>
        <c:gapWidth val="80"/>
        <c:overlap val="-12"/>
        <c:axId val="441656768"/>
        <c:axId val="441655984"/>
      </c:barChart>
      <c:valAx>
        <c:axId val="441655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656768"/>
        <c:crosses val="autoZero"/>
        <c:crossBetween val="between"/>
      </c:valAx>
      <c:catAx>
        <c:axId val="441656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655984"/>
        <c:crosses val="autoZero"/>
        <c:auto val="1"/>
        <c:lblAlgn val="ctr"/>
        <c:lblOffset val="100"/>
        <c:noMultiLvlLbl val="0"/>
      </c:catAx>
      <c:spPr>
        <a:noFill/>
        <a:ln>
          <a:noFill/>
        </a:ln>
        <a:effectLst/>
      </c:spPr>
    </c:plotArea>
    <c:legend>
      <c:legendPos val="b"/>
      <c:layout>
        <c:manualLayout>
          <c:xMode val="edge"/>
          <c:yMode val="edge"/>
          <c:x val="0.50429269078881711"/>
          <c:y val="0.89055156894765131"/>
          <c:w val="0.28026691601729431"/>
          <c:h val="9.3874431048261001E-2"/>
        </c:manualLayout>
      </c:layout>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US" sz="1200" b="0" dirty="0">
                <a:solidFill>
                  <a:schemeClr val="tx1">
                    <a:lumMod val="75000"/>
                    <a:lumOff val="25000"/>
                  </a:schemeClr>
                </a:solidFill>
              </a:rPr>
              <a:t>Choosing</a:t>
            </a:r>
            <a:r>
              <a:rPr lang="en-US" sz="1200" b="0" baseline="0" dirty="0">
                <a:solidFill>
                  <a:schemeClr val="tx1">
                    <a:lumMod val="75000"/>
                    <a:lumOff val="25000"/>
                  </a:schemeClr>
                </a:solidFill>
              </a:rPr>
              <a:t> the food you like</a:t>
            </a:r>
            <a:endParaRPr lang="en-US" sz="1200" b="0" dirty="0">
              <a:solidFill>
                <a:schemeClr val="tx1">
                  <a:lumMod val="75000"/>
                  <a:lumOff val="25000"/>
                </a:schemeClr>
              </a:solidFill>
            </a:endParaRPr>
          </a:p>
        </c:rich>
      </c:tx>
      <c:layout>
        <c:manualLayout>
          <c:xMode val="edge"/>
          <c:yMode val="edge"/>
          <c:x val="0.50203904528094212"/>
          <c:y val="6.484424978079901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2024</c:v>
                </c:pt>
              </c:strCache>
            </c:strRef>
          </c:tx>
          <c:invertIfNegative val="0"/>
          <c:dLbls>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B9-496C-802C-F255989E20A8}"/>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0.63</c:v>
                </c:pt>
                <c:pt idx="1">
                  <c:v>0.03</c:v>
                </c:pt>
                <c:pt idx="2">
                  <c:v>0.57999999999999996</c:v>
                </c:pt>
              </c:numCache>
            </c:numRef>
          </c:val>
          <c:extLst>
            <c:ext xmlns:c16="http://schemas.microsoft.com/office/drawing/2014/chart" uri="{C3380CC4-5D6E-409C-BE32-E72D297353CC}">
              <c16:uniqueId val="{00000000-C9A4-47AE-BBA7-1B4CDA2EA34A}"/>
            </c:ext>
          </c:extLst>
        </c:ser>
        <c:ser>
          <c:idx val="1"/>
          <c:order val="1"/>
          <c:tx>
            <c:strRef>
              <c:f>Sheet1!$C$1</c:f>
              <c:strCache>
                <c:ptCount val="1"/>
                <c:pt idx="0">
                  <c:v>2023</c:v>
                </c:pt>
              </c:strCache>
            </c:strRef>
          </c:tx>
          <c:spPr>
            <a:solidFill>
              <a:srgbClr val="008E91"/>
            </a:solidFill>
          </c:spPr>
          <c:invertIfNegative val="0"/>
          <c:dLbls>
            <c:dLbl>
              <c:idx val="1"/>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F7-4B71-B468-DAA4E4914A2F}"/>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0.39</c:v>
                </c:pt>
                <c:pt idx="1">
                  <c:v>0.04</c:v>
                </c:pt>
                <c:pt idx="2">
                  <c:v>0.56999999999999995</c:v>
                </c:pt>
              </c:numCache>
            </c:numRef>
          </c:val>
          <c:extLst>
            <c:ext xmlns:c16="http://schemas.microsoft.com/office/drawing/2014/chart" uri="{C3380CC4-5D6E-409C-BE32-E72D297353CC}">
              <c16:uniqueId val="{00000000-C63A-41C0-8F63-9338A1D33DE6}"/>
            </c:ext>
          </c:extLst>
        </c:ser>
        <c:ser>
          <c:idx val="2"/>
          <c:order val="2"/>
          <c:tx>
            <c:strRef>
              <c:f>Sheet1!$D$1</c:f>
              <c:strCache>
                <c:ptCount val="1"/>
                <c:pt idx="0">
                  <c:v>2022</c:v>
                </c:pt>
              </c:strCache>
            </c:strRef>
          </c:tx>
          <c:spPr>
            <a:solidFill>
              <a:srgbClr val="002060"/>
            </a:solidFill>
          </c:spPr>
          <c:invertIfNegative val="0"/>
          <c:dLbls>
            <c:dLbl>
              <c:idx val="1"/>
              <c:spPr>
                <a:noFill/>
                <a:ln>
                  <a:noFill/>
                </a:ln>
                <a:effectLst/>
              </c:spPr>
              <c:txPr>
                <a:bodyPr wrap="square" lIns="38100" tIns="19050" rIns="38100" bIns="19050" anchor="ctr">
                  <a:spAutoFit/>
                </a:bodyPr>
                <a:lstStyle/>
                <a:p>
                  <a:pPr>
                    <a:defRPr sz="10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049-4C36-BBFB-AE19BAAED20B}"/>
                </c:ext>
              </c:extLst>
            </c:dLbl>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0.38</c:v>
                </c:pt>
                <c:pt idx="1">
                  <c:v>0.03</c:v>
                </c:pt>
                <c:pt idx="2">
                  <c:v>0.59</c:v>
                </c:pt>
              </c:numCache>
            </c:numRef>
          </c:val>
          <c:extLst>
            <c:ext xmlns:c16="http://schemas.microsoft.com/office/drawing/2014/chart" uri="{C3380CC4-5D6E-409C-BE32-E72D297353CC}">
              <c16:uniqueId val="{00000000-5047-42BA-9274-00EF9E850474}"/>
            </c:ext>
          </c:extLst>
        </c:ser>
        <c:dLbls>
          <c:showLegendKey val="0"/>
          <c:showVal val="0"/>
          <c:showCatName val="0"/>
          <c:showSerName val="0"/>
          <c:showPercent val="0"/>
          <c:showBubbleSize val="0"/>
        </c:dLbls>
        <c:gapWidth val="80"/>
        <c:overlap val="-12"/>
        <c:axId val="441860656"/>
        <c:axId val="441859872"/>
      </c:barChart>
      <c:valAx>
        <c:axId val="441859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860656"/>
        <c:crosses val="autoZero"/>
        <c:crossBetween val="between"/>
      </c:valAx>
      <c:catAx>
        <c:axId val="441860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859872"/>
        <c:crosses val="autoZero"/>
        <c:auto val="1"/>
        <c:lblAlgn val="ctr"/>
        <c:lblOffset val="100"/>
        <c:noMultiLvlLbl val="0"/>
      </c:catAx>
      <c:spPr>
        <a:noFill/>
        <a:ln>
          <a:noFill/>
        </a:ln>
        <a:effectLst/>
      </c:spPr>
    </c:plotArea>
    <c:legend>
      <c:legendPos val="b"/>
      <c:layout>
        <c:manualLayout>
          <c:xMode val="edge"/>
          <c:yMode val="edge"/>
          <c:x val="0.51674322930892047"/>
          <c:y val="0.8801689022782595"/>
          <c:w val="0.28026691601729431"/>
          <c:h val="9.3874431048261001E-2"/>
        </c:manualLayout>
      </c:layout>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8289538281299032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E631-41C2-982C-216E0C3BB646}"/>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0.11</c:v>
                </c:pt>
                <c:pt idx="1">
                  <c:v>0.66</c:v>
                </c:pt>
                <c:pt idx="2">
                  <c:v>0.23</c:v>
                </c:pt>
              </c:numCache>
            </c:numRef>
          </c:val>
          <c:extLst>
            <c:ext xmlns:c16="http://schemas.microsoft.com/office/drawing/2014/chart" uri="{C3380CC4-5D6E-409C-BE32-E72D297353CC}">
              <c16:uniqueId val="{00000001-E631-41C2-982C-216E0C3BB646}"/>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c:v>
                </c:pt>
                <c:pt idx="1">
                  <c:v>0.71</c:v>
                </c:pt>
                <c:pt idx="2">
                  <c:v>0.2</c:v>
                </c:pt>
              </c:numCache>
            </c:numRef>
          </c:val>
          <c:extLst>
            <c:ext xmlns:c16="http://schemas.microsoft.com/office/drawing/2014/chart" uri="{C3380CC4-5D6E-409C-BE32-E72D297353CC}">
              <c16:uniqueId val="{00000002-E631-41C2-982C-216E0C3BB646}"/>
            </c:ext>
          </c:extLst>
        </c:ser>
        <c:dLbls>
          <c:dLblPos val="inEnd"/>
          <c:showLegendKey val="0"/>
          <c:showVal val="1"/>
          <c:showCatName val="0"/>
          <c:showSerName val="0"/>
          <c:showPercent val="0"/>
          <c:showBubbleSize val="0"/>
        </c:dLbls>
        <c:gapWidth val="100"/>
        <c:overlap val="-25"/>
        <c:axId val="316479256"/>
        <c:axId val="316482392"/>
      </c:barChart>
      <c:valAx>
        <c:axId val="3164823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6479256"/>
        <c:crosses val="autoZero"/>
        <c:crossBetween val="between"/>
      </c:valAx>
      <c:catAx>
        <c:axId val="316479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16482392"/>
        <c:crosses val="autoZero"/>
        <c:auto val="1"/>
        <c:lblAlgn val="ctr"/>
        <c:lblOffset val="100"/>
        <c:noMultiLvlLbl val="0"/>
      </c:catAx>
      <c:spPr>
        <a:noFill/>
        <a:ln>
          <a:noFill/>
        </a:ln>
        <a:effectLst/>
      </c:spPr>
    </c:plotArea>
    <c:legend>
      <c:legendPos val="b"/>
      <c:layout>
        <c:manualLayout>
          <c:xMode val="edge"/>
          <c:yMode val="edge"/>
          <c:x val="0.40173183212447905"/>
          <c:y val="0.91841966630661498"/>
          <c:w val="0.34267741150551206"/>
          <c:h val="7.345598120267925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2024</c:v>
                </c:pt>
              </c:strCache>
            </c:strRef>
          </c:tx>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04-43F5-8B24-E89FA8CB1F88}"/>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04-43F5-8B24-E89FA8CB1F88}"/>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Sheet1!$B$2:$B$9</c:f>
              <c:numCache>
                <c:formatCode>0%</c:formatCode>
                <c:ptCount val="8"/>
                <c:pt idx="0">
                  <c:v>0</c:v>
                </c:pt>
                <c:pt idx="1">
                  <c:v>0.01</c:v>
                </c:pt>
                <c:pt idx="2">
                  <c:v>0.46</c:v>
                </c:pt>
                <c:pt idx="3">
                  <c:v>0.48</c:v>
                </c:pt>
                <c:pt idx="4">
                  <c:v>0.51</c:v>
                </c:pt>
                <c:pt idx="5">
                  <c:v>0.52</c:v>
                </c:pt>
                <c:pt idx="6">
                  <c:v>0.53</c:v>
                </c:pt>
                <c:pt idx="7">
                  <c:v>0.69</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2023</c:v>
                </c:pt>
              </c:strCache>
            </c:strRef>
          </c:tx>
          <c:spPr>
            <a:solidFill>
              <a:srgbClr val="008E91"/>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B91-41EE-8E10-3B20017F448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B91-41EE-8E10-3B20017F448D}"/>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Sheet1!$C$2:$C$9</c:f>
              <c:numCache>
                <c:formatCode>0%</c:formatCode>
                <c:ptCount val="8"/>
                <c:pt idx="0">
                  <c:v>0.01</c:v>
                </c:pt>
                <c:pt idx="1">
                  <c:v>0.02</c:v>
                </c:pt>
                <c:pt idx="2">
                  <c:v>0.49</c:v>
                </c:pt>
                <c:pt idx="3">
                  <c:v>0.53</c:v>
                </c:pt>
                <c:pt idx="4">
                  <c:v>0.49</c:v>
                </c:pt>
                <c:pt idx="5">
                  <c:v>0.55000000000000004</c:v>
                </c:pt>
                <c:pt idx="6">
                  <c:v>0.55000000000000004</c:v>
                </c:pt>
                <c:pt idx="7">
                  <c:v>0.69</c:v>
                </c:pt>
              </c:numCache>
            </c:numRef>
          </c:val>
          <c:extLst>
            <c:ext xmlns:c16="http://schemas.microsoft.com/office/drawing/2014/chart" uri="{C3380CC4-5D6E-409C-BE32-E72D297353CC}">
              <c16:uniqueId val="{00000000-DA3F-4124-A53C-ECA642147947}"/>
            </c:ext>
          </c:extLst>
        </c:ser>
        <c:ser>
          <c:idx val="2"/>
          <c:order val="2"/>
          <c:tx>
            <c:strRef>
              <c:f>Sheet1!$D$1</c:f>
              <c:strCache>
                <c:ptCount val="1"/>
                <c:pt idx="0">
                  <c:v>2022</c:v>
                </c:pt>
              </c:strCache>
            </c:strRef>
          </c:tx>
          <c:spPr>
            <a:solidFill>
              <a:srgbClr val="002060"/>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CC3-456A-BFC4-1E21B0A8F9CC}"/>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CC3-456A-BFC4-1E21B0A8F9CC}"/>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Sheet1!$D$2:$D$9</c:f>
              <c:numCache>
                <c:formatCode>0%</c:formatCode>
                <c:ptCount val="8"/>
                <c:pt idx="0">
                  <c:v>0.01</c:v>
                </c:pt>
                <c:pt idx="1">
                  <c:v>0.02</c:v>
                </c:pt>
                <c:pt idx="2">
                  <c:v>0.49</c:v>
                </c:pt>
                <c:pt idx="3">
                  <c:v>0.51</c:v>
                </c:pt>
                <c:pt idx="4">
                  <c:v>0.49</c:v>
                </c:pt>
                <c:pt idx="5">
                  <c:v>0.53</c:v>
                </c:pt>
                <c:pt idx="6">
                  <c:v>0.59</c:v>
                </c:pt>
                <c:pt idx="7">
                  <c:v>0.75</c:v>
                </c:pt>
              </c:numCache>
            </c:numRef>
          </c:val>
          <c:extLst>
            <c:ext xmlns:c16="http://schemas.microsoft.com/office/drawing/2014/chart" uri="{C3380CC4-5D6E-409C-BE32-E72D297353CC}">
              <c16:uniqueId val="{00000000-8F03-44C4-838F-1C6F1D76F89C}"/>
            </c:ext>
          </c:extLst>
        </c:ser>
        <c:dLbls>
          <c:showLegendKey val="0"/>
          <c:showVal val="0"/>
          <c:showCatName val="0"/>
          <c:showSerName val="0"/>
          <c:showPercent val="0"/>
          <c:showBubbleSize val="0"/>
        </c:dLbls>
        <c:gapWidth val="80"/>
        <c:overlap val="-12"/>
        <c:axId val="448296816"/>
        <c:axId val="448297992"/>
      </c:barChart>
      <c:valAx>
        <c:axId val="448297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8296816"/>
        <c:crosses val="autoZero"/>
        <c:crossBetween val="between"/>
      </c:valAx>
      <c:catAx>
        <c:axId val="44829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8297992"/>
        <c:crosses val="autoZero"/>
        <c:auto val="1"/>
        <c:lblAlgn val="ctr"/>
        <c:lblOffset val="100"/>
        <c:noMultiLvlLbl val="0"/>
      </c:catAx>
      <c:spPr>
        <a:noFill/>
        <a:ln>
          <a:noFill/>
        </a:ln>
        <a:effectLst/>
      </c:spPr>
    </c:plotArea>
    <c:legend>
      <c:legendPos val="r"/>
      <c:layout>
        <c:manualLayout>
          <c:xMode val="edge"/>
          <c:yMode val="edge"/>
          <c:x val="0.89621779173565308"/>
          <c:y val="0.43372918133586408"/>
          <c:w val="4.3815932697785248E-2"/>
          <c:h val="0.127828940227601"/>
        </c:manualLayout>
      </c:layout>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2024</c:v>
                </c:pt>
              </c:strCache>
            </c:strRef>
          </c:tx>
          <c:invertIfNegative val="0"/>
          <c:dPt>
            <c:idx val="7"/>
            <c:invertIfNegative val="0"/>
            <c:bubble3D val="0"/>
            <c:spPr>
              <a:solidFill>
                <a:srgbClr val="5B9BD5"/>
              </a:solidFill>
            </c:spPr>
            <c:extLst>
              <c:ext xmlns:c16="http://schemas.microsoft.com/office/drawing/2014/chart" uri="{C3380CC4-5D6E-409C-BE32-E72D297353CC}">
                <c16:uniqueId val="{00000000-6A64-4985-8D2C-19B372E5AC68}"/>
              </c:ext>
            </c:extLst>
          </c:dPt>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Sheet1!$B$2:$B$9</c:f>
              <c:numCache>
                <c:formatCode>0%</c:formatCode>
                <c:ptCount val="8"/>
                <c:pt idx="0">
                  <c:v>0.43</c:v>
                </c:pt>
                <c:pt idx="1">
                  <c:v>0.02</c:v>
                </c:pt>
                <c:pt idx="2">
                  <c:v>0.03</c:v>
                </c:pt>
                <c:pt idx="3">
                  <c:v>0.14000000000000001</c:v>
                </c:pt>
                <c:pt idx="4">
                  <c:v>0.14000000000000001</c:v>
                </c:pt>
                <c:pt idx="5">
                  <c:v>0.18</c:v>
                </c:pt>
                <c:pt idx="6">
                  <c:v>0.19</c:v>
                </c:pt>
                <c:pt idx="7">
                  <c:v>0.34</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Sheet1!$C$2:$C$9</c:f>
              <c:numCache>
                <c:formatCode>0%</c:formatCode>
                <c:ptCount val="8"/>
                <c:pt idx="0">
                  <c:v>0.42</c:v>
                </c:pt>
                <c:pt idx="1">
                  <c:v>0.02</c:v>
                </c:pt>
                <c:pt idx="2">
                  <c:v>0.04</c:v>
                </c:pt>
                <c:pt idx="3">
                  <c:v>0.15</c:v>
                </c:pt>
                <c:pt idx="4">
                  <c:v>0.16</c:v>
                </c:pt>
                <c:pt idx="5">
                  <c:v>0.17</c:v>
                </c:pt>
                <c:pt idx="6">
                  <c:v>0.21</c:v>
                </c:pt>
                <c:pt idx="7">
                  <c:v>0.35</c:v>
                </c:pt>
              </c:numCache>
            </c:numRef>
          </c:val>
          <c:extLst>
            <c:ext xmlns:c16="http://schemas.microsoft.com/office/drawing/2014/chart" uri="{C3380CC4-5D6E-409C-BE32-E72D297353CC}">
              <c16:uniqueId val="{00000000-6C41-44EC-B630-CCE676998BDC}"/>
            </c:ext>
          </c:extLst>
        </c:ser>
        <c:ser>
          <c:idx val="2"/>
          <c:order val="2"/>
          <c:tx>
            <c:strRef>
              <c:f>Sheet1!$D$1</c:f>
              <c:strCache>
                <c:ptCount val="1"/>
                <c:pt idx="0">
                  <c:v>2022</c:v>
                </c:pt>
              </c:strCache>
            </c:strRef>
          </c:tx>
          <c:spPr>
            <a:solidFill>
              <a:srgbClr val="002060"/>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Sheet1!$D$2:$D$9</c:f>
              <c:numCache>
                <c:formatCode>0%</c:formatCode>
                <c:ptCount val="8"/>
                <c:pt idx="0">
                  <c:v>0.38</c:v>
                </c:pt>
                <c:pt idx="1">
                  <c:v>0.02</c:v>
                </c:pt>
                <c:pt idx="2">
                  <c:v>0.03</c:v>
                </c:pt>
                <c:pt idx="3">
                  <c:v>0.12</c:v>
                </c:pt>
                <c:pt idx="4">
                  <c:v>0.17</c:v>
                </c:pt>
                <c:pt idx="5">
                  <c:v>0.19</c:v>
                </c:pt>
                <c:pt idx="6">
                  <c:v>0.18</c:v>
                </c:pt>
                <c:pt idx="7">
                  <c:v>0.39</c:v>
                </c:pt>
              </c:numCache>
            </c:numRef>
          </c:val>
          <c:extLst>
            <c:ext xmlns:c16="http://schemas.microsoft.com/office/drawing/2014/chart" uri="{C3380CC4-5D6E-409C-BE32-E72D297353CC}">
              <c16:uniqueId val="{00000000-E6DB-4EB7-A49D-48B71983C320}"/>
            </c:ext>
          </c:extLst>
        </c:ser>
        <c:dLbls>
          <c:showLegendKey val="0"/>
          <c:showVal val="0"/>
          <c:showCatName val="0"/>
          <c:showSerName val="0"/>
          <c:showPercent val="0"/>
          <c:showBubbleSize val="0"/>
        </c:dLbls>
        <c:gapWidth val="80"/>
        <c:overlap val="-12"/>
        <c:axId val="447346488"/>
        <c:axId val="447344528"/>
      </c:barChart>
      <c:valAx>
        <c:axId val="447344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6488"/>
        <c:crosses val="autoZero"/>
        <c:crossBetween val="between"/>
      </c:valAx>
      <c:catAx>
        <c:axId val="447346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7344528"/>
        <c:crosses val="autoZero"/>
        <c:auto val="1"/>
        <c:lblAlgn val="ctr"/>
        <c:lblOffset val="100"/>
        <c:noMultiLvlLbl val="0"/>
      </c:catAx>
      <c:spPr>
        <a:noFill/>
        <a:ln>
          <a:noFill/>
        </a:ln>
        <a:effectLst/>
      </c:spPr>
    </c:plotArea>
    <c:legend>
      <c:legendPos val="r"/>
      <c:overlay val="0"/>
      <c:txPr>
        <a:bodyPr/>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percentStacked"/>
        <c:varyColors val="0"/>
        <c:ser>
          <c:idx val="0"/>
          <c:order val="0"/>
          <c:tx>
            <c:strRef>
              <c:f>Sheet1!$B$1</c:f>
              <c:strCache>
                <c:ptCount val="1"/>
                <c:pt idx="0">
                  <c:v>Every day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Sheet1!$B$2:$B$8</c:f>
              <c:numCache>
                <c:formatCode>0%</c:formatCode>
                <c:ptCount val="7"/>
                <c:pt idx="0">
                  <c:v>0.59</c:v>
                </c:pt>
                <c:pt idx="1">
                  <c:v>0.28999999999999998</c:v>
                </c:pt>
                <c:pt idx="2">
                  <c:v>0.23</c:v>
                </c:pt>
                <c:pt idx="3">
                  <c:v>0.17</c:v>
                </c:pt>
                <c:pt idx="4">
                  <c:v>0.16</c:v>
                </c:pt>
                <c:pt idx="5">
                  <c:v>0.13</c:v>
                </c:pt>
                <c:pt idx="6">
                  <c:v>0.02</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On most days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Sheet1!$C$2:$C$8</c:f>
              <c:numCache>
                <c:formatCode>0%</c:formatCode>
                <c:ptCount val="7"/>
                <c:pt idx="0">
                  <c:v>0.23</c:v>
                </c:pt>
                <c:pt idx="1">
                  <c:v>0.31</c:v>
                </c:pt>
                <c:pt idx="2">
                  <c:v>0.35</c:v>
                </c:pt>
                <c:pt idx="3">
                  <c:v>0.14000000000000001</c:v>
                </c:pt>
                <c:pt idx="4">
                  <c:v>0.24</c:v>
                </c:pt>
                <c:pt idx="5">
                  <c:v>0.23</c:v>
                </c:pt>
                <c:pt idx="6">
                  <c:v>7.0000000000000007E-2</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 or 3 days a week</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Sheet1!$D$2:$D$8</c:f>
              <c:numCache>
                <c:formatCode>0%</c:formatCode>
                <c:ptCount val="7"/>
                <c:pt idx="0">
                  <c:v>0.09</c:v>
                </c:pt>
                <c:pt idx="1">
                  <c:v>0.22</c:v>
                </c:pt>
                <c:pt idx="2">
                  <c:v>0.26</c:v>
                </c:pt>
                <c:pt idx="3">
                  <c:v>0.12</c:v>
                </c:pt>
                <c:pt idx="4">
                  <c:v>0.25</c:v>
                </c:pt>
                <c:pt idx="5">
                  <c:v>0.19</c:v>
                </c:pt>
                <c:pt idx="6">
                  <c:v>0.16</c:v>
                </c:pt>
              </c:numCache>
            </c:numRef>
          </c:val>
          <c:extLst>
            <c:ext xmlns:c16="http://schemas.microsoft.com/office/drawing/2014/chart" uri="{C3380CC4-5D6E-409C-BE32-E72D297353CC}">
              <c16:uniqueId val="{00000002-C357-4A8F-8512-AB1DF87ACEA9}"/>
            </c:ext>
          </c:extLst>
        </c:ser>
        <c:ser>
          <c:idx val="3"/>
          <c:order val="3"/>
          <c:tx>
            <c:strRef>
              <c:f>Sheet1!$E$1</c:f>
              <c:strCache>
                <c:ptCount val="1"/>
                <c:pt idx="0">
                  <c:v>About once a week or less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Sheet1!$E$2:$E$8</c:f>
              <c:numCache>
                <c:formatCode>0%</c:formatCode>
                <c:ptCount val="7"/>
                <c:pt idx="0">
                  <c:v>0.04</c:v>
                </c:pt>
                <c:pt idx="1">
                  <c:v>0.12</c:v>
                </c:pt>
                <c:pt idx="2">
                  <c:v>0.13</c:v>
                </c:pt>
                <c:pt idx="3">
                  <c:v>0.18</c:v>
                </c:pt>
                <c:pt idx="4">
                  <c:v>0.22</c:v>
                </c:pt>
                <c:pt idx="5">
                  <c:v>0.23</c:v>
                </c:pt>
                <c:pt idx="6">
                  <c:v>0.56999999999999995</c:v>
                </c:pt>
              </c:numCache>
            </c:numRef>
          </c:val>
          <c:extLst>
            <c:ext xmlns:c16="http://schemas.microsoft.com/office/drawing/2014/chart" uri="{C3380CC4-5D6E-409C-BE32-E72D297353CC}">
              <c16:uniqueId val="{00000003-C357-4A8F-8512-AB1DF87ACEA9}"/>
            </c:ext>
          </c:extLst>
        </c:ser>
        <c:ser>
          <c:idx val="4"/>
          <c:order val="4"/>
          <c:tx>
            <c:strRef>
              <c:f>Sheet1!$F$1</c:f>
              <c:strCache>
                <c:ptCount val="1"/>
                <c:pt idx="0">
                  <c:v>Rarely or 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Sheet1!$F$2:$F$8</c:f>
              <c:numCache>
                <c:formatCode>0%</c:formatCode>
                <c:ptCount val="7"/>
                <c:pt idx="0">
                  <c:v>0.05</c:v>
                </c:pt>
                <c:pt idx="1">
                  <c:v>0.06</c:v>
                </c:pt>
                <c:pt idx="2">
                  <c:v>0.03</c:v>
                </c:pt>
                <c:pt idx="3">
                  <c:v>0.38</c:v>
                </c:pt>
                <c:pt idx="4">
                  <c:v>0.13</c:v>
                </c:pt>
                <c:pt idx="5">
                  <c:v>0.22</c:v>
                </c:pt>
                <c:pt idx="6">
                  <c:v>0.17</c:v>
                </c:pt>
              </c:numCache>
            </c:numRef>
          </c:val>
          <c:extLst>
            <c:ext xmlns:c16="http://schemas.microsoft.com/office/drawing/2014/chart" uri="{C3380CC4-5D6E-409C-BE32-E72D297353CC}">
              <c16:uniqueId val="{00000004-C357-4A8F-8512-AB1DF87ACEA9}"/>
            </c:ext>
          </c:extLst>
        </c:ser>
        <c:dLbls>
          <c:showLegendKey val="0"/>
          <c:showVal val="0"/>
          <c:showCatName val="0"/>
          <c:showSerName val="0"/>
          <c:showPercent val="0"/>
          <c:showBubbleSize val="0"/>
        </c:dLbls>
        <c:gapWidth val="70"/>
        <c:overlap val="100"/>
        <c:axId val="447342960"/>
        <c:axId val="447345704"/>
      </c:barChart>
      <c:catAx>
        <c:axId val="4473429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5704"/>
        <c:crosses val="autoZero"/>
        <c:auto val="1"/>
        <c:lblAlgn val="ctr"/>
        <c:lblOffset val="100"/>
        <c:noMultiLvlLbl val="0"/>
      </c:catAx>
      <c:valAx>
        <c:axId val="44734570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47342960"/>
        <c:crosses val="autoZero"/>
        <c:crossBetween val="between"/>
        <c:majorUnit val="0.1"/>
      </c:valAx>
      <c:spPr>
        <a:noFill/>
        <a:ln>
          <a:noFill/>
        </a:ln>
        <a:effectLst/>
      </c:spPr>
    </c:plotArea>
    <c:legend>
      <c:legendPos val="b"/>
      <c:layout>
        <c:manualLayout>
          <c:xMode val="edge"/>
          <c:yMode val="edge"/>
          <c:x val="0.33084729369598193"/>
          <c:y val="0.90441583373295953"/>
          <c:w val="0.61737271951425765"/>
          <c:h val="5.162849419712061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clustered"/>
        <c:varyColors val="0"/>
        <c:ser>
          <c:idx val="0"/>
          <c:order val="0"/>
          <c:tx>
            <c:strRef>
              <c:f>Sheet1!$B$1</c:f>
              <c:strCache>
                <c:ptCount val="1"/>
                <c:pt idx="0">
                  <c:v>2024</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Sheet1!$B$2:$B$8</c:f>
              <c:numCache>
                <c:formatCode>0%</c:formatCode>
                <c:ptCount val="7"/>
                <c:pt idx="0">
                  <c:v>0.09</c:v>
                </c:pt>
                <c:pt idx="1">
                  <c:v>0.32</c:v>
                </c:pt>
                <c:pt idx="2">
                  <c:v>0.36</c:v>
                </c:pt>
                <c:pt idx="3">
                  <c:v>0.39</c:v>
                </c:pt>
                <c:pt idx="4">
                  <c:v>0.56999999999999995</c:v>
                </c:pt>
                <c:pt idx="5">
                  <c:v>0.6</c:v>
                </c:pt>
                <c:pt idx="6">
                  <c:v>0.82</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Sheet1!$C$2:$C$8</c:f>
              <c:numCache>
                <c:formatCode>General</c:formatCode>
                <c:ptCount val="7"/>
                <c:pt idx="0" formatCode="0%">
                  <c:v>0.08</c:v>
                </c:pt>
                <c:pt idx="2" formatCode="0%">
                  <c:v>0.37</c:v>
                </c:pt>
                <c:pt idx="4" formatCode="0%">
                  <c:v>0.56999999999999995</c:v>
                </c:pt>
                <c:pt idx="5" formatCode="0%">
                  <c:v>0.64</c:v>
                </c:pt>
                <c:pt idx="6" formatCode="0%">
                  <c:v>0.8</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Sheet1!$D$2:$D$8</c:f>
              <c:numCache>
                <c:formatCode>General</c:formatCode>
                <c:ptCount val="7"/>
                <c:pt idx="0" formatCode="0%">
                  <c:v>0.09</c:v>
                </c:pt>
                <c:pt idx="2" formatCode="0%">
                  <c:v>0.38</c:v>
                </c:pt>
                <c:pt idx="4" formatCode="0%">
                  <c:v>0.57999999999999996</c:v>
                </c:pt>
                <c:pt idx="5" formatCode="0%">
                  <c:v>0.65</c:v>
                </c:pt>
                <c:pt idx="6" formatCode="0%">
                  <c:v>0.85</c:v>
                </c:pt>
              </c:numCache>
            </c:numRef>
          </c:val>
          <c:extLst>
            <c:ext xmlns:c16="http://schemas.microsoft.com/office/drawing/2014/chart" uri="{C3380CC4-5D6E-409C-BE32-E72D297353CC}">
              <c16:uniqueId val="{00000002-C357-4A8F-8512-AB1DF87ACEA9}"/>
            </c:ext>
          </c:extLst>
        </c:ser>
        <c:dLbls>
          <c:showLegendKey val="0"/>
          <c:showVal val="0"/>
          <c:showCatName val="0"/>
          <c:showSerName val="0"/>
          <c:showPercent val="0"/>
          <c:showBubbleSize val="0"/>
        </c:dLbls>
        <c:gapWidth val="70"/>
        <c:overlap val="-12"/>
        <c:axId val="441856344"/>
        <c:axId val="447341784"/>
      </c:barChart>
      <c:catAx>
        <c:axId val="4418563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1784"/>
        <c:crosses val="autoZero"/>
        <c:auto val="1"/>
        <c:lblAlgn val="ctr"/>
        <c:lblOffset val="100"/>
        <c:noMultiLvlLbl val="0"/>
      </c:catAx>
      <c:valAx>
        <c:axId val="44734178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41856344"/>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r>
              <a:rPr lang="en-GB" sz="1200" dirty="0">
                <a:latin typeface="Calibri" panose="020F0502020204030204" pitchFamily="34" charset="0"/>
              </a:rPr>
              <a:t>Cleaning your teeth</a:t>
            </a:r>
            <a:endParaRPr lang="en-US" sz="1200" dirty="0">
              <a:latin typeface="Calibri" panose="020F0502020204030204" pitchFamily="34" charset="0"/>
            </a:endParaRPr>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6356180908660477"/>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Sheet1!$B$2:$B$5</c:f>
              <c:numCache>
                <c:formatCode>0%</c:formatCode>
                <c:ptCount val="4"/>
                <c:pt idx="0">
                  <c:v>0.03</c:v>
                </c:pt>
                <c:pt idx="1">
                  <c:v>0.18</c:v>
                </c:pt>
                <c:pt idx="2">
                  <c:v>0.72</c:v>
                </c:pt>
                <c:pt idx="3">
                  <c:v>7.0000000000000007E-2</c:v>
                </c:pt>
              </c:numCache>
            </c:numRef>
          </c:val>
          <c:extLst>
            <c:ext xmlns:c16="http://schemas.microsoft.com/office/drawing/2014/chart" uri="{C3380CC4-5D6E-409C-BE32-E72D297353CC}">
              <c16:uniqueId val="{00000008-E9CF-4FF0-8841-40A17A0B7111}"/>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Sheet1!$C$2:$C$5</c:f>
              <c:numCache>
                <c:formatCode>0%</c:formatCode>
                <c:ptCount val="4"/>
                <c:pt idx="0">
                  <c:v>3.5004730368968798E-2</c:v>
                </c:pt>
                <c:pt idx="1">
                  <c:v>0.17880794701986799</c:v>
                </c:pt>
                <c:pt idx="2">
                  <c:v>0.704824976348155</c:v>
                </c:pt>
                <c:pt idx="3">
                  <c:v>8.1362346263008506E-2</c:v>
                </c:pt>
              </c:numCache>
            </c:numRef>
          </c:val>
          <c:extLst>
            <c:ext xmlns:c16="http://schemas.microsoft.com/office/drawing/2014/chart" uri="{C3380CC4-5D6E-409C-BE32-E72D297353CC}">
              <c16:uniqueId val="{00000009-E9CF-4FF0-8841-40A17A0B7111}"/>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Sheet1!$D$2:$D$5</c:f>
              <c:numCache>
                <c:formatCode>0%</c:formatCode>
                <c:ptCount val="4"/>
                <c:pt idx="0">
                  <c:v>0.03</c:v>
                </c:pt>
                <c:pt idx="1">
                  <c:v>0.17</c:v>
                </c:pt>
                <c:pt idx="2">
                  <c:v>0.74</c:v>
                </c:pt>
                <c:pt idx="3">
                  <c:v>7.0000000000000007E-2</c:v>
                </c:pt>
              </c:numCache>
            </c:numRef>
          </c:val>
          <c:extLst>
            <c:ext xmlns:c16="http://schemas.microsoft.com/office/drawing/2014/chart" uri="{C3380CC4-5D6E-409C-BE32-E72D297353CC}">
              <c16:uniqueId val="{00000009-8A85-40B3-BA8F-F7F7C70D5788}"/>
            </c:ext>
          </c:extLst>
        </c:ser>
        <c:dLbls>
          <c:dLblPos val="inEnd"/>
          <c:showLegendKey val="0"/>
          <c:showVal val="1"/>
          <c:showCatName val="0"/>
          <c:showSerName val="0"/>
          <c:showPercent val="0"/>
          <c:showBubbleSize val="0"/>
        </c:dLbls>
        <c:gapWidth val="80"/>
        <c:overlap val="-12"/>
        <c:axId val="448297208"/>
        <c:axId val="448290936"/>
      </c:barChart>
      <c:valAx>
        <c:axId val="448290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7208"/>
        <c:crosses val="autoZero"/>
        <c:crossBetween val="between"/>
      </c:valAx>
      <c:catAx>
        <c:axId val="44829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0936"/>
        <c:crosses val="autoZero"/>
        <c:auto val="1"/>
        <c:lblAlgn val="ctr"/>
        <c:lblOffset val="100"/>
        <c:noMultiLvlLbl val="0"/>
      </c:catAx>
      <c:spPr>
        <a:noFill/>
        <a:ln>
          <a:noFill/>
        </a:ln>
        <a:effectLst/>
      </c:spPr>
    </c:plotArea>
    <c:legend>
      <c:legendPos val="b"/>
      <c:layout>
        <c:manualLayout>
          <c:xMode val="edge"/>
          <c:yMode val="edge"/>
          <c:x val="0.58397613731747944"/>
          <c:y val="0.89608950738003579"/>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Last dentist visit</a:t>
            </a:r>
            <a:endParaRPr lang="en-US" sz="1200" dirty="0"/>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6302853336451051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Sheet1!$B$2:$B$5</c:f>
              <c:numCache>
                <c:formatCode>0%</c:formatCode>
                <c:ptCount val="4"/>
                <c:pt idx="0">
                  <c:v>0.02</c:v>
                </c:pt>
                <c:pt idx="1">
                  <c:v>0.28999999999999998</c:v>
                </c:pt>
                <c:pt idx="2">
                  <c:v>0.06</c:v>
                </c:pt>
                <c:pt idx="3">
                  <c:v>0.63</c:v>
                </c:pt>
              </c:numCache>
            </c:numRef>
          </c:val>
          <c:extLst>
            <c:ext xmlns:c16="http://schemas.microsoft.com/office/drawing/2014/chart" uri="{C3380CC4-5D6E-409C-BE32-E72D297353CC}">
              <c16:uniqueId val="{00000008-8C63-4989-B54B-77FDE1435049}"/>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Sheet1!$C$2:$C$5</c:f>
              <c:numCache>
                <c:formatCode>0%</c:formatCode>
                <c:ptCount val="4"/>
                <c:pt idx="0">
                  <c:v>0.03</c:v>
                </c:pt>
                <c:pt idx="1">
                  <c:v>0.28000000000000003</c:v>
                </c:pt>
                <c:pt idx="2">
                  <c:v>7.0000000000000007E-2</c:v>
                </c:pt>
                <c:pt idx="3">
                  <c:v>0.62</c:v>
                </c:pt>
              </c:numCache>
            </c:numRef>
          </c:val>
          <c:extLst>
            <c:ext xmlns:c16="http://schemas.microsoft.com/office/drawing/2014/chart" uri="{C3380CC4-5D6E-409C-BE32-E72D297353CC}">
              <c16:uniqueId val="{00000009-8C63-4989-B54B-77FDE1435049}"/>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Sheet1!$D$2:$D$5</c:f>
              <c:numCache>
                <c:formatCode>0%</c:formatCode>
                <c:ptCount val="4"/>
                <c:pt idx="0">
                  <c:v>0.01</c:v>
                </c:pt>
                <c:pt idx="1">
                  <c:v>0.26</c:v>
                </c:pt>
                <c:pt idx="2">
                  <c:v>0.09</c:v>
                </c:pt>
                <c:pt idx="3">
                  <c:v>0.64</c:v>
                </c:pt>
              </c:numCache>
            </c:numRef>
          </c:val>
          <c:extLst>
            <c:ext xmlns:c16="http://schemas.microsoft.com/office/drawing/2014/chart" uri="{C3380CC4-5D6E-409C-BE32-E72D297353CC}">
              <c16:uniqueId val="{00000009-C8CB-49A6-9723-8FA076B90C15}"/>
            </c:ext>
          </c:extLst>
        </c:ser>
        <c:dLbls>
          <c:dLblPos val="inEnd"/>
          <c:showLegendKey val="0"/>
          <c:showVal val="1"/>
          <c:showCatName val="0"/>
          <c:showSerName val="0"/>
          <c:showPercent val="0"/>
          <c:showBubbleSize val="0"/>
        </c:dLbls>
        <c:gapWidth val="80"/>
        <c:overlap val="-12"/>
        <c:axId val="448297600"/>
        <c:axId val="448293680"/>
      </c:barChart>
      <c:valAx>
        <c:axId val="4482936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7600"/>
        <c:crosses val="autoZero"/>
        <c:crossBetween val="between"/>
        <c:majorUnit val="0.2"/>
      </c:valAx>
      <c:catAx>
        <c:axId val="448297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3680"/>
        <c:crosses val="autoZero"/>
        <c:auto val="1"/>
        <c:lblAlgn val="ctr"/>
        <c:lblOffset val="100"/>
        <c:noMultiLvlLbl val="0"/>
      </c:catAx>
      <c:spPr>
        <a:noFill/>
        <a:ln>
          <a:noFill/>
        </a:ln>
        <a:effectLst/>
      </c:spPr>
    </c:plotArea>
    <c:legend>
      <c:legendPos val="b"/>
      <c:layout>
        <c:manualLayout>
          <c:xMode val="edge"/>
          <c:yMode val="edge"/>
          <c:x val="0.61385742976572788"/>
          <c:y val="0.89658004842863626"/>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000" b="0">
                <a:solidFill>
                  <a:schemeClr val="tx1">
                    <a:lumMod val="75000"/>
                    <a:lumOff val="25000"/>
                  </a:schemeClr>
                </a:solidFill>
              </a:defRPr>
            </a:pPr>
            <a:r>
              <a:rPr lang="en-GB" sz="1000" b="0" dirty="0">
                <a:solidFill>
                  <a:schemeClr val="tx1">
                    <a:lumMod val="75000"/>
                    <a:lumOff val="25000"/>
                  </a:schemeClr>
                </a:solidFill>
              </a:rPr>
              <a:t>Remembers</a:t>
            </a:r>
            <a:r>
              <a:rPr lang="en-GB" sz="1000" b="0" baseline="0" dirty="0">
                <a:solidFill>
                  <a:schemeClr val="tx1">
                    <a:lumMod val="75000"/>
                    <a:lumOff val="25000"/>
                  </a:schemeClr>
                </a:solidFill>
              </a:rPr>
              <a:t> being </a:t>
            </a:r>
          </a:p>
          <a:p>
            <a:pPr>
              <a:defRPr sz="1000" b="0">
                <a:solidFill>
                  <a:schemeClr val="tx1">
                    <a:lumMod val="75000"/>
                    <a:lumOff val="25000"/>
                  </a:schemeClr>
                </a:solidFill>
              </a:defRPr>
            </a:pPr>
            <a:r>
              <a:rPr lang="en-GB" sz="1000" b="0" baseline="0" dirty="0">
                <a:solidFill>
                  <a:schemeClr val="tx1">
                    <a:lumMod val="75000"/>
                    <a:lumOff val="25000"/>
                  </a:schemeClr>
                </a:solidFill>
              </a:rPr>
              <a:t>measured</a:t>
            </a:r>
            <a:endParaRPr lang="en-US" sz="1000" b="0" dirty="0">
              <a:solidFill>
                <a:schemeClr val="tx1">
                  <a:lumMod val="75000"/>
                  <a:lumOff val="25000"/>
                </a:schemeClr>
              </a:solidFill>
            </a:endParaRPr>
          </a:p>
        </c:rich>
      </c:tx>
      <c:layout>
        <c:manualLayout>
          <c:xMode val="edge"/>
          <c:yMode val="edge"/>
          <c:x val="0.12105256656577482"/>
          <c:y val="0.3296022498502893"/>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Sheet1!$B$2:$B$4</c:f>
              <c:numCache>
                <c:formatCode>0%</c:formatCode>
                <c:ptCount val="3"/>
                <c:pt idx="0">
                  <c:v>0.16</c:v>
                </c:pt>
                <c:pt idx="1">
                  <c:v>0.32</c:v>
                </c:pt>
                <c:pt idx="2">
                  <c:v>0.52</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Sheet1!$C$2:$C$4</c:f>
              <c:numCache>
                <c:formatCode>0%</c:formatCode>
                <c:ptCount val="3"/>
                <c:pt idx="0">
                  <c:v>0.15</c:v>
                </c:pt>
                <c:pt idx="1">
                  <c:v>0.41</c:v>
                </c:pt>
                <c:pt idx="2">
                  <c:v>0.43</c:v>
                </c:pt>
              </c:numCache>
            </c:numRef>
          </c:val>
          <c:extLst>
            <c:ext xmlns:c16="http://schemas.microsoft.com/office/drawing/2014/chart" uri="{C3380CC4-5D6E-409C-BE32-E72D297353CC}">
              <c16:uniqueId val="{00000000-25C2-4CDD-A234-2FE7708DB196}"/>
            </c:ext>
          </c:extLst>
        </c:ser>
        <c:ser>
          <c:idx val="2"/>
          <c:order val="2"/>
          <c:tx>
            <c:strRef>
              <c:f>Sheet1!$D$1</c:f>
              <c:strCache>
                <c:ptCount val="1"/>
                <c:pt idx="0">
                  <c:v>2022</c:v>
                </c:pt>
              </c:strCache>
            </c:strRef>
          </c:tx>
          <c:spPr>
            <a:solidFill>
              <a:srgbClr val="002060"/>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Sheet1!$D$2:$D$4</c:f>
              <c:numCache>
                <c:formatCode>0%</c:formatCode>
                <c:ptCount val="3"/>
                <c:pt idx="0">
                  <c:v>0.15</c:v>
                </c:pt>
                <c:pt idx="1">
                  <c:v>0.32</c:v>
                </c:pt>
                <c:pt idx="2">
                  <c:v>0.53</c:v>
                </c:pt>
              </c:numCache>
            </c:numRef>
          </c:val>
          <c:extLst>
            <c:ext xmlns:c16="http://schemas.microsoft.com/office/drawing/2014/chart" uri="{C3380CC4-5D6E-409C-BE32-E72D297353CC}">
              <c16:uniqueId val="{00000000-2C04-444E-BFF8-64A91D08F747}"/>
            </c:ext>
          </c:extLst>
        </c:ser>
        <c:dLbls>
          <c:showLegendKey val="0"/>
          <c:showVal val="0"/>
          <c:showCatName val="0"/>
          <c:showSerName val="0"/>
          <c:showPercent val="0"/>
          <c:showBubbleSize val="0"/>
        </c:dLbls>
        <c:gapWidth val="80"/>
        <c:overlap val="-12"/>
        <c:axId val="447344920"/>
        <c:axId val="447348056"/>
      </c:barChart>
      <c:valAx>
        <c:axId val="447348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4920"/>
        <c:crosses val="autoZero"/>
        <c:crossBetween val="between"/>
      </c:valAx>
      <c:catAx>
        <c:axId val="4473449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7348056"/>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1869474622227181"/>
        </c:manualLayout>
      </c:layout>
      <c:barChart>
        <c:barDir val="bar"/>
        <c:grouping val="percentStacked"/>
        <c:varyColors val="0"/>
        <c:ser>
          <c:idx val="0"/>
          <c:order val="0"/>
          <c:tx>
            <c:strRef>
              <c:f>Sheet1!$B$1</c:f>
              <c:strCache>
                <c:ptCount val="1"/>
                <c:pt idx="0">
                  <c:v>Very happy</c:v>
                </c:pt>
              </c:strCache>
            </c:strRef>
          </c:tx>
          <c:spPr>
            <a:solidFill>
              <a:srgbClr val="00206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Sheet1!$B$2</c:f>
              <c:numCache>
                <c:formatCode>0%</c:formatCode>
                <c:ptCount val="1"/>
                <c:pt idx="0">
                  <c:v>7.0000000000000007E-2</c:v>
                </c:pt>
              </c:numCache>
            </c:numRef>
          </c:val>
          <c:extLst>
            <c:ext xmlns:c16="http://schemas.microsoft.com/office/drawing/2014/chart" uri="{C3380CC4-5D6E-409C-BE32-E72D297353CC}">
              <c16:uniqueId val="{00000004-6CD6-409E-B201-B54A5C123AC9}"/>
            </c:ext>
          </c:extLst>
        </c:ser>
        <c:ser>
          <c:idx val="1"/>
          <c:order val="1"/>
          <c:tx>
            <c:strRef>
              <c:f>Sheet1!$C$1</c:f>
              <c:strCache>
                <c:ptCount val="1"/>
                <c:pt idx="0">
                  <c:v>Happy</c:v>
                </c:pt>
              </c:strCache>
            </c:strRef>
          </c:tx>
          <c:spPr>
            <a:solidFill>
              <a:srgbClr val="0070C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Sheet1!$C$2</c:f>
              <c:numCache>
                <c:formatCode>0%</c:formatCode>
                <c:ptCount val="1"/>
                <c:pt idx="0">
                  <c:v>0.26</c:v>
                </c:pt>
              </c:numCache>
            </c:numRef>
          </c:val>
          <c:extLst>
            <c:ext xmlns:c16="http://schemas.microsoft.com/office/drawing/2014/chart" uri="{C3380CC4-5D6E-409C-BE32-E72D297353CC}">
              <c16:uniqueId val="{00000008-6CD6-409E-B201-B54A5C123AC9}"/>
            </c:ext>
          </c:extLst>
        </c:ser>
        <c:ser>
          <c:idx val="2"/>
          <c:order val="2"/>
          <c:tx>
            <c:strRef>
              <c:f>Sheet1!$D$1</c:f>
              <c:strCache>
                <c:ptCount val="1"/>
                <c:pt idx="0">
                  <c:v>Neither/or</c:v>
                </c:pt>
              </c:strCache>
            </c:strRef>
          </c:tx>
          <c:spPr>
            <a:solidFill>
              <a:schemeClr val="bg1">
                <a:lumMod val="65000"/>
              </a:schemeClr>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Sheet1!$D$2</c:f>
              <c:numCache>
                <c:formatCode>0%</c:formatCode>
                <c:ptCount val="1"/>
                <c:pt idx="0">
                  <c:v>0.45</c:v>
                </c:pt>
              </c:numCache>
            </c:numRef>
          </c:val>
          <c:extLst>
            <c:ext xmlns:c16="http://schemas.microsoft.com/office/drawing/2014/chart" uri="{C3380CC4-5D6E-409C-BE32-E72D297353CC}">
              <c16:uniqueId val="{00000009-6CD6-409E-B201-B54A5C123AC9}"/>
            </c:ext>
          </c:extLst>
        </c:ser>
        <c:ser>
          <c:idx val="3"/>
          <c:order val="3"/>
          <c:tx>
            <c:strRef>
              <c:f>Sheet1!$E$1</c:f>
              <c:strCache>
                <c:ptCount val="1"/>
                <c:pt idx="0">
                  <c:v>Not happy</c:v>
                </c:pt>
              </c:strCache>
            </c:strRef>
          </c:tx>
          <c:spPr>
            <a:solidFill>
              <a:schemeClr val="accent2"/>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Sheet1!$E$2</c:f>
              <c:numCache>
                <c:formatCode>0%</c:formatCode>
                <c:ptCount val="1"/>
                <c:pt idx="0">
                  <c:v>0.09</c:v>
                </c:pt>
              </c:numCache>
            </c:numRef>
          </c:val>
          <c:extLst>
            <c:ext xmlns:c16="http://schemas.microsoft.com/office/drawing/2014/chart" uri="{C3380CC4-5D6E-409C-BE32-E72D297353CC}">
              <c16:uniqueId val="{0000000A-6CD6-409E-B201-B54A5C123AC9}"/>
            </c:ext>
          </c:extLst>
        </c:ser>
        <c:ser>
          <c:idx val="4"/>
          <c:order val="4"/>
          <c:tx>
            <c:strRef>
              <c:f>Sheet1!$F$1</c:f>
              <c:strCache>
                <c:ptCount val="1"/>
                <c:pt idx="0">
                  <c:v>Not at all happy</c:v>
                </c:pt>
              </c:strCache>
            </c:strRef>
          </c:tx>
          <c:spPr>
            <a:solidFill>
              <a:schemeClr val="accent4"/>
            </a:solidFill>
            <a:ln>
              <a:noFill/>
            </a:ln>
            <a:effectLst/>
          </c:spPr>
          <c:invertIfNegative val="0"/>
          <c:dLbls>
            <c:dLbl>
              <c:idx val="0"/>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4F37-4706-9F16-7326E4F439E8}"/>
                </c:ext>
              </c:extLst>
            </c:dLbl>
            <c:spPr>
              <a:noFill/>
              <a:ln>
                <a:noFill/>
              </a:ln>
              <a:effectLst/>
            </c:spPr>
            <c:txPr>
              <a:bodyPr rot="0" vert="horz"/>
              <a:lstStyle/>
              <a:p>
                <a:pPr>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Sheet1!$F$2</c:f>
              <c:numCache>
                <c:formatCode>0%</c:formatCode>
                <c:ptCount val="1"/>
                <c:pt idx="0">
                  <c:v>0.12</c:v>
                </c:pt>
              </c:numCache>
            </c:numRef>
          </c:val>
          <c:extLst>
            <c:ext xmlns:c16="http://schemas.microsoft.com/office/drawing/2014/chart" uri="{C3380CC4-5D6E-409C-BE32-E72D297353CC}">
              <c16:uniqueId val="{0000000B-6CD6-409E-B201-B54A5C123AC9}"/>
            </c:ext>
          </c:extLst>
        </c:ser>
        <c:dLbls>
          <c:showLegendKey val="0"/>
          <c:showVal val="0"/>
          <c:showCatName val="0"/>
          <c:showSerName val="0"/>
          <c:showPercent val="0"/>
          <c:showBubbleSize val="0"/>
        </c:dLbls>
        <c:gapWidth val="80"/>
        <c:overlap val="100"/>
        <c:axId val="447347272"/>
        <c:axId val="447342568"/>
      </c:barChart>
      <c:catAx>
        <c:axId val="4473472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lang="en-US"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7342568"/>
        <c:crosses val="autoZero"/>
        <c:auto val="1"/>
        <c:lblAlgn val="ctr"/>
        <c:lblOffset val="100"/>
        <c:noMultiLvlLbl val="0"/>
      </c:catAx>
      <c:valAx>
        <c:axId val="4473425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7272"/>
        <c:crosses val="autoZero"/>
        <c:crossBetween val="between"/>
      </c:valAx>
      <c:spPr>
        <a:noFill/>
        <a:ln>
          <a:noFill/>
        </a:ln>
        <a:effectLst/>
      </c:spPr>
    </c:plotArea>
    <c:legend>
      <c:legendPos val="b"/>
      <c:layout>
        <c:manualLayout>
          <c:xMode val="edge"/>
          <c:yMode val="edge"/>
          <c:x val="0.13050753659764183"/>
          <c:y val="0.87464813966743937"/>
          <c:w val="0.83996567442947756"/>
          <c:h val="9.8199338846791787E-2"/>
        </c:manualLayout>
      </c:layout>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89288493339614"/>
          <c:y val="3.3941523438602426E-2"/>
          <c:w val="0.62521790916284503"/>
          <c:h val="0.7525051162929656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Not sure</c:v>
                </c:pt>
                <c:pt idx="1">
                  <c:v>No</c:v>
                </c:pt>
                <c:pt idx="2">
                  <c:v>Yes</c:v>
                </c:pt>
              </c:strCache>
            </c:strRef>
          </c:cat>
          <c:val>
            <c:numRef>
              <c:f>Sheet1!$B$2:$B$4</c:f>
              <c:numCache>
                <c:formatCode>0%</c:formatCode>
                <c:ptCount val="3"/>
                <c:pt idx="0">
                  <c:v>0.11</c:v>
                </c:pt>
                <c:pt idx="1">
                  <c:v>0.28999999999999998</c:v>
                </c:pt>
                <c:pt idx="2">
                  <c:v>0.6</c:v>
                </c:pt>
              </c:numCache>
            </c:numRef>
          </c:val>
          <c:extLst>
            <c:ext xmlns:c16="http://schemas.microsoft.com/office/drawing/2014/chart" uri="{C3380CC4-5D6E-409C-BE32-E72D297353CC}">
              <c16:uniqueId val="{00000000-3663-4FB7-8607-8E0FBF76DF47}"/>
            </c:ext>
          </c:extLst>
        </c:ser>
        <c:dLbls>
          <c:showLegendKey val="0"/>
          <c:showVal val="1"/>
          <c:showCatName val="0"/>
          <c:showSerName val="0"/>
          <c:showPercent val="0"/>
          <c:showBubbleSize val="0"/>
        </c:dLbls>
        <c:gapWidth val="80"/>
        <c:overlap val="-12"/>
        <c:axId val="448296032"/>
        <c:axId val="448298384"/>
      </c:barChart>
      <c:valAx>
        <c:axId val="448298384"/>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82202801089585886"/>
          <c:y val="0.40527086331950435"/>
          <c:w val="0.10846612948128589"/>
          <c:h val="0.2750529167725002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4.9187123159270242E-2"/>
          <c:w val="0.62922645173682001"/>
          <c:h val="0.8191992877859283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F4-42CA-BE56-C106A8B92DB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Sheet1!$B$2:$B$5</c:f>
              <c:numCache>
                <c:formatCode>0%</c:formatCode>
                <c:ptCount val="4"/>
                <c:pt idx="0">
                  <c:v>0.72</c:v>
                </c:pt>
                <c:pt idx="1">
                  <c:v>0.14000000000000001</c:v>
                </c:pt>
                <c:pt idx="2">
                  <c:v>0.04</c:v>
                </c:pt>
                <c:pt idx="3">
                  <c:v>0.13</c:v>
                </c:pt>
              </c:numCache>
            </c:numRef>
          </c:val>
          <c:extLst>
            <c:ext xmlns:c16="http://schemas.microsoft.com/office/drawing/2014/chart" uri="{C3380CC4-5D6E-409C-BE32-E72D297353CC}">
              <c16:uniqueId val="{00000000-20AF-4341-BD82-6207067A3A8E}"/>
            </c:ext>
          </c:extLst>
        </c:ser>
        <c:ser>
          <c:idx val="1"/>
          <c:order val="1"/>
          <c:tx>
            <c:strRef>
              <c:f>Sheet1!$C$1</c:f>
              <c:strCache>
                <c:ptCount val="1"/>
                <c:pt idx="0">
                  <c:v>2023</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0AF-4341-BD82-6207067A3A8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Sheet1!$C$2:$C$5</c:f>
              <c:numCache>
                <c:formatCode>0%</c:formatCode>
                <c:ptCount val="4"/>
                <c:pt idx="0">
                  <c:v>0.7</c:v>
                </c:pt>
                <c:pt idx="1">
                  <c:v>0.16</c:v>
                </c:pt>
                <c:pt idx="2">
                  <c:v>0.05</c:v>
                </c:pt>
                <c:pt idx="3">
                  <c:v>0.12</c:v>
                </c:pt>
              </c:numCache>
            </c:numRef>
          </c:val>
          <c:extLst>
            <c:ext xmlns:c16="http://schemas.microsoft.com/office/drawing/2014/chart" uri="{C3380CC4-5D6E-409C-BE32-E72D297353CC}">
              <c16:uniqueId val="{00000003-20AF-4341-BD82-6207067A3A8E}"/>
            </c:ext>
          </c:extLst>
        </c:ser>
        <c:ser>
          <c:idx val="2"/>
          <c:order val="2"/>
          <c:tx>
            <c:strRef>
              <c:f>Sheet1!$D$1</c:f>
              <c:strCache>
                <c:ptCount val="1"/>
                <c:pt idx="0">
                  <c:v>2022</c:v>
                </c:pt>
              </c:strCache>
            </c:strRef>
          </c:tx>
          <c:spPr>
            <a:solidFill>
              <a:srgbClr val="002060"/>
            </a:solidFill>
            <a:ln w="19050">
              <a:solidFill>
                <a:srgbClr val="002060"/>
              </a:solid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0BB-499A-984E-6812C05582C5}"/>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4D-4E8B-8BD2-246BB5677762}"/>
                </c:ext>
              </c:extLst>
            </c:dLbl>
            <c:dLbl>
              <c:idx val="2"/>
              <c:layout>
                <c:manualLayout>
                  <c:x val="-8.8887521520034981E-3"/>
                  <c:y val="0"/>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1C-4137-AC57-EA7E2048B180}"/>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E4D-4E8B-8BD2-246BB567776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Sheet1!$D$2:$D$5</c:f>
              <c:numCache>
                <c:formatCode>0%</c:formatCode>
                <c:ptCount val="4"/>
                <c:pt idx="0">
                  <c:v>0.71</c:v>
                </c:pt>
                <c:pt idx="1">
                  <c:v>0.17</c:v>
                </c:pt>
                <c:pt idx="2">
                  <c:v>0.06</c:v>
                </c:pt>
                <c:pt idx="3">
                  <c:v>0.11</c:v>
                </c:pt>
              </c:numCache>
            </c:numRef>
          </c:val>
          <c:extLst>
            <c:ext xmlns:c16="http://schemas.microsoft.com/office/drawing/2014/chart" uri="{C3380CC4-5D6E-409C-BE32-E72D297353CC}">
              <c16:uniqueId val="{00000005-20AF-4341-BD82-6207067A3A8E}"/>
            </c:ext>
          </c:extLst>
        </c:ser>
        <c:dLbls>
          <c:dLblPos val="outEnd"/>
          <c:showLegendKey val="0"/>
          <c:showVal val="1"/>
          <c:showCatName val="0"/>
          <c:showSerName val="0"/>
          <c:showPercent val="0"/>
          <c:showBubbleSize val="0"/>
        </c:dLbls>
        <c:gapWidth val="100"/>
        <c:overlap val="-25"/>
        <c:axId val="311821496"/>
        <c:axId val="311819536"/>
      </c:barChart>
      <c:valAx>
        <c:axId val="31181953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1496"/>
        <c:crosses val="autoZero"/>
        <c:crossBetween val="between"/>
      </c:valAx>
      <c:catAx>
        <c:axId val="3118214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en-US"/>
          </a:p>
        </c:txPr>
        <c:crossAx val="31181953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79508813657888877"/>
        </c:manualLayout>
      </c:layout>
      <c:barChart>
        <c:barDir val="bar"/>
        <c:grouping val="clustered"/>
        <c:varyColors val="0"/>
        <c:ser>
          <c:idx val="1"/>
          <c:order val="0"/>
          <c:tx>
            <c:strRef>
              <c:f>Sheet1!$B$1</c:f>
              <c:strCache>
                <c:ptCount val="1"/>
                <c:pt idx="0">
                  <c:v>2024</c:v>
                </c:pt>
              </c:strCache>
            </c:strRef>
          </c:tx>
          <c:spPr>
            <a:solidFill>
              <a:srgbClr val="5B9BD5"/>
            </a:solidFill>
            <a:ln>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332D-4639-B5E1-277DF5322781}"/>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Homelessness</c:v>
                </c:pt>
                <c:pt idx="1">
                  <c:v>Moving house a lot</c:v>
                </c:pt>
                <c:pt idx="2">
                  <c:v>My parent/carers/a relative at home  mental health issues</c:v>
                </c:pt>
                <c:pt idx="3">
                  <c:v>The cost of transport</c:v>
                </c:pt>
                <c:pt idx="4">
                  <c:v>Lack of period products</c:v>
                </c:pt>
                <c:pt idx="5">
                  <c:v>To look after a relative with a disability, illness, or drugs and alcohol problems</c:v>
                </c:pt>
                <c:pt idx="6">
                  <c:v>Not having the correct equipment for a school day e.g. P.E kit, uniform, calculator, tablet, laptop</c:v>
                </c:pt>
                <c:pt idx="7">
                  <c:v>To have a tooth or multiple teeth taken out</c:v>
                </c:pt>
                <c:pt idx="8">
                  <c:v>Toothache</c:v>
                </c:pt>
                <c:pt idx="9">
                  <c:v>Bullying</c:v>
                </c:pt>
                <c:pt idx="10">
                  <c:v>My physical health (for example, asthma, epilepsy, and diabetes)</c:v>
                </c:pt>
                <c:pt idx="11">
                  <c:v>Struggling with lessons</c:v>
                </c:pt>
                <c:pt idx="12">
                  <c:v>Period pain</c:v>
                </c:pt>
                <c:pt idx="13">
                  <c:v>I haven’t missed any days of school due to any of these reasons</c:v>
                </c:pt>
                <c:pt idx="14">
                  <c:v>My mental health (for example, feeling anxious, depressed or sad)</c:v>
                </c:pt>
                <c:pt idx="15">
                  <c:v>Hospital appointments</c:v>
                </c:pt>
              </c:strCache>
            </c:strRef>
          </c:cat>
          <c:val>
            <c:numRef>
              <c:f>Sheet1!$B$2:$B$17</c:f>
              <c:numCache>
                <c:formatCode>0%</c:formatCode>
                <c:ptCount val="16"/>
                <c:pt idx="0">
                  <c:v>3.6101083032491002E-3</c:v>
                </c:pt>
                <c:pt idx="1">
                  <c:v>2.40673886883273E-2</c:v>
                </c:pt>
                <c:pt idx="2">
                  <c:v>2.40673886883273E-2</c:v>
                </c:pt>
                <c:pt idx="3">
                  <c:v>2.6474127557159999E-2</c:v>
                </c:pt>
                <c:pt idx="4">
                  <c:v>3.2490974729241902E-2</c:v>
                </c:pt>
                <c:pt idx="5">
                  <c:v>3.2490974729241902E-2</c:v>
                </c:pt>
                <c:pt idx="6">
                  <c:v>3.4897713598074601E-2</c:v>
                </c:pt>
                <c:pt idx="7">
                  <c:v>9.0252707581227401E-2</c:v>
                </c:pt>
                <c:pt idx="8">
                  <c:v>9.8676293622142003E-2</c:v>
                </c:pt>
                <c:pt idx="9">
                  <c:v>0.110709987966306</c:v>
                </c:pt>
                <c:pt idx="10">
                  <c:v>0.138387484957882</c:v>
                </c:pt>
                <c:pt idx="11">
                  <c:v>0.16967509025270799</c:v>
                </c:pt>
                <c:pt idx="12">
                  <c:v>0.23465703971119101</c:v>
                </c:pt>
                <c:pt idx="13">
                  <c:v>0.244283995186522</c:v>
                </c:pt>
                <c:pt idx="14">
                  <c:v>0.26113116726835101</c:v>
                </c:pt>
                <c:pt idx="15">
                  <c:v>0.468110709987966</c:v>
                </c:pt>
              </c:numCache>
            </c:numRef>
          </c:val>
          <c:extLst xmlns:c15="http://schemas.microsoft.com/office/drawing/2012/chart">
            <c:ext xmlns:c16="http://schemas.microsoft.com/office/drawing/2014/chart" uri="{C3380CC4-5D6E-409C-BE32-E72D297353CC}">
              <c16:uniqueId val="{00000000-1FC0-4B2C-BC6C-093B41290708}"/>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64642136762028"/>
          <c:y val="8.445596468386897E-2"/>
          <c:w val="0.57466276283057216"/>
          <c:h val="0.75204267399966895"/>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Not sure</c:v>
                </c:pt>
                <c:pt idx="1">
                  <c:v>15+ days (more than three weeks)</c:v>
                </c:pt>
                <c:pt idx="2">
                  <c:v>11-15 days</c:v>
                </c:pt>
                <c:pt idx="3">
                  <c:v>6-10 days</c:v>
                </c:pt>
                <c:pt idx="4">
                  <c:v>3-5 days</c:v>
                </c:pt>
                <c:pt idx="5">
                  <c:v>1-2 days</c:v>
                </c:pt>
              </c:strCache>
            </c:strRef>
          </c:cat>
          <c:val>
            <c:numRef>
              <c:f>Sheet1!$B$2:$B$7</c:f>
              <c:numCache>
                <c:formatCode>0%</c:formatCode>
                <c:ptCount val="6"/>
                <c:pt idx="0">
                  <c:v>0.13</c:v>
                </c:pt>
                <c:pt idx="1">
                  <c:v>0.21</c:v>
                </c:pt>
                <c:pt idx="2">
                  <c:v>0.1</c:v>
                </c:pt>
                <c:pt idx="3">
                  <c:v>0.21</c:v>
                </c:pt>
                <c:pt idx="4">
                  <c:v>0.21</c:v>
                </c:pt>
                <c:pt idx="5">
                  <c:v>0.14000000000000001</c:v>
                </c:pt>
              </c:numCache>
            </c:numRef>
          </c:val>
          <c:extLst>
            <c:ext xmlns:c16="http://schemas.microsoft.com/office/drawing/2014/chart" uri="{C3380CC4-5D6E-409C-BE32-E72D297353CC}">
              <c16:uniqueId val="{00000002-2B32-4661-AFAD-176E89233406}"/>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layout>
        <c:manualLayout>
          <c:xMode val="edge"/>
          <c:yMode val="edge"/>
          <c:x val="0.84754185460044817"/>
          <c:y val="0.47690323333812862"/>
          <c:w val="8.9801955586590584E-2"/>
          <c:h val="5.93139813612154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32571168988494"/>
          <c:y val="3.707211494956255E-2"/>
          <c:w val="0.67526877649909145"/>
          <c:h val="0.7751853539405110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0-F5BB-4F30-8BE3-6673AC96838C}"/>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Sheet1!$A$2:$A$6</c:f>
              <c:strCache>
                <c:ptCount val="5"/>
                <c:pt idx="0">
                  <c:v>Another way</c:v>
                </c:pt>
                <c:pt idx="1">
                  <c:v>Bicycle</c:v>
                </c:pt>
                <c:pt idx="2">
                  <c:v>On a bus</c:v>
                </c:pt>
                <c:pt idx="3">
                  <c:v>In a car</c:v>
                </c:pt>
                <c:pt idx="4">
                  <c:v>Walk</c:v>
                </c:pt>
              </c:strCache>
            </c:strRef>
          </c:cat>
          <c:val>
            <c:numRef>
              <c:f>Sheet1!$B$2:$B$6</c:f>
              <c:numCache>
                <c:formatCode>0%</c:formatCode>
                <c:ptCount val="5"/>
                <c:pt idx="0">
                  <c:v>0.01</c:v>
                </c:pt>
                <c:pt idx="1">
                  <c:v>0.05</c:v>
                </c:pt>
                <c:pt idx="2">
                  <c:v>0.21</c:v>
                </c:pt>
                <c:pt idx="3">
                  <c:v>0.41</c:v>
                </c:pt>
                <c:pt idx="4">
                  <c:v>0.32</c:v>
                </c:pt>
              </c:numCache>
            </c:numRef>
          </c:val>
          <c:extLst>
            <c:ext xmlns:c16="http://schemas.microsoft.com/office/drawing/2014/chart" uri="{C3380CC4-5D6E-409C-BE32-E72D297353CC}">
              <c16:uniqueId val="{00000008-E077-43B8-A30C-D23F8FC9EC5D}"/>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77F4-4A75-B03B-AFA49D4E2DA6}"/>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1-77F4-4A75-B03B-AFA49D4E2DA6}"/>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Sheet1!$C$2:$C$6</c:f>
              <c:numCache>
                <c:formatCode>0%</c:formatCode>
                <c:ptCount val="5"/>
                <c:pt idx="0">
                  <c:v>0.02</c:v>
                </c:pt>
                <c:pt idx="1">
                  <c:v>0.04</c:v>
                </c:pt>
                <c:pt idx="2">
                  <c:v>0.2</c:v>
                </c:pt>
                <c:pt idx="3">
                  <c:v>0.35</c:v>
                </c:pt>
                <c:pt idx="4">
                  <c:v>0.39</c:v>
                </c:pt>
              </c:numCache>
            </c:numRef>
          </c:val>
          <c:extLst>
            <c:ext xmlns:c16="http://schemas.microsoft.com/office/drawing/2014/chart" uri="{C3380CC4-5D6E-409C-BE32-E72D297353CC}">
              <c16:uniqueId val="{00000008-B83C-41A5-B6FD-EB6586B00DD0}"/>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E547-4882-9CB5-8A64305CC051}"/>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E547-4882-9CB5-8A64305CC051}"/>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Sheet1!$D$2:$D$6</c:f>
              <c:numCache>
                <c:formatCode>0%</c:formatCode>
                <c:ptCount val="5"/>
                <c:pt idx="0">
                  <c:v>0.01</c:v>
                </c:pt>
                <c:pt idx="1">
                  <c:v>0.03</c:v>
                </c:pt>
                <c:pt idx="2">
                  <c:v>0.19</c:v>
                </c:pt>
                <c:pt idx="3">
                  <c:v>0.35</c:v>
                </c:pt>
                <c:pt idx="4">
                  <c:v>0.43</c:v>
                </c:pt>
              </c:numCache>
            </c:numRef>
          </c:val>
          <c:extLst>
            <c:ext xmlns:c16="http://schemas.microsoft.com/office/drawing/2014/chart" uri="{C3380CC4-5D6E-409C-BE32-E72D297353CC}">
              <c16:uniqueId val="{00000009-115B-402E-B52F-8F24A71033A4}"/>
            </c:ext>
          </c:extLst>
        </c:ser>
        <c:dLbls>
          <c:dLblPos val="inEnd"/>
          <c:showLegendKey val="0"/>
          <c:showVal val="1"/>
          <c:showCatName val="0"/>
          <c:showSerName val="0"/>
          <c:showPercent val="0"/>
          <c:showBubbleSize val="0"/>
        </c:dLbls>
        <c:gapWidth val="80"/>
        <c:overlap val="-12"/>
        <c:axId val="447342176"/>
        <c:axId val="447341000"/>
      </c:barChart>
      <c:valAx>
        <c:axId val="4473410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7342176"/>
        <c:crosses val="autoZero"/>
        <c:crossBetween val="between"/>
      </c:valAx>
      <c:catAx>
        <c:axId val="4473421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7341000"/>
        <c:crosses val="autoZero"/>
        <c:auto val="1"/>
        <c:lblAlgn val="ctr"/>
        <c:lblOffset val="100"/>
        <c:noMultiLvlLbl val="0"/>
      </c:cat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Percentage</c:v>
                </c:pt>
              </c:strCache>
            </c:strRef>
          </c:tx>
          <c:spPr>
            <a:solidFill>
              <a:srgbClr val="008E91"/>
            </a:solidFill>
            <a:ln>
              <a:noFill/>
            </a:ln>
            <a:effectLst/>
          </c:spPr>
          <c:invertIfNegative val="0"/>
          <c:dPt>
            <c:idx val="0"/>
            <c:invertIfNegative val="0"/>
            <c:bubble3D val="0"/>
            <c:spPr>
              <a:solidFill>
                <a:schemeClr val="bg2">
                  <a:lumMod val="50000"/>
                </a:schemeClr>
              </a:solidFill>
              <a:ln>
                <a:noFill/>
              </a:ln>
              <a:effectLst/>
            </c:spPr>
            <c:extLst>
              <c:ext xmlns:c16="http://schemas.microsoft.com/office/drawing/2014/chart" uri="{C3380CC4-5D6E-409C-BE32-E72D297353CC}">
                <c16:uniqueId val="{00000001-6C81-43B0-9F6C-004D6CAFC876}"/>
              </c:ext>
            </c:extLst>
          </c:dPt>
          <c:dLbls>
            <c:dLbl>
              <c:idx val="0"/>
              <c:layout>
                <c:manualLayout>
                  <c:x val="-4.6773441951762487E-2"/>
                  <c:y val="-1.07129325141351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C81-43B0-9F6C-004D6CAFC876}"/>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Sunday</c:v>
                </c:pt>
                <c:pt idx="2">
                  <c:v>Saturday</c:v>
                </c:pt>
                <c:pt idx="3">
                  <c:v>Friday</c:v>
                </c:pt>
                <c:pt idx="4">
                  <c:v>Thursday</c:v>
                </c:pt>
                <c:pt idx="5">
                  <c:v>Wednesday</c:v>
                </c:pt>
                <c:pt idx="6">
                  <c:v>Tuesday</c:v>
                </c:pt>
                <c:pt idx="7">
                  <c:v>Monday</c:v>
                </c:pt>
              </c:strCache>
            </c:strRef>
          </c:cat>
          <c:val>
            <c:numRef>
              <c:f>Sheet1!$B$2:$B$9</c:f>
              <c:numCache>
                <c:formatCode>0%</c:formatCode>
                <c:ptCount val="8"/>
                <c:pt idx="0">
                  <c:v>0.04</c:v>
                </c:pt>
                <c:pt idx="1">
                  <c:v>0.51</c:v>
                </c:pt>
                <c:pt idx="2">
                  <c:v>0.56000000000000005</c:v>
                </c:pt>
                <c:pt idx="3">
                  <c:v>0.57999999999999996</c:v>
                </c:pt>
                <c:pt idx="4">
                  <c:v>0.59</c:v>
                </c:pt>
                <c:pt idx="5">
                  <c:v>0.64</c:v>
                </c:pt>
                <c:pt idx="6">
                  <c:v>0.64</c:v>
                </c:pt>
                <c:pt idx="7">
                  <c:v>0.62</c:v>
                </c:pt>
              </c:numCache>
            </c:numRef>
          </c:val>
          <c:extLst>
            <c:ext xmlns:c16="http://schemas.microsoft.com/office/drawing/2014/chart" uri="{C3380CC4-5D6E-409C-BE32-E72D297353CC}">
              <c16:uniqueId val="{00000002-6C81-43B0-9F6C-004D6CAFC876}"/>
            </c:ext>
          </c:extLst>
        </c:ser>
        <c:dLbls>
          <c:showLegendKey val="0"/>
          <c:showVal val="0"/>
          <c:showCatName val="0"/>
          <c:showSerName val="0"/>
          <c:showPercent val="0"/>
          <c:showBubbleSize val="0"/>
        </c:dLbls>
        <c:gapWidth val="80"/>
        <c:axId val="436135784"/>
        <c:axId val="436137352"/>
      </c:barChart>
      <c:catAx>
        <c:axId val="436135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7352"/>
        <c:crosses val="autoZero"/>
        <c:auto val="1"/>
        <c:lblAlgn val="ctr"/>
        <c:lblOffset val="100"/>
        <c:noMultiLvlLbl val="0"/>
      </c:catAx>
      <c:valAx>
        <c:axId val="436137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578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2.9540723166207275E-2"/>
          <c:w val="0.75553421061819381"/>
          <c:h val="0.83844196322932751"/>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0.24</c:v>
                </c:pt>
                <c:pt idx="2">
                  <c:v>0.1</c:v>
                </c:pt>
                <c:pt idx="3">
                  <c:v>0.13</c:v>
                </c:pt>
                <c:pt idx="4">
                  <c:v>0.12</c:v>
                </c:pt>
                <c:pt idx="5">
                  <c:v>0.14000000000000001</c:v>
                </c:pt>
                <c:pt idx="6">
                  <c:v>0.12</c:v>
                </c:pt>
                <c:pt idx="7">
                  <c:v>0.11</c:v>
                </c:pt>
              </c:numCache>
            </c:numRef>
          </c:val>
          <c:extLst>
            <c:ext xmlns:c16="http://schemas.microsoft.com/office/drawing/2014/chart" uri="{C3380CC4-5D6E-409C-BE32-E72D297353CC}">
              <c16:uniqueId val="{00000002-EDEE-477C-ADCE-BBE09C17B1FD}"/>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3-EDEE-477C-ADCE-BBE09C17B1FD}"/>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03-1F2E-477E-8F4A-857B2339ADAA}"/>
            </c:ext>
          </c:extLst>
        </c:ser>
        <c:dLbls>
          <c:showLegendKey val="0"/>
          <c:showVal val="0"/>
          <c:showCatName val="0"/>
          <c:showSerName val="0"/>
          <c:showPercent val="0"/>
          <c:showBubbleSize val="0"/>
        </c:dLbls>
        <c:gapWidth val="80"/>
        <c:overlap val="-12"/>
        <c:axId val="436137744"/>
        <c:axId val="436132648"/>
      </c:barChart>
      <c:catAx>
        <c:axId val="436137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2648"/>
        <c:crosses val="autoZero"/>
        <c:auto val="1"/>
        <c:lblAlgn val="ctr"/>
        <c:lblOffset val="100"/>
        <c:noMultiLvlLbl val="0"/>
      </c:catAx>
      <c:valAx>
        <c:axId val="436132648"/>
        <c:scaling>
          <c:orientation val="minMax"/>
          <c:max val="0.30000000000000004"/>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77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729417582494793"/>
          <c:y val="4.2595216468768134E-2"/>
          <c:w val="0.52115071111360955"/>
          <c:h val="0.78735824407852051"/>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6B-4915-B5B8-F9181758F1D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Sheet1!$B$2:$B$7</c:f>
              <c:numCache>
                <c:formatCode>0%</c:formatCode>
                <c:ptCount val="6"/>
                <c:pt idx="0">
                  <c:v>0.04</c:v>
                </c:pt>
                <c:pt idx="1">
                  <c:v>0.14000000000000001</c:v>
                </c:pt>
                <c:pt idx="2">
                  <c:v>0.41</c:v>
                </c:pt>
                <c:pt idx="3">
                  <c:v>0.54</c:v>
                </c:pt>
                <c:pt idx="4">
                  <c:v>0.55000000000000004</c:v>
                </c:pt>
                <c:pt idx="5">
                  <c:v>0.67</c:v>
                </c:pt>
              </c:numCache>
            </c:numRef>
          </c:val>
          <c:extLst>
            <c:ext xmlns:c16="http://schemas.microsoft.com/office/drawing/2014/chart" uri="{C3380CC4-5D6E-409C-BE32-E72D297353CC}">
              <c16:uniqueId val="{00000002-FE28-4029-9648-9321B40444AA}"/>
            </c:ext>
          </c:extLst>
        </c:ser>
        <c:ser>
          <c:idx val="1"/>
          <c:order val="1"/>
          <c:tx>
            <c:strRef>
              <c:f>Sheet1!$C$1</c:f>
              <c:strCache>
                <c:ptCount val="1"/>
                <c:pt idx="0">
                  <c:v>2023</c:v>
                </c:pt>
              </c:strCache>
            </c:strRef>
          </c:tx>
          <c:spPr>
            <a:solidFill>
              <a:srgbClr val="008E9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DD1-4533-B123-52B11262A46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Sheet1!$C$2:$C$7</c:f>
              <c:numCache>
                <c:formatCode>0%</c:formatCode>
                <c:ptCount val="6"/>
                <c:pt idx="0">
                  <c:v>0.04</c:v>
                </c:pt>
                <c:pt idx="1">
                  <c:v>0.13</c:v>
                </c:pt>
                <c:pt idx="2">
                  <c:v>0.45</c:v>
                </c:pt>
                <c:pt idx="3">
                  <c:v>0.6</c:v>
                </c:pt>
                <c:pt idx="4">
                  <c:v>0.57999999999999996</c:v>
                </c:pt>
                <c:pt idx="5">
                  <c:v>0.63</c:v>
                </c:pt>
              </c:numCache>
            </c:numRef>
          </c:val>
          <c:extLst>
            <c:ext xmlns:c16="http://schemas.microsoft.com/office/drawing/2014/chart" uri="{C3380CC4-5D6E-409C-BE32-E72D297353CC}">
              <c16:uniqueId val="{00000002-5856-489E-A1F3-0D1115C8F747}"/>
            </c:ext>
          </c:extLst>
        </c:ser>
        <c:ser>
          <c:idx val="2"/>
          <c:order val="2"/>
          <c:tx>
            <c:strRef>
              <c:f>Sheet1!$D$1</c:f>
              <c:strCache>
                <c:ptCount val="1"/>
                <c:pt idx="0">
                  <c:v>2022</c:v>
                </c:pt>
              </c:strCache>
            </c:strRef>
          </c:tx>
          <c:spPr>
            <a:solidFill>
              <a:srgbClr val="002060"/>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BB-48E2-B550-C78CFB14865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Sheet1!$D$2:$D$7</c:f>
              <c:numCache>
                <c:formatCode>0%</c:formatCode>
                <c:ptCount val="6"/>
                <c:pt idx="0">
                  <c:v>0.05</c:v>
                </c:pt>
                <c:pt idx="1">
                  <c:v>0.12</c:v>
                </c:pt>
                <c:pt idx="2">
                  <c:v>0.41</c:v>
                </c:pt>
                <c:pt idx="3">
                  <c:v>0.62</c:v>
                </c:pt>
                <c:pt idx="4">
                  <c:v>0.54</c:v>
                </c:pt>
                <c:pt idx="5">
                  <c:v>0.65</c:v>
                </c:pt>
              </c:numCache>
            </c:numRef>
          </c:val>
          <c:extLst>
            <c:ext xmlns:c16="http://schemas.microsoft.com/office/drawing/2014/chart" uri="{C3380CC4-5D6E-409C-BE32-E72D297353CC}">
              <c16:uniqueId val="{00000003-18AB-4C12-ACB5-648AF031B5C4}"/>
            </c:ext>
          </c:extLst>
        </c:ser>
        <c:dLbls>
          <c:showLegendKey val="0"/>
          <c:showVal val="0"/>
          <c:showCatName val="0"/>
          <c:showSerName val="0"/>
          <c:showPercent val="0"/>
          <c:showBubbleSize val="0"/>
        </c:dLbls>
        <c:gapWidth val="80"/>
        <c:overlap val="-12"/>
        <c:axId val="436136568"/>
        <c:axId val="436138528"/>
      </c:barChart>
      <c:catAx>
        <c:axId val="436136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8528"/>
        <c:crosses val="autoZero"/>
        <c:auto val="1"/>
        <c:lblAlgn val="ctr"/>
        <c:lblOffset val="100"/>
        <c:noMultiLvlLbl val="0"/>
      </c:catAx>
      <c:valAx>
        <c:axId val="436138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6568"/>
        <c:crosses val="autoZero"/>
        <c:crossBetween val="between"/>
      </c:val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79508813657888877"/>
        </c:manualLayout>
      </c:layout>
      <c:barChart>
        <c:barDir val="bar"/>
        <c:grouping val="clustered"/>
        <c:varyColors val="0"/>
        <c:ser>
          <c:idx val="1"/>
          <c:order val="0"/>
          <c:tx>
            <c:strRef>
              <c:f>Sheet1!$B$1</c:f>
              <c:strCache>
                <c:ptCount val="1"/>
                <c:pt idx="0">
                  <c:v>2024</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during school</c:v>
                </c:pt>
                <c:pt idx="6">
                  <c:v>Friends after school</c:v>
                </c:pt>
              </c:strCache>
            </c:strRef>
          </c:cat>
          <c:val>
            <c:numRef>
              <c:f>Sheet1!$B$2:$B$8</c:f>
              <c:numCache>
                <c:formatCode>0%</c:formatCode>
                <c:ptCount val="7"/>
                <c:pt idx="0">
                  <c:v>7.0000000000000007E-2</c:v>
                </c:pt>
                <c:pt idx="1">
                  <c:v>0.12</c:v>
                </c:pt>
                <c:pt idx="2">
                  <c:v>0.27</c:v>
                </c:pt>
                <c:pt idx="3">
                  <c:v>0.35</c:v>
                </c:pt>
                <c:pt idx="4">
                  <c:v>0.48</c:v>
                </c:pt>
                <c:pt idx="5">
                  <c:v>0.48</c:v>
                </c:pt>
                <c:pt idx="6">
                  <c:v>0.5</c:v>
                </c:pt>
              </c:numCache>
            </c:numRef>
          </c:val>
          <c:extLst xmlns:c15="http://schemas.microsoft.com/office/drawing/2012/chart">
            <c:ext xmlns:c16="http://schemas.microsoft.com/office/drawing/2014/chart" uri="{C3380CC4-5D6E-409C-BE32-E72D297353CC}">
              <c16:uniqueId val="{00000000-89BF-4447-AFB2-9472A8404F8B}"/>
            </c:ext>
          </c:extLst>
        </c:ser>
        <c:ser>
          <c:idx val="2"/>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during school</c:v>
                </c:pt>
                <c:pt idx="6">
                  <c:v>Friends after school</c:v>
                </c:pt>
              </c:strCache>
            </c:strRef>
          </c:cat>
          <c:val>
            <c:numRef>
              <c:f>Sheet1!$C$2:$C$8</c:f>
              <c:numCache>
                <c:formatCode>0%</c:formatCode>
                <c:ptCount val="7"/>
                <c:pt idx="0">
                  <c:v>7.0000000000000007E-2</c:v>
                </c:pt>
                <c:pt idx="1">
                  <c:v>0.17</c:v>
                </c:pt>
                <c:pt idx="2">
                  <c:v>0.28999999999999998</c:v>
                </c:pt>
                <c:pt idx="3">
                  <c:v>0.37</c:v>
                </c:pt>
                <c:pt idx="4">
                  <c:v>0.47</c:v>
                </c:pt>
                <c:pt idx="5">
                  <c:v>0.53</c:v>
                </c:pt>
                <c:pt idx="6">
                  <c:v>0.5</c:v>
                </c:pt>
              </c:numCache>
            </c:numRef>
          </c:val>
          <c:extLst xmlns:c15="http://schemas.microsoft.com/office/drawing/2012/chart">
            <c:ext xmlns:c16="http://schemas.microsoft.com/office/drawing/2014/chart" uri="{C3380CC4-5D6E-409C-BE32-E72D297353CC}">
              <c16:uniqueId val="{00000001-89BF-4447-AFB2-9472A8404F8B}"/>
            </c:ext>
          </c:extLst>
        </c:ser>
        <c:ser>
          <c:idx val="0"/>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during school</c:v>
                </c:pt>
                <c:pt idx="6">
                  <c:v>Friends after school</c:v>
                </c:pt>
              </c:strCache>
            </c:strRef>
          </c:cat>
          <c:val>
            <c:numRef>
              <c:f>Sheet1!$D$2:$D$8</c:f>
              <c:numCache>
                <c:formatCode>0%</c:formatCode>
                <c:ptCount val="7"/>
                <c:pt idx="0">
                  <c:v>0.06</c:v>
                </c:pt>
                <c:pt idx="1">
                  <c:v>0.17</c:v>
                </c:pt>
                <c:pt idx="2">
                  <c:v>0.27</c:v>
                </c:pt>
                <c:pt idx="3">
                  <c:v>0.34</c:v>
                </c:pt>
                <c:pt idx="4">
                  <c:v>0.47</c:v>
                </c:pt>
                <c:pt idx="5">
                  <c:v>0.53</c:v>
                </c:pt>
                <c:pt idx="6">
                  <c:v>0.52</c:v>
                </c:pt>
              </c:numCache>
            </c:numRef>
          </c:val>
          <c:extLst>
            <c:ext xmlns:c16="http://schemas.microsoft.com/office/drawing/2014/chart" uri="{C3380CC4-5D6E-409C-BE32-E72D297353CC}">
              <c16:uniqueId val="{00000001-FE2A-43A1-B854-874058AB1C57}"/>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Sheet1!$B$2:$B$5</c:f>
              <c:numCache>
                <c:formatCode>0%</c:formatCode>
                <c:ptCount val="4"/>
                <c:pt idx="0">
                  <c:v>0.09</c:v>
                </c:pt>
                <c:pt idx="1">
                  <c:v>0.06</c:v>
                </c:pt>
                <c:pt idx="2">
                  <c:v>0.36</c:v>
                </c:pt>
                <c:pt idx="3">
                  <c:v>0.49</c:v>
                </c:pt>
              </c:numCache>
            </c:numRef>
          </c:val>
          <c:extLst>
            <c:ext xmlns:c16="http://schemas.microsoft.com/office/drawing/2014/chart" uri="{C3380CC4-5D6E-409C-BE32-E72D297353CC}">
              <c16:uniqueId val="{00000000-00FC-44F4-A13A-CEBF4D097CFE}"/>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Sheet1!$C$2:$C$5</c:f>
              <c:numCache>
                <c:formatCode>0%</c:formatCode>
                <c:ptCount val="4"/>
                <c:pt idx="0">
                  <c:v>0.09</c:v>
                </c:pt>
                <c:pt idx="1">
                  <c:v>0.05</c:v>
                </c:pt>
                <c:pt idx="2">
                  <c:v>0.36</c:v>
                </c:pt>
                <c:pt idx="3">
                  <c:v>0.49</c:v>
                </c:pt>
              </c:numCache>
            </c:numRef>
          </c:val>
          <c:extLst>
            <c:ext xmlns:c16="http://schemas.microsoft.com/office/drawing/2014/chart" uri="{C3380CC4-5D6E-409C-BE32-E72D297353CC}">
              <c16:uniqueId val="{00000001-00FC-44F4-A13A-CEBF4D097CFE}"/>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Sheet1!$D$2:$D$5</c:f>
              <c:numCache>
                <c:formatCode>0%</c:formatCode>
                <c:ptCount val="4"/>
                <c:pt idx="0">
                  <c:v>0.08</c:v>
                </c:pt>
                <c:pt idx="1">
                  <c:v>7.0000000000000007E-2</c:v>
                </c:pt>
                <c:pt idx="2">
                  <c:v>0.34</c:v>
                </c:pt>
                <c:pt idx="3">
                  <c:v>0.52</c:v>
                </c:pt>
              </c:numCache>
            </c:numRef>
          </c:val>
          <c:extLst>
            <c:ext xmlns:c16="http://schemas.microsoft.com/office/drawing/2014/chart" uri="{C3380CC4-5D6E-409C-BE32-E72D297353CC}">
              <c16:uniqueId val="{00000001-E734-4E1C-9A75-E52805701747}"/>
            </c:ext>
          </c:extLst>
        </c:ser>
        <c:dLbls>
          <c:dLblPos val="inEnd"/>
          <c:showLegendKey val="0"/>
          <c:showVal val="1"/>
          <c:showCatName val="0"/>
          <c:showSerName val="0"/>
          <c:showPercent val="0"/>
          <c:showBubbleSize val="0"/>
        </c:dLbls>
        <c:gapWidth val="100"/>
        <c:overlap val="-12"/>
        <c:axId val="491246520"/>
        <c:axId val="491245344"/>
      </c:barChart>
      <c:valAx>
        <c:axId val="4912453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520"/>
        <c:crosses val="autoZero"/>
        <c:crossBetween val="between"/>
      </c:valAx>
      <c:catAx>
        <c:axId val="4912465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72540614580922"/>
          <c:y val="7.8660076547723334E-2"/>
          <c:w val="0.72037282148855408"/>
          <c:h val="0.76706608983116165"/>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89257926949838"/>
          <c:y val="9.2490393220850911E-2"/>
          <c:w val="0.65933446625824976"/>
          <c:h val="0.75792386002063294"/>
        </c:manualLayout>
      </c:layout>
      <c:barChart>
        <c:barDir val="bar"/>
        <c:grouping val="clustered"/>
        <c:varyColors val="0"/>
        <c:ser>
          <c:idx val="0"/>
          <c:order val="0"/>
          <c:tx>
            <c:strRef>
              <c:f>Sheet1!$B$1</c:f>
              <c:strCache>
                <c:ptCount val="1"/>
                <c:pt idx="0">
                  <c:v>2024</c:v>
                </c:pt>
              </c:strCache>
            </c:strRef>
          </c:tx>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Sheet1!$B$2:$B$7</c:f>
              <c:numCache>
                <c:formatCode>0%</c:formatCode>
                <c:ptCount val="6"/>
                <c:pt idx="0">
                  <c:v>0.1</c:v>
                </c:pt>
                <c:pt idx="1">
                  <c:v>0.2</c:v>
                </c:pt>
                <c:pt idx="2">
                  <c:v>0.2</c:v>
                </c:pt>
                <c:pt idx="3">
                  <c:v>0.23</c:v>
                </c:pt>
                <c:pt idx="4">
                  <c:v>0.39</c:v>
                </c:pt>
                <c:pt idx="5">
                  <c:v>0.46</c:v>
                </c:pt>
              </c:numCache>
            </c:numRef>
          </c:val>
          <c:extLst>
            <c:ext xmlns:c16="http://schemas.microsoft.com/office/drawing/2014/chart" uri="{C3380CC4-5D6E-409C-BE32-E72D297353CC}">
              <c16:uniqueId val="{00000000-721B-46AE-B365-62C86B506606}"/>
            </c:ext>
          </c:extLst>
        </c:ser>
        <c:ser>
          <c:idx val="1"/>
          <c:order val="1"/>
          <c:tx>
            <c:strRef>
              <c:f>Sheet1!$C$1</c:f>
              <c:strCache>
                <c:ptCount val="1"/>
                <c:pt idx="0">
                  <c:v>2023</c:v>
                </c:pt>
              </c:strCache>
            </c:strRef>
          </c:tx>
          <c:spPr>
            <a:solidFill>
              <a:srgbClr val="008E91"/>
            </a:solidFill>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Sheet1!$C$2:$C$7</c:f>
              <c:numCache>
                <c:formatCode>0%</c:formatCode>
                <c:ptCount val="6"/>
                <c:pt idx="0">
                  <c:v>0.14000000000000001</c:v>
                </c:pt>
                <c:pt idx="1">
                  <c:v>0.23</c:v>
                </c:pt>
                <c:pt idx="2">
                  <c:v>0.23</c:v>
                </c:pt>
                <c:pt idx="3">
                  <c:v>0.27</c:v>
                </c:pt>
                <c:pt idx="4">
                  <c:v>0.36</c:v>
                </c:pt>
                <c:pt idx="5">
                  <c:v>0.51</c:v>
                </c:pt>
              </c:numCache>
            </c:numRef>
          </c:val>
          <c:extLst>
            <c:ext xmlns:c16="http://schemas.microsoft.com/office/drawing/2014/chart" uri="{C3380CC4-5D6E-409C-BE32-E72D297353CC}">
              <c16:uniqueId val="{00000001-721B-46AE-B365-62C86B506606}"/>
            </c:ext>
          </c:extLst>
        </c:ser>
        <c:ser>
          <c:idx val="2"/>
          <c:order val="2"/>
          <c:tx>
            <c:strRef>
              <c:f>Sheet1!$D$1</c:f>
              <c:strCache>
                <c:ptCount val="1"/>
                <c:pt idx="0">
                  <c:v>2022</c:v>
                </c:pt>
              </c:strCache>
            </c:strRef>
          </c:tx>
          <c:spPr>
            <a:solidFill>
              <a:srgbClr val="002060"/>
            </a:solidFill>
            <a:ln>
              <a:solidFill>
                <a:srgbClr val="002060"/>
              </a:solidFill>
            </a:ln>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Sheet1!$D$2:$D$7</c:f>
              <c:numCache>
                <c:formatCode>0%</c:formatCode>
                <c:ptCount val="6"/>
                <c:pt idx="0">
                  <c:v>0.23</c:v>
                </c:pt>
                <c:pt idx="1">
                  <c:v>0.25</c:v>
                </c:pt>
                <c:pt idx="2">
                  <c:v>0.26</c:v>
                </c:pt>
                <c:pt idx="3">
                  <c:v>0.25</c:v>
                </c:pt>
                <c:pt idx="4">
                  <c:v>0.43</c:v>
                </c:pt>
                <c:pt idx="5">
                  <c:v>0.47</c:v>
                </c:pt>
              </c:numCache>
            </c:numRef>
          </c:val>
          <c:extLst>
            <c:ext xmlns:c16="http://schemas.microsoft.com/office/drawing/2014/chart" uri="{C3380CC4-5D6E-409C-BE32-E72D297353CC}">
              <c16:uniqueId val="{00000002-721B-46AE-B365-62C86B506606}"/>
            </c:ext>
          </c:extLst>
        </c:ser>
        <c:dLbls>
          <c:dLblPos val="outEnd"/>
          <c:showLegendKey val="0"/>
          <c:showVal val="1"/>
          <c:showCatName val="0"/>
          <c:showSerName val="0"/>
          <c:showPercent val="0"/>
          <c:showBubbleSize val="0"/>
        </c:dLbls>
        <c:gapWidth val="80"/>
        <c:overlap val="-25"/>
        <c:axId val="436944072"/>
        <c:axId val="436944856"/>
        <c:extLst/>
      </c:barChart>
      <c:catAx>
        <c:axId val="436944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36944856"/>
        <c:crosses val="autoZero"/>
        <c:auto val="1"/>
        <c:lblAlgn val="ctr"/>
        <c:lblOffset val="100"/>
        <c:noMultiLvlLbl val="0"/>
      </c:catAx>
      <c:valAx>
        <c:axId val="43694485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4072"/>
        <c:crosses val="autoZero"/>
        <c:crossBetween val="between"/>
      </c:valAx>
      <c:spPr>
        <a:noFill/>
        <a:ln>
          <a:noFill/>
        </a:ln>
        <a:effectLst/>
      </c:spPr>
    </c:plotArea>
    <c:legend>
      <c:legendPos val="b"/>
      <c:layout>
        <c:manualLayout>
          <c:xMode val="edge"/>
          <c:yMode val="edge"/>
          <c:x val="0.36852323200993675"/>
          <c:y val="0.88428003725115545"/>
          <c:w val="0.25836255115604251"/>
          <c:h val="8.9101304900953929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04027325977450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0.39</c:v>
                </c:pt>
                <c:pt idx="1">
                  <c:v>7.0000000000000007E-2</c:v>
                </c:pt>
                <c:pt idx="2">
                  <c:v>0.54</c:v>
                </c:pt>
              </c:numCache>
            </c:numRef>
          </c:val>
          <c:extLst>
            <c:ext xmlns:c16="http://schemas.microsoft.com/office/drawing/2014/chart" uri="{C3380CC4-5D6E-409C-BE32-E72D297353CC}">
              <c16:uniqueId val="{00000000-A953-49EE-A30C-8CEEF1F2EC91}"/>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0.36</c:v>
                </c:pt>
                <c:pt idx="1">
                  <c:v>7.0000000000000007E-2</c:v>
                </c:pt>
                <c:pt idx="2">
                  <c:v>0.56999999999999995</c:v>
                </c:pt>
              </c:numCache>
            </c:numRef>
          </c:val>
          <c:extLst>
            <c:ext xmlns:c16="http://schemas.microsoft.com/office/drawing/2014/chart" uri="{C3380CC4-5D6E-409C-BE32-E72D297353CC}">
              <c16:uniqueId val="{00000001-A953-49EE-A30C-8CEEF1F2EC91}"/>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layout>
                <c:manualLayout>
                  <c:x val="-5.535937003652306E-2"/>
                  <c:y val="0"/>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4.9869565841234482E-2"/>
                      <c:h val="4.7036611652827506E-2"/>
                    </c:manualLayout>
                  </c15:layout>
                </c:ext>
                <c:ext xmlns:c16="http://schemas.microsoft.com/office/drawing/2014/chart" uri="{C3380CC4-5D6E-409C-BE32-E72D297353CC}">
                  <c16:uniqueId val="{00000000-114C-466E-8189-8912703E794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0.36</c:v>
                </c:pt>
                <c:pt idx="1">
                  <c:v>0.05</c:v>
                </c:pt>
                <c:pt idx="2">
                  <c:v>0.6</c:v>
                </c:pt>
              </c:numCache>
            </c:numRef>
          </c:val>
          <c:extLst>
            <c:ext xmlns:c16="http://schemas.microsoft.com/office/drawing/2014/chart" uri="{C3380CC4-5D6E-409C-BE32-E72D297353CC}">
              <c16:uniqueId val="{00000001-90A3-4C03-A1BE-97B7AEA12478}"/>
            </c:ext>
          </c:extLst>
        </c:ser>
        <c:dLbls>
          <c:dLblPos val="inEnd"/>
          <c:showLegendKey val="0"/>
          <c:showVal val="1"/>
          <c:showCatName val="0"/>
          <c:showSerName val="0"/>
          <c:showPercent val="0"/>
          <c:showBubbleSize val="0"/>
        </c:dLbls>
        <c:gapWidth val="100"/>
        <c:overlap val="-12"/>
        <c:axId val="493373256"/>
        <c:axId val="493370120"/>
      </c:barChart>
      <c:valAx>
        <c:axId val="4933701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3373256"/>
        <c:crosses val="autoZero"/>
        <c:crossBetween val="between"/>
      </c:valAx>
      <c:catAx>
        <c:axId val="493373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33701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19669727267977"/>
          <c:y val="3.2990085633175806E-2"/>
          <c:w val="0.70568443873200615"/>
          <c:h val="0.8001284606790599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Sheet1!$B$2:$B$5</c:f>
              <c:numCache>
                <c:formatCode>0%</c:formatCode>
                <c:ptCount val="4"/>
                <c:pt idx="0">
                  <c:v>7.0000000000000007E-2</c:v>
                </c:pt>
                <c:pt idx="1">
                  <c:v>0.24</c:v>
                </c:pt>
                <c:pt idx="2">
                  <c:v>0.39</c:v>
                </c:pt>
                <c:pt idx="3">
                  <c:v>0.31</c:v>
                </c:pt>
              </c:numCache>
            </c:numRef>
          </c:val>
          <c:extLst>
            <c:ext xmlns:c16="http://schemas.microsoft.com/office/drawing/2014/chart" uri="{C3380CC4-5D6E-409C-BE32-E72D297353CC}">
              <c16:uniqueId val="{00000004-58DF-4A91-89EF-1F762875D593}"/>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Sheet1!$C$2:$C$5</c:f>
              <c:numCache>
                <c:formatCode>0%</c:formatCode>
                <c:ptCount val="4"/>
                <c:pt idx="0">
                  <c:v>0.08</c:v>
                </c:pt>
                <c:pt idx="1">
                  <c:v>0.25</c:v>
                </c:pt>
                <c:pt idx="2">
                  <c:v>0.36</c:v>
                </c:pt>
                <c:pt idx="3">
                  <c:v>0.31</c:v>
                </c:pt>
              </c:numCache>
            </c:numRef>
          </c:val>
          <c:extLst>
            <c:ext xmlns:c16="http://schemas.microsoft.com/office/drawing/2014/chart" uri="{C3380CC4-5D6E-409C-BE32-E72D297353CC}">
              <c16:uniqueId val="{00000005-58DF-4A91-89EF-1F762875D593}"/>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Sheet1!$D$2:$D$5</c:f>
              <c:numCache>
                <c:formatCode>0%</c:formatCode>
                <c:ptCount val="4"/>
                <c:pt idx="0">
                  <c:v>0.08</c:v>
                </c:pt>
                <c:pt idx="1">
                  <c:v>0.24</c:v>
                </c:pt>
                <c:pt idx="2">
                  <c:v>0.37</c:v>
                </c:pt>
                <c:pt idx="3">
                  <c:v>0.31</c:v>
                </c:pt>
              </c:numCache>
            </c:numRef>
          </c:val>
          <c:extLst>
            <c:ext xmlns:c16="http://schemas.microsoft.com/office/drawing/2014/chart" uri="{C3380CC4-5D6E-409C-BE32-E72D297353CC}">
              <c16:uniqueId val="{00000005-8A76-4832-B972-8D17170CE2D5}"/>
            </c:ext>
          </c:extLst>
        </c:ser>
        <c:dLbls>
          <c:dLblPos val="inEnd"/>
          <c:showLegendKey val="0"/>
          <c:showVal val="1"/>
          <c:showCatName val="0"/>
          <c:showSerName val="0"/>
          <c:showPercent val="0"/>
          <c:showBubbleSize val="0"/>
        </c:dLbls>
        <c:gapWidth val="80"/>
        <c:overlap val="-12"/>
        <c:axId val="493374432"/>
        <c:axId val="493372080"/>
        <c:extLst/>
      </c:barChart>
      <c:valAx>
        <c:axId val="4933720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74432"/>
        <c:crosses val="autoZero"/>
        <c:crossBetween val="between"/>
      </c:valAx>
      <c:catAx>
        <c:axId val="4933744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720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Year 8</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Just prefer to do other things</c:v>
                </c:pt>
                <c:pt idx="7">
                  <c:v>Getting hot and tired</c:v>
                </c:pt>
                <c:pt idx="8">
                  <c:v>Being outdoors in bad weather or when it's cold</c:v>
                </c:pt>
              </c:strCache>
            </c:strRef>
          </c:cat>
          <c:val>
            <c:numRef>
              <c:f>Sheet1!$B$2:$B$10</c:f>
            </c:numRef>
          </c:val>
          <c:extLst>
            <c:ext xmlns:c16="http://schemas.microsoft.com/office/drawing/2014/chart" uri="{C3380CC4-5D6E-409C-BE32-E72D297353CC}">
              <c16:uniqueId val="{00000000-450D-48CF-A7B9-F686AB0A7956}"/>
            </c:ext>
          </c:extLst>
        </c:ser>
        <c:ser>
          <c:idx val="1"/>
          <c:order val="1"/>
          <c:tx>
            <c:strRef>
              <c:f>Sheet1!$C$1</c:f>
              <c:strCache>
                <c:ptCount val="1"/>
                <c:pt idx="0">
                  <c:v>Year 10</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Just prefer to do other things</c:v>
                </c:pt>
                <c:pt idx="7">
                  <c:v>Getting hot and tired</c:v>
                </c:pt>
                <c:pt idx="8">
                  <c:v>Being outdoors in bad weather or when it's cold</c:v>
                </c:pt>
              </c:strCache>
            </c:strRef>
          </c:cat>
          <c:val>
            <c:numRef>
              <c:f>Sheet1!$C$2:$C$10</c:f>
            </c:numRef>
          </c:val>
          <c:extLst>
            <c:ext xmlns:c16="http://schemas.microsoft.com/office/drawing/2014/chart" uri="{C3380CC4-5D6E-409C-BE32-E72D297353CC}">
              <c16:uniqueId val="{00000001-450D-48CF-A7B9-F686AB0A7956}"/>
            </c:ext>
          </c:extLst>
        </c:ser>
        <c:ser>
          <c:idx val="2"/>
          <c:order val="2"/>
          <c:tx>
            <c:strRef>
              <c:f>Sheet1!$D$1</c:f>
              <c:strCache>
                <c:ptCount val="1"/>
                <c:pt idx="0">
                  <c:v>2024</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Just prefer to do other things</c:v>
                </c:pt>
                <c:pt idx="7">
                  <c:v>Getting hot and tired</c:v>
                </c:pt>
                <c:pt idx="8">
                  <c:v>Being outdoors in bad weather or when it's cold</c:v>
                </c:pt>
              </c:strCache>
            </c:strRef>
          </c:cat>
          <c:val>
            <c:numRef>
              <c:f>Sheet1!$D$2:$D$10</c:f>
              <c:numCache>
                <c:formatCode>0%</c:formatCode>
                <c:ptCount val="9"/>
                <c:pt idx="0">
                  <c:v>7.0000000000000007E-2</c:v>
                </c:pt>
                <c:pt idx="1">
                  <c:v>0.21</c:v>
                </c:pt>
                <c:pt idx="2">
                  <c:v>0.24</c:v>
                </c:pt>
                <c:pt idx="3">
                  <c:v>0.27</c:v>
                </c:pt>
                <c:pt idx="4">
                  <c:v>0.34</c:v>
                </c:pt>
                <c:pt idx="5">
                  <c:v>0.37</c:v>
                </c:pt>
                <c:pt idx="6">
                  <c:v>0.46</c:v>
                </c:pt>
                <c:pt idx="7">
                  <c:v>0.48</c:v>
                </c:pt>
                <c:pt idx="8">
                  <c:v>0.49</c:v>
                </c:pt>
              </c:numCache>
            </c:numRef>
          </c:val>
          <c:extLst>
            <c:ext xmlns:c16="http://schemas.microsoft.com/office/drawing/2014/chart" uri="{C3380CC4-5D6E-409C-BE32-E72D297353CC}">
              <c16:uniqueId val="{00000002-450D-48CF-A7B9-F686AB0A7956}"/>
            </c:ext>
          </c:extLst>
        </c:ser>
        <c:ser>
          <c:idx val="3"/>
          <c:order val="3"/>
          <c:tx>
            <c:strRef>
              <c:f>Sheet1!$E$1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Just prefer to do other things</c:v>
                </c:pt>
                <c:pt idx="7">
                  <c:v>Getting hot and tired</c:v>
                </c:pt>
                <c:pt idx="8">
                  <c:v>Being outdoors in bad weather or when it's cold</c:v>
                </c:pt>
              </c:strCache>
            </c:strRef>
          </c:cat>
          <c:val>
            <c:numRef>
              <c:f>Sheet1!$E$2:$E$10</c:f>
              <c:numCache>
                <c:formatCode>0%</c:formatCode>
                <c:ptCount val="9"/>
                <c:pt idx="0">
                  <c:v>0.11</c:v>
                </c:pt>
                <c:pt idx="1">
                  <c:v>0.28000000000000003</c:v>
                </c:pt>
                <c:pt idx="3">
                  <c:v>0.26</c:v>
                </c:pt>
                <c:pt idx="4">
                  <c:v>0.39</c:v>
                </c:pt>
                <c:pt idx="5">
                  <c:v>0.41</c:v>
                </c:pt>
                <c:pt idx="6">
                  <c:v>0.54</c:v>
                </c:pt>
                <c:pt idx="7">
                  <c:v>0.49</c:v>
                </c:pt>
                <c:pt idx="8">
                  <c:v>0.51</c:v>
                </c:pt>
              </c:numCache>
            </c:numRef>
          </c:val>
          <c:extLst>
            <c:ext xmlns:c16="http://schemas.microsoft.com/office/drawing/2014/chart" uri="{C3380CC4-5D6E-409C-BE32-E72D297353CC}">
              <c16:uniqueId val="{00000001-AD0D-4A40-850A-9F095C86B2E3}"/>
            </c:ext>
          </c:extLst>
        </c:ser>
        <c:ser>
          <c:idx val="4"/>
          <c:order val="4"/>
          <c:tx>
            <c:strRef>
              <c:f>Sheet1!$F$1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Just prefer to do other things</c:v>
                </c:pt>
                <c:pt idx="7">
                  <c:v>Getting hot and tired</c:v>
                </c:pt>
                <c:pt idx="8">
                  <c:v>Being outdoors in bad weather or when it's cold</c:v>
                </c:pt>
              </c:strCache>
            </c:strRef>
          </c:cat>
          <c:val>
            <c:numRef>
              <c:f>Sheet1!$F$2:$F$10</c:f>
              <c:numCache>
                <c:formatCode>0%</c:formatCode>
                <c:ptCount val="9"/>
                <c:pt idx="0">
                  <c:v>7.0000000000000007E-2</c:v>
                </c:pt>
                <c:pt idx="1">
                  <c:v>0.24</c:v>
                </c:pt>
                <c:pt idx="3">
                  <c:v>0.24</c:v>
                </c:pt>
                <c:pt idx="4">
                  <c:v>0.4</c:v>
                </c:pt>
                <c:pt idx="5">
                  <c:v>0.43</c:v>
                </c:pt>
                <c:pt idx="6">
                  <c:v>0.6</c:v>
                </c:pt>
                <c:pt idx="7">
                  <c:v>0.54</c:v>
                </c:pt>
                <c:pt idx="8">
                  <c:v>0.43</c:v>
                </c:pt>
              </c:numCache>
            </c:numRef>
          </c:val>
          <c:extLst>
            <c:ext xmlns:c16="http://schemas.microsoft.com/office/drawing/2014/chart" uri="{C3380CC4-5D6E-409C-BE32-E72D297353CC}">
              <c16:uniqueId val="{00000000-2C19-4794-8B17-F34A44E51716}"/>
            </c:ext>
          </c:extLst>
        </c:ser>
        <c:dLbls>
          <c:dLblPos val="outEnd"/>
          <c:showLegendKey val="0"/>
          <c:showVal val="1"/>
          <c:showCatName val="0"/>
          <c:showSerName val="0"/>
          <c:showPercent val="0"/>
          <c:showBubbleSize val="0"/>
        </c:dLbls>
        <c:gapWidth val="80"/>
        <c:overlap val="-12"/>
        <c:axId val="491244560"/>
        <c:axId val="491244952"/>
      </c:barChart>
      <c:catAx>
        <c:axId val="4912445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4952"/>
        <c:crosses val="autoZero"/>
        <c:auto val="1"/>
        <c:lblAlgn val="ctr"/>
        <c:lblOffset val="100"/>
        <c:noMultiLvlLbl val="0"/>
      </c:catAx>
      <c:valAx>
        <c:axId val="4912449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456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677317154681125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C8-4ABD-9771-AA1CB85E408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0.18</c:v>
                </c:pt>
                <c:pt idx="1">
                  <c:v>0.04</c:v>
                </c:pt>
                <c:pt idx="2">
                  <c:v>0.78</c:v>
                </c:pt>
              </c:numCache>
            </c:numRef>
          </c:val>
          <c:extLst>
            <c:ext xmlns:c16="http://schemas.microsoft.com/office/drawing/2014/chart" uri="{C3380CC4-5D6E-409C-BE32-E72D297353CC}">
              <c16:uniqueId val="{00000000-2079-4EFA-9444-2C04D549445D}"/>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28-4993-A4E9-1F3111FBCF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0.17</c:v>
                </c:pt>
                <c:pt idx="1">
                  <c:v>0.05</c:v>
                </c:pt>
                <c:pt idx="2">
                  <c:v>0.78</c:v>
                </c:pt>
              </c:numCache>
            </c:numRef>
          </c:val>
          <c:extLst>
            <c:ext xmlns:c16="http://schemas.microsoft.com/office/drawing/2014/chart" uri="{C3380CC4-5D6E-409C-BE32-E72D297353CC}">
              <c16:uniqueId val="{00000001-2079-4EFA-9444-2C04D549445D}"/>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CC-4DB2-A4EE-0D1C5C15552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0.17</c:v>
                </c:pt>
                <c:pt idx="1">
                  <c:v>0.05</c:v>
                </c:pt>
                <c:pt idx="2">
                  <c:v>0.79</c:v>
                </c:pt>
              </c:numCache>
            </c:numRef>
          </c:val>
          <c:extLst>
            <c:ext xmlns:c16="http://schemas.microsoft.com/office/drawing/2014/chart" uri="{C3380CC4-5D6E-409C-BE32-E72D297353CC}">
              <c16:uniqueId val="{00000001-0FAE-48EE-9310-450A330B6276}"/>
            </c:ext>
          </c:extLst>
        </c:ser>
        <c:dLbls>
          <c:dLblPos val="inEnd"/>
          <c:showLegendKey val="0"/>
          <c:showVal val="1"/>
          <c:showCatName val="0"/>
          <c:showSerName val="0"/>
          <c:showPercent val="0"/>
          <c:showBubbleSize val="0"/>
        </c:dLbls>
        <c:gapWidth val="100"/>
        <c:overlap val="-12"/>
        <c:axId val="491749456"/>
        <c:axId val="491752984"/>
      </c:barChart>
      <c:valAx>
        <c:axId val="491752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49456"/>
        <c:crosses val="autoZero"/>
        <c:crossBetween val="between"/>
      </c:valAx>
      <c:catAx>
        <c:axId val="491749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29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492004040071616"/>
          <c:y val="7.0767652426219463E-2"/>
          <c:w val="0.62377350752645866"/>
          <c:h val="0.7890998525051721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8743-474A-87C3-CFFD51D49C59}"/>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0.11</c:v>
                </c:pt>
                <c:pt idx="1">
                  <c:v>0.66</c:v>
                </c:pt>
                <c:pt idx="2">
                  <c:v>0.23</c:v>
                </c:pt>
              </c:numCache>
            </c:numRef>
          </c:val>
          <c:extLst>
            <c:ext xmlns:c16="http://schemas.microsoft.com/office/drawing/2014/chart" uri="{C3380CC4-5D6E-409C-BE32-E72D297353CC}">
              <c16:uniqueId val="{00000001-8743-474A-87C3-CFFD51D49C59}"/>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c:v>
                </c:pt>
                <c:pt idx="1">
                  <c:v>0.71</c:v>
                </c:pt>
                <c:pt idx="2">
                  <c:v>0.2</c:v>
                </c:pt>
              </c:numCache>
            </c:numRef>
          </c:val>
          <c:extLst>
            <c:ext xmlns:c16="http://schemas.microsoft.com/office/drawing/2014/chart" uri="{C3380CC4-5D6E-409C-BE32-E72D297353CC}">
              <c16:uniqueId val="{00000001-04BC-4BA0-A619-41F5EB3A95CD}"/>
            </c:ext>
          </c:extLst>
        </c:ser>
        <c:dLbls>
          <c:dLblPos val="inEnd"/>
          <c:showLegendKey val="0"/>
          <c:showVal val="1"/>
          <c:showCatName val="0"/>
          <c:showSerName val="0"/>
          <c:showPercent val="0"/>
          <c:showBubbleSize val="0"/>
        </c:dLbls>
        <c:gapWidth val="100"/>
        <c:overlap val="-12"/>
        <c:axId val="491754944"/>
        <c:axId val="491750632"/>
      </c:barChart>
      <c:valAx>
        <c:axId val="4917506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4944"/>
        <c:crosses val="autoZero"/>
        <c:crossBetween val="between"/>
      </c:valAx>
      <c:catAx>
        <c:axId val="491754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063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62166874475873"/>
          <c:y val="2.8643611900413677E-2"/>
          <c:w val="0.50924726401156195"/>
          <c:h val="0.7376345039646651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Sheet1!$B$2:$B$6</c:f>
              <c:numCache>
                <c:formatCode>0%</c:formatCode>
                <c:ptCount val="5"/>
                <c:pt idx="0">
                  <c:v>0.13</c:v>
                </c:pt>
                <c:pt idx="1">
                  <c:v>0.02</c:v>
                </c:pt>
                <c:pt idx="2">
                  <c:v>0.05</c:v>
                </c:pt>
                <c:pt idx="3">
                  <c:v>0.06</c:v>
                </c:pt>
                <c:pt idx="4">
                  <c:v>0.1</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Sheet1!$C$2:$C$6</c:f>
              <c:numCache>
                <c:formatCode>0%</c:formatCode>
                <c:ptCount val="5"/>
                <c:pt idx="0">
                  <c:v>0.11</c:v>
                </c:pt>
                <c:pt idx="1">
                  <c:v>0.02</c:v>
                </c:pt>
                <c:pt idx="2">
                  <c:v>0.05</c:v>
                </c:pt>
                <c:pt idx="3">
                  <c:v>0.06</c:v>
                </c:pt>
                <c:pt idx="4">
                  <c:v>0.1</c:v>
                </c:pt>
              </c:numCache>
            </c:numRef>
          </c:val>
          <c:extLst>
            <c:ext xmlns:c16="http://schemas.microsoft.com/office/drawing/2014/chart" uri="{C3380CC4-5D6E-409C-BE32-E72D297353CC}">
              <c16:uniqueId val="{00000001-5E3A-45C8-820E-60F26965FAEC}"/>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Sheet1!$D$2:$D$6</c:f>
              <c:numCache>
                <c:formatCode>0%</c:formatCode>
                <c:ptCount val="5"/>
                <c:pt idx="0">
                  <c:v>0.1</c:v>
                </c:pt>
                <c:pt idx="1">
                  <c:v>0.03</c:v>
                </c:pt>
                <c:pt idx="2">
                  <c:v>0.05</c:v>
                </c:pt>
                <c:pt idx="3">
                  <c:v>0.05</c:v>
                </c:pt>
                <c:pt idx="4">
                  <c:v>0.08</c:v>
                </c:pt>
              </c:numCache>
            </c:numRef>
          </c:val>
          <c:extLst>
            <c:ext xmlns:c16="http://schemas.microsoft.com/office/drawing/2014/chart" uri="{C3380CC4-5D6E-409C-BE32-E72D297353CC}">
              <c16:uniqueId val="{00000000-83F2-48AA-8CA5-C0C63641F700}"/>
            </c:ext>
          </c:extLst>
        </c:ser>
        <c:dLbls>
          <c:showLegendKey val="0"/>
          <c:showVal val="0"/>
          <c:showCatName val="0"/>
          <c:showSerName val="0"/>
          <c:showPercent val="0"/>
          <c:showBubbleSize val="0"/>
        </c:dLbls>
        <c:gapWidth val="80"/>
        <c:overlap val="-12"/>
        <c:axId val="491254360"/>
        <c:axId val="491252400"/>
      </c:barChart>
      <c:valAx>
        <c:axId val="491252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4360"/>
        <c:crosses val="autoZero"/>
        <c:crossBetween val="between"/>
      </c:valAx>
      <c:catAx>
        <c:axId val="4912543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2400"/>
        <c:crosses val="autoZero"/>
        <c:auto val="1"/>
        <c:lblAlgn val="ctr"/>
        <c:lblOffset val="100"/>
        <c:noMultiLvlLbl val="0"/>
      </c:catAx>
      <c:spPr>
        <a:noFill/>
        <a:ln>
          <a:noFill/>
        </a:ln>
        <a:effectLst/>
      </c:spPr>
    </c:plotArea>
    <c:legend>
      <c:legendPos val="r"/>
      <c:layout>
        <c:manualLayout>
          <c:xMode val="edge"/>
          <c:yMode val="edge"/>
          <c:x val="0.45071668659707187"/>
          <c:y val="0.86616293927848331"/>
          <c:w val="0.41966480347146268"/>
          <c:h val="7.45567101739318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3974712482"/>
          <c:y val="1.206773765045069E-2"/>
          <c:w val="0.50924726401156195"/>
          <c:h val="0.71250481547822131"/>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32-4305-9544-192536AD3FAA}"/>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32-4305-9544-192536AD3FA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Sheet1!$B$2:$B$6</c:f>
              <c:numCache>
                <c:formatCode>0%</c:formatCode>
                <c:ptCount val="5"/>
                <c:pt idx="0">
                  <c:v>0.33</c:v>
                </c:pt>
                <c:pt idx="1">
                  <c:v>0.03</c:v>
                </c:pt>
                <c:pt idx="2">
                  <c:v>0.03</c:v>
                </c:pt>
                <c:pt idx="3">
                  <c:v>0.27</c:v>
                </c:pt>
                <c:pt idx="4">
                  <c:v>0.5</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C5-4949-A0A4-413954CDA93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C5-4949-A0A4-413954CDA93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Sheet1!$C$2:$C$6</c:f>
              <c:numCache>
                <c:formatCode>0%</c:formatCode>
                <c:ptCount val="5"/>
                <c:pt idx="0">
                  <c:v>0.27</c:v>
                </c:pt>
                <c:pt idx="1">
                  <c:v>0.06</c:v>
                </c:pt>
                <c:pt idx="2">
                  <c:v>0.05</c:v>
                </c:pt>
                <c:pt idx="3">
                  <c:v>0.27</c:v>
                </c:pt>
                <c:pt idx="4">
                  <c:v>0.59</c:v>
                </c:pt>
              </c:numCache>
            </c:numRef>
          </c:val>
          <c:extLst>
            <c:ext xmlns:c16="http://schemas.microsoft.com/office/drawing/2014/chart" uri="{C3380CC4-5D6E-409C-BE32-E72D297353CC}">
              <c16:uniqueId val="{00000001-9F6C-41C4-922B-E24BCAB8AB3F}"/>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3-4277-8FD0-8ADE2130451E}"/>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03-4277-8FD0-8ADE2130451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Sheet1!$D$2:$D$6</c:f>
              <c:numCache>
                <c:formatCode>0%</c:formatCode>
                <c:ptCount val="5"/>
                <c:pt idx="0">
                  <c:v>0.27</c:v>
                </c:pt>
                <c:pt idx="1">
                  <c:v>0.06</c:v>
                </c:pt>
                <c:pt idx="2">
                  <c:v>7.0000000000000007E-2</c:v>
                </c:pt>
                <c:pt idx="3">
                  <c:v>0.24</c:v>
                </c:pt>
                <c:pt idx="4">
                  <c:v>0.57999999999999996</c:v>
                </c:pt>
              </c:numCache>
            </c:numRef>
          </c:val>
          <c:extLst>
            <c:ext xmlns:c16="http://schemas.microsoft.com/office/drawing/2014/chart" uri="{C3380CC4-5D6E-409C-BE32-E72D297353CC}">
              <c16:uniqueId val="{00000000-5BFE-403D-B97B-12BFB9648CB9}"/>
            </c:ext>
          </c:extLst>
        </c:ser>
        <c:dLbls>
          <c:showLegendKey val="0"/>
          <c:showVal val="0"/>
          <c:showCatName val="0"/>
          <c:showSerName val="0"/>
          <c:showPercent val="0"/>
          <c:showBubbleSize val="0"/>
        </c:dLbls>
        <c:gapWidth val="80"/>
        <c:overlap val="-12"/>
        <c:axId val="491250048"/>
        <c:axId val="491242208"/>
      </c:barChart>
      <c:valAx>
        <c:axId val="491242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0048"/>
        <c:crosses val="autoZero"/>
        <c:crossBetween val="between"/>
      </c:valAx>
      <c:catAx>
        <c:axId val="4912500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2208"/>
        <c:crosses val="autoZero"/>
        <c:auto val="1"/>
        <c:lblAlgn val="ctr"/>
        <c:lblOffset val="100"/>
        <c:noMultiLvlLbl val="0"/>
      </c:catAx>
      <c:spPr>
        <a:noFill/>
        <a:ln>
          <a:noFill/>
        </a:ln>
        <a:effectLst/>
      </c:spPr>
    </c:plotArea>
    <c:legend>
      <c:legendPos val="r"/>
      <c:layout>
        <c:manualLayout>
          <c:xMode val="edge"/>
          <c:yMode val="edge"/>
          <c:x val="0.47231977158564942"/>
          <c:y val="0.79313187683579334"/>
          <c:w val="0.39266094723574069"/>
          <c:h val="0.1281445244970666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08883297289651"/>
          <c:y val="3.2283680276978727E-2"/>
          <c:w val="0.74964344879646527"/>
          <c:h val="0.83567430752874583"/>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Sheet1!$B$2:$B$15</c:f>
              <c:numCache>
                <c:formatCode>0%</c:formatCode>
                <c:ptCount val="14"/>
                <c:pt idx="0">
                  <c:v>0.12</c:v>
                </c:pt>
                <c:pt idx="1">
                  <c:v>0.19</c:v>
                </c:pt>
                <c:pt idx="2">
                  <c:v>0.12</c:v>
                </c:pt>
                <c:pt idx="3">
                  <c:v>0.03</c:v>
                </c:pt>
                <c:pt idx="4">
                  <c:v>0.05</c:v>
                </c:pt>
                <c:pt idx="5">
                  <c:v>0.06</c:v>
                </c:pt>
                <c:pt idx="6">
                  <c:v>7.0000000000000007E-2</c:v>
                </c:pt>
                <c:pt idx="7">
                  <c:v>0.11</c:v>
                </c:pt>
                <c:pt idx="8">
                  <c:v>0.1</c:v>
                </c:pt>
                <c:pt idx="9">
                  <c:v>0.2</c:v>
                </c:pt>
                <c:pt idx="10">
                  <c:v>0.2</c:v>
                </c:pt>
                <c:pt idx="11">
                  <c:v>0.23</c:v>
                </c:pt>
                <c:pt idx="12">
                  <c:v>0.39</c:v>
                </c:pt>
                <c:pt idx="13">
                  <c:v>0.46</c:v>
                </c:pt>
              </c:numCache>
            </c:numRef>
          </c:val>
          <c:extLst>
            <c:ext xmlns:c16="http://schemas.microsoft.com/office/drawing/2014/chart" uri="{C3380CC4-5D6E-409C-BE32-E72D297353CC}">
              <c16:uniqueId val="{00000000-670B-4F90-B49C-34773AFAF324}"/>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Sheet1!$C$2:$C$15</c:f>
              <c:numCache>
                <c:formatCode>0%</c:formatCode>
                <c:ptCount val="14"/>
                <c:pt idx="0">
                  <c:v>7.0000000000000007E-2</c:v>
                </c:pt>
                <c:pt idx="1">
                  <c:v>0.18</c:v>
                </c:pt>
                <c:pt idx="2">
                  <c:v>0.13</c:v>
                </c:pt>
                <c:pt idx="3">
                  <c:v>0.06</c:v>
                </c:pt>
                <c:pt idx="4">
                  <c:v>0.08</c:v>
                </c:pt>
                <c:pt idx="5">
                  <c:v>0.09</c:v>
                </c:pt>
                <c:pt idx="6">
                  <c:v>0.1</c:v>
                </c:pt>
                <c:pt idx="7">
                  <c:v>0.11</c:v>
                </c:pt>
                <c:pt idx="8">
                  <c:v>0.14000000000000001</c:v>
                </c:pt>
                <c:pt idx="9">
                  <c:v>0.23</c:v>
                </c:pt>
                <c:pt idx="10">
                  <c:v>0.23</c:v>
                </c:pt>
                <c:pt idx="11">
                  <c:v>0.27</c:v>
                </c:pt>
                <c:pt idx="12">
                  <c:v>0.36</c:v>
                </c:pt>
                <c:pt idx="13">
                  <c:v>0.51</c:v>
                </c:pt>
              </c:numCache>
            </c:numRef>
          </c:val>
          <c:extLst>
            <c:ext xmlns:c16="http://schemas.microsoft.com/office/drawing/2014/chart" uri="{C3380CC4-5D6E-409C-BE32-E72D297353CC}">
              <c16:uniqueId val="{00000000-374E-4F6F-BDA0-E7700FF3736D}"/>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Sheet1!$D$2:$D$15</c:f>
              <c:numCache>
                <c:formatCode>0%</c:formatCode>
                <c:ptCount val="14"/>
                <c:pt idx="0">
                  <c:v>0.11</c:v>
                </c:pt>
                <c:pt idx="1">
                  <c:v>0.18</c:v>
                </c:pt>
                <c:pt idx="2">
                  <c:v>0.11</c:v>
                </c:pt>
                <c:pt idx="3">
                  <c:v>0.04</c:v>
                </c:pt>
                <c:pt idx="4">
                  <c:v>0.1</c:v>
                </c:pt>
                <c:pt idx="5">
                  <c:v>0.09</c:v>
                </c:pt>
                <c:pt idx="6">
                  <c:v>0.11</c:v>
                </c:pt>
                <c:pt idx="7">
                  <c:v>0.12</c:v>
                </c:pt>
                <c:pt idx="8">
                  <c:v>0.23</c:v>
                </c:pt>
                <c:pt idx="9">
                  <c:v>0.25</c:v>
                </c:pt>
                <c:pt idx="10">
                  <c:v>0.26</c:v>
                </c:pt>
                <c:pt idx="11">
                  <c:v>0.25</c:v>
                </c:pt>
                <c:pt idx="12">
                  <c:v>0.43</c:v>
                </c:pt>
                <c:pt idx="13">
                  <c:v>0.47</c:v>
                </c:pt>
              </c:numCache>
            </c:numRef>
          </c:val>
          <c:extLst>
            <c:ext xmlns:c16="http://schemas.microsoft.com/office/drawing/2014/chart" uri="{C3380CC4-5D6E-409C-BE32-E72D297353CC}">
              <c16:uniqueId val="{00000001-66A7-4086-BA0A-24A1A0659862}"/>
            </c:ext>
          </c:extLst>
        </c:ser>
        <c:dLbls>
          <c:dLblPos val="outEnd"/>
          <c:showLegendKey val="0"/>
          <c:showVal val="1"/>
          <c:showCatName val="0"/>
          <c:showSerName val="0"/>
          <c:showPercent val="0"/>
          <c:showBubbleSize val="0"/>
        </c:dLbls>
        <c:gapWidth val="80"/>
        <c:overlap val="-12"/>
        <c:axId val="493372864"/>
        <c:axId val="493368160"/>
      </c:barChart>
      <c:catAx>
        <c:axId val="4933728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68160"/>
        <c:crosses val="autoZero"/>
        <c:auto val="1"/>
        <c:lblAlgn val="ctr"/>
        <c:lblOffset val="100"/>
        <c:noMultiLvlLbl val="0"/>
      </c:catAx>
      <c:valAx>
        <c:axId val="493368160"/>
        <c:scaling>
          <c:orientation val="minMax"/>
          <c:max val="0.70000000000000007"/>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72864"/>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088152629683227"/>
          <c:y val="0"/>
          <c:w val="0.55155056582449391"/>
          <c:h val="0.83548990451547644"/>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Sheet1!$B$2:$B$9</c:f>
              <c:numCache>
                <c:formatCode>0%</c:formatCode>
                <c:ptCount val="8"/>
                <c:pt idx="0">
                  <c:v>0.3</c:v>
                </c:pt>
                <c:pt idx="1">
                  <c:v>7.0000000000000007E-2</c:v>
                </c:pt>
                <c:pt idx="2">
                  <c:v>0.06</c:v>
                </c:pt>
                <c:pt idx="3">
                  <c:v>0.13</c:v>
                </c:pt>
                <c:pt idx="4">
                  <c:v>0.16</c:v>
                </c:pt>
                <c:pt idx="5">
                  <c:v>0.27</c:v>
                </c:pt>
                <c:pt idx="6">
                  <c:v>0.28000000000000003</c:v>
                </c:pt>
                <c:pt idx="7">
                  <c:v>0.44</c:v>
                </c:pt>
              </c:numCache>
            </c:numRef>
          </c:val>
          <c:extLst>
            <c:ext xmlns:c16="http://schemas.microsoft.com/office/drawing/2014/chart" uri="{C3380CC4-5D6E-409C-BE32-E72D297353CC}">
              <c16:uniqueId val="{00000004-5345-4618-916B-91CBDBF6D992}"/>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Sheet1!$C$2:$C$9</c:f>
              <c:numCache>
                <c:formatCode>0%</c:formatCode>
                <c:ptCount val="8"/>
                <c:pt idx="0">
                  <c:v>0.28000000000000003</c:v>
                </c:pt>
                <c:pt idx="1">
                  <c:v>7.0000000000000007E-2</c:v>
                </c:pt>
                <c:pt idx="2">
                  <c:v>7.0000000000000007E-2</c:v>
                </c:pt>
                <c:pt idx="3">
                  <c:v>0.14000000000000001</c:v>
                </c:pt>
                <c:pt idx="4">
                  <c:v>0.16</c:v>
                </c:pt>
                <c:pt idx="5">
                  <c:v>0.26</c:v>
                </c:pt>
                <c:pt idx="6">
                  <c:v>0.31</c:v>
                </c:pt>
                <c:pt idx="7">
                  <c:v>0.44</c:v>
                </c:pt>
              </c:numCache>
            </c:numRef>
          </c:val>
          <c:extLst>
            <c:ext xmlns:c16="http://schemas.microsoft.com/office/drawing/2014/chart" uri="{C3380CC4-5D6E-409C-BE32-E72D297353CC}">
              <c16:uniqueId val="{00000004-E696-4F0C-9F68-771B384B2AE1}"/>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Sheet1!$D$2:$D$9</c:f>
              <c:numCache>
                <c:formatCode>0%</c:formatCode>
                <c:ptCount val="8"/>
                <c:pt idx="0">
                  <c:v>0.33</c:v>
                </c:pt>
                <c:pt idx="1">
                  <c:v>0.08</c:v>
                </c:pt>
                <c:pt idx="2">
                  <c:v>7.0000000000000007E-2</c:v>
                </c:pt>
                <c:pt idx="3">
                  <c:v>0.1</c:v>
                </c:pt>
                <c:pt idx="4">
                  <c:v>0.12</c:v>
                </c:pt>
                <c:pt idx="5">
                  <c:v>0.27</c:v>
                </c:pt>
                <c:pt idx="6">
                  <c:v>0.27</c:v>
                </c:pt>
                <c:pt idx="7">
                  <c:v>0.41</c:v>
                </c:pt>
              </c:numCache>
            </c:numRef>
          </c:val>
          <c:extLst>
            <c:ext xmlns:c16="http://schemas.microsoft.com/office/drawing/2014/chart" uri="{C3380CC4-5D6E-409C-BE32-E72D297353CC}">
              <c16:uniqueId val="{00000005-8FFC-45ED-ABE2-BFEDC3B69B05}"/>
            </c:ext>
          </c:extLst>
        </c:ser>
        <c:dLbls>
          <c:showLegendKey val="0"/>
          <c:showVal val="0"/>
          <c:showCatName val="0"/>
          <c:showSerName val="0"/>
          <c:showPercent val="0"/>
          <c:showBubbleSize val="0"/>
        </c:dLbls>
        <c:gapWidth val="80"/>
        <c:overlap val="-12"/>
        <c:axId val="491248872"/>
        <c:axId val="491249656"/>
        <c:extLst/>
      </c:barChart>
      <c:catAx>
        <c:axId val="49124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9656"/>
        <c:crosses val="autoZero"/>
        <c:auto val="1"/>
        <c:lblAlgn val="ctr"/>
        <c:lblOffset val="100"/>
        <c:noMultiLvlLbl val="0"/>
      </c:catAx>
      <c:valAx>
        <c:axId val="4912496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8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0.25</c:v>
                </c:pt>
                <c:pt idx="1">
                  <c:v>0.42</c:v>
                </c:pt>
                <c:pt idx="2">
                  <c:v>0.33</c:v>
                </c:pt>
              </c:numCache>
            </c:numRef>
          </c:val>
          <c:extLst>
            <c:ext xmlns:c16="http://schemas.microsoft.com/office/drawing/2014/chart" uri="{C3380CC4-5D6E-409C-BE32-E72D297353CC}">
              <c16:uniqueId val="{00000000-06DB-447A-B500-9802C63EFF99}"/>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0.22</c:v>
                </c:pt>
                <c:pt idx="1">
                  <c:v>0.46</c:v>
                </c:pt>
                <c:pt idx="2">
                  <c:v>0.32</c:v>
                </c:pt>
              </c:numCache>
            </c:numRef>
          </c:val>
          <c:extLst>
            <c:ext xmlns:c16="http://schemas.microsoft.com/office/drawing/2014/chart" uri="{C3380CC4-5D6E-409C-BE32-E72D297353CC}">
              <c16:uniqueId val="{00000001-06DB-447A-B500-9802C63EFF99}"/>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0.22</c:v>
                </c:pt>
                <c:pt idx="1">
                  <c:v>0.44</c:v>
                </c:pt>
                <c:pt idx="2">
                  <c:v>0.34</c:v>
                </c:pt>
              </c:numCache>
            </c:numRef>
          </c:val>
          <c:extLst>
            <c:ext xmlns:c16="http://schemas.microsoft.com/office/drawing/2014/chart" uri="{C3380CC4-5D6E-409C-BE32-E72D297353CC}">
              <c16:uniqueId val="{00000001-8A25-412D-896C-79C5DAD7BA5C}"/>
            </c:ext>
          </c:extLst>
        </c:ser>
        <c:dLbls>
          <c:dLblPos val="inEnd"/>
          <c:showLegendKey val="0"/>
          <c:showVal val="1"/>
          <c:showCatName val="0"/>
          <c:showSerName val="0"/>
          <c:showPercent val="0"/>
          <c:showBubbleSize val="0"/>
        </c:dLbls>
        <c:gapWidth val="100"/>
        <c:overlap val="-12"/>
        <c:axId val="491242600"/>
        <c:axId val="491248088"/>
      </c:barChart>
      <c:valAx>
        <c:axId val="4912480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2600"/>
        <c:crosses val="autoZero"/>
        <c:crossBetween val="between"/>
      </c:valAx>
      <c:catAx>
        <c:axId val="491242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80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36559159298288"/>
          <c:y val="9.7572170175749623E-2"/>
          <c:w val="0.63450359194098604"/>
          <c:h val="0.7886687815126211"/>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Sheet1!$B$2:$B$5</c:f>
              <c:numCache>
                <c:formatCode>0%</c:formatCode>
                <c:ptCount val="4"/>
                <c:pt idx="0">
                  <c:v>0.32</c:v>
                </c:pt>
                <c:pt idx="1">
                  <c:v>0.41</c:v>
                </c:pt>
                <c:pt idx="2">
                  <c:v>0.34</c:v>
                </c:pt>
                <c:pt idx="3">
                  <c:v>0.46</c:v>
                </c:pt>
              </c:numCache>
            </c:numRef>
          </c:val>
          <c:extLst>
            <c:ext xmlns:c16="http://schemas.microsoft.com/office/drawing/2014/chart" uri="{C3380CC4-5D6E-409C-BE32-E72D297353CC}">
              <c16:uniqueId val="{00000000-9F41-471F-8AE2-8E073365350D}"/>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Sheet1!$C$2:$C$5</c:f>
              <c:numCache>
                <c:formatCode>0%</c:formatCode>
                <c:ptCount val="4"/>
                <c:pt idx="0">
                  <c:v>0.31</c:v>
                </c:pt>
                <c:pt idx="1">
                  <c:v>0.37</c:v>
                </c:pt>
                <c:pt idx="2">
                  <c:v>0.37</c:v>
                </c:pt>
                <c:pt idx="3">
                  <c:v>0.51</c:v>
                </c:pt>
              </c:numCache>
            </c:numRef>
          </c:val>
          <c:extLst>
            <c:ext xmlns:c16="http://schemas.microsoft.com/office/drawing/2014/chart" uri="{C3380CC4-5D6E-409C-BE32-E72D297353CC}">
              <c16:uniqueId val="{00000001-1CC0-4D2E-8362-CC4A2839B195}"/>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Sheet1!$D$2:$D$5</c:f>
              <c:numCache>
                <c:formatCode>0%</c:formatCode>
                <c:ptCount val="4"/>
                <c:pt idx="0">
                  <c:v>0.28999999999999998</c:v>
                </c:pt>
                <c:pt idx="1">
                  <c:v>0.35</c:v>
                </c:pt>
                <c:pt idx="2">
                  <c:v>0.36</c:v>
                </c:pt>
                <c:pt idx="3">
                  <c:v>0.52</c:v>
                </c:pt>
              </c:numCache>
            </c:numRef>
          </c:val>
          <c:extLst>
            <c:ext xmlns:c16="http://schemas.microsoft.com/office/drawing/2014/chart" uri="{C3380CC4-5D6E-409C-BE32-E72D297353CC}">
              <c16:uniqueId val="{00000002-1CC0-4D2E-8362-CC4A2839B195}"/>
            </c:ext>
          </c:extLst>
        </c:ser>
        <c:dLbls>
          <c:showLegendKey val="0"/>
          <c:showVal val="0"/>
          <c:showCatName val="0"/>
          <c:showSerName val="0"/>
          <c:showPercent val="0"/>
          <c:showBubbleSize val="0"/>
        </c:dLbls>
        <c:gapWidth val="70"/>
        <c:overlap val="-12"/>
        <c:axId val="436946816"/>
        <c:axId val="436947992"/>
      </c:barChart>
      <c:catAx>
        <c:axId val="43694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7992"/>
        <c:crosses val="autoZero"/>
        <c:auto val="1"/>
        <c:lblAlgn val="ctr"/>
        <c:lblOffset val="100"/>
        <c:noMultiLvlLbl val="0"/>
      </c:catAx>
      <c:valAx>
        <c:axId val="4369479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46816"/>
        <c:crosses val="autoZero"/>
        <c:crossBetween val="between"/>
        <c:majorUnit val="0.1"/>
      </c:valAx>
      <c:spPr>
        <a:noFill/>
        <a:ln>
          <a:noFill/>
        </a:ln>
        <a:effectLst/>
      </c:spPr>
    </c:plotArea>
    <c:legend>
      <c:legendPos val="b"/>
      <c:layout>
        <c:manualLayout>
          <c:xMode val="edge"/>
          <c:yMode val="edge"/>
          <c:x val="0.29541515076821356"/>
          <c:y val="0.90253829181491452"/>
          <c:w val="0.25431490161793019"/>
          <c:h val="9.406610960924059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918349543080488"/>
          <c:y val="1.7806544699475763E-2"/>
          <c:w val="0.5464620654725687"/>
          <c:h val="0.78828870355507874"/>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Sheet1!$B$2:$B$5</c:f>
              <c:numCache>
                <c:formatCode>0%</c:formatCode>
                <c:ptCount val="4"/>
                <c:pt idx="0">
                  <c:v>0.26</c:v>
                </c:pt>
                <c:pt idx="1">
                  <c:v>0.05</c:v>
                </c:pt>
                <c:pt idx="2">
                  <c:v>0.4</c:v>
                </c:pt>
                <c:pt idx="3">
                  <c:v>0.3</c:v>
                </c:pt>
              </c:numCache>
            </c:numRef>
          </c:val>
          <c:extLst>
            <c:ext xmlns:c16="http://schemas.microsoft.com/office/drawing/2014/chart" uri="{C3380CC4-5D6E-409C-BE32-E72D297353CC}">
              <c16:uniqueId val="{00000000-4DAF-4400-8412-65887059A0AB}"/>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Sheet1!$C$2:$C$5</c:f>
              <c:numCache>
                <c:formatCode>0%</c:formatCode>
                <c:ptCount val="4"/>
                <c:pt idx="0">
                  <c:v>0.25</c:v>
                </c:pt>
                <c:pt idx="1">
                  <c:v>7.0000000000000007E-2</c:v>
                </c:pt>
                <c:pt idx="2">
                  <c:v>0.41</c:v>
                </c:pt>
                <c:pt idx="3">
                  <c:v>0.27</c:v>
                </c:pt>
              </c:numCache>
            </c:numRef>
          </c:val>
          <c:extLst>
            <c:ext xmlns:c16="http://schemas.microsoft.com/office/drawing/2014/chart" uri="{C3380CC4-5D6E-409C-BE32-E72D297353CC}">
              <c16:uniqueId val="{00000000-D0ED-4C81-AEFB-69963F3BD62F}"/>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1"/>
              <c:layout>
                <c:manualLayout>
                  <c:x val="-5.0787719529417789E-2"/>
                  <c:y val="-1.0705474897695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80B-451A-A61D-F3EC9A2AB80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Sheet1!$D$2:$D$5</c:f>
              <c:numCache>
                <c:formatCode>0%</c:formatCode>
                <c:ptCount val="4"/>
                <c:pt idx="0">
                  <c:v>0.28000000000000003</c:v>
                </c:pt>
                <c:pt idx="1">
                  <c:v>0.04</c:v>
                </c:pt>
                <c:pt idx="2">
                  <c:v>0.41</c:v>
                </c:pt>
                <c:pt idx="3">
                  <c:v>0.27</c:v>
                </c:pt>
              </c:numCache>
            </c:numRef>
          </c:val>
          <c:extLst>
            <c:ext xmlns:c16="http://schemas.microsoft.com/office/drawing/2014/chart" uri="{C3380CC4-5D6E-409C-BE32-E72D297353CC}">
              <c16:uniqueId val="{00000001-14C9-453B-AEA5-CC739584B1C9}"/>
            </c:ext>
          </c:extLst>
        </c:ser>
        <c:dLbls>
          <c:showLegendKey val="0"/>
          <c:showVal val="0"/>
          <c:showCatName val="0"/>
          <c:showSerName val="0"/>
          <c:showPercent val="0"/>
          <c:showBubbleSize val="0"/>
        </c:dLbls>
        <c:gapWidth val="80"/>
        <c:overlap val="-12"/>
        <c:axId val="491252008"/>
        <c:axId val="491243384"/>
      </c:barChart>
      <c:valAx>
        <c:axId val="4912433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2008"/>
        <c:crosses val="autoZero"/>
        <c:crossBetween val="between"/>
      </c:valAx>
      <c:catAx>
        <c:axId val="491252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33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0.2</c:v>
                </c:pt>
                <c:pt idx="1">
                  <c:v>0.64</c:v>
                </c:pt>
                <c:pt idx="2">
                  <c:v>0.16</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0.17</c:v>
                </c:pt>
                <c:pt idx="1">
                  <c:v>0.64</c:v>
                </c:pt>
                <c:pt idx="2">
                  <c:v>0.19</c:v>
                </c:pt>
              </c:numCache>
            </c:numRef>
          </c:val>
          <c:extLst>
            <c:ext xmlns:c16="http://schemas.microsoft.com/office/drawing/2014/chart" uri="{C3380CC4-5D6E-409C-BE32-E72D297353CC}">
              <c16:uniqueId val="{00000001-89FD-49A3-ACCE-0BAA2685D2C5}"/>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0.15</c:v>
                </c:pt>
                <c:pt idx="1">
                  <c:v>0.68</c:v>
                </c:pt>
                <c:pt idx="2">
                  <c:v>0.17</c:v>
                </c:pt>
              </c:numCache>
            </c:numRef>
          </c:val>
          <c:extLst>
            <c:ext xmlns:c16="http://schemas.microsoft.com/office/drawing/2014/chart" uri="{C3380CC4-5D6E-409C-BE32-E72D297353CC}">
              <c16:uniqueId val="{00000001-798D-4FF5-BFF3-41ED4C48816D}"/>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596172829483151"/>
          <c:h val="4.82997714072032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0.09</c:v>
                </c:pt>
                <c:pt idx="1">
                  <c:v>0.7</c:v>
                </c:pt>
                <c:pt idx="2">
                  <c:v>0.21</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0.08</c:v>
                </c:pt>
                <c:pt idx="1">
                  <c:v>0.69</c:v>
                </c:pt>
                <c:pt idx="2">
                  <c:v>0.22</c:v>
                </c:pt>
              </c:numCache>
            </c:numRef>
          </c:val>
          <c:extLst>
            <c:ext xmlns:c16="http://schemas.microsoft.com/office/drawing/2014/chart" uri="{C3380CC4-5D6E-409C-BE32-E72D297353CC}">
              <c16:uniqueId val="{00000000-4991-4C0E-BB4B-CEF67A461F99}"/>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0.08</c:v>
                </c:pt>
                <c:pt idx="1">
                  <c:v>0.69</c:v>
                </c:pt>
                <c:pt idx="2">
                  <c:v>0.23</c:v>
                </c:pt>
              </c:numCache>
            </c:numRef>
          </c:val>
          <c:extLst>
            <c:ext xmlns:c16="http://schemas.microsoft.com/office/drawing/2014/chart" uri="{C3380CC4-5D6E-409C-BE32-E72D297353CC}">
              <c16:uniqueId val="{00000000-8A6F-471F-8FE9-9FFF91C24858}"/>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31143823025829104"/>
          <c:h val="5.476531539138918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0.14000000000000001</c:v>
                </c:pt>
                <c:pt idx="1">
                  <c:v>0.3</c:v>
                </c:pt>
                <c:pt idx="2">
                  <c:v>0.56000000000000005</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0.14000000000000001</c:v>
                </c:pt>
                <c:pt idx="1">
                  <c:v>0.33</c:v>
                </c:pt>
                <c:pt idx="2">
                  <c:v>0.53</c:v>
                </c:pt>
              </c:numCache>
            </c:numRef>
          </c:val>
          <c:extLst>
            <c:ext xmlns:c16="http://schemas.microsoft.com/office/drawing/2014/chart" uri="{C3380CC4-5D6E-409C-BE32-E72D297353CC}">
              <c16:uniqueId val="{00000000-D895-42F3-83E8-D2AB65F1B538}"/>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0.13</c:v>
                </c:pt>
                <c:pt idx="1">
                  <c:v>0.28999999999999998</c:v>
                </c:pt>
                <c:pt idx="2">
                  <c:v>0.57999999999999996</c:v>
                </c:pt>
              </c:numCache>
            </c:numRef>
          </c:val>
          <c:extLst>
            <c:ext xmlns:c16="http://schemas.microsoft.com/office/drawing/2014/chart" uri="{C3380CC4-5D6E-409C-BE32-E72D297353CC}">
              <c16:uniqueId val="{00000000-871A-4BF0-858F-222A416E6BA9}"/>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31143823025829104"/>
          <c:h val="5.476531539138918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Sheet1!$B$2:$B$9</c:f>
              <c:numCache>
                <c:formatCode>0%</c:formatCode>
                <c:ptCount val="8"/>
                <c:pt idx="0">
                  <c:v>0.77</c:v>
                </c:pt>
                <c:pt idx="1">
                  <c:v>0.03</c:v>
                </c:pt>
                <c:pt idx="2">
                  <c:v>0.04</c:v>
                </c:pt>
                <c:pt idx="3">
                  <c:v>0.04</c:v>
                </c:pt>
                <c:pt idx="4">
                  <c:v>0.08</c:v>
                </c:pt>
                <c:pt idx="5">
                  <c:v>7.0000000000000007E-2</c:v>
                </c:pt>
                <c:pt idx="6">
                  <c:v>0.11</c:v>
                </c:pt>
                <c:pt idx="7">
                  <c:v>0.15</c:v>
                </c:pt>
              </c:numCache>
            </c:numRef>
          </c:val>
          <c:extLst>
            <c:ext xmlns:c16="http://schemas.microsoft.com/office/drawing/2014/chart" uri="{C3380CC4-5D6E-409C-BE32-E72D297353CC}">
              <c16:uniqueId val="{00000001-175B-4C4C-B3CA-CAC531B3D783}"/>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Sheet1!$C$2:$C$9</c:f>
              <c:numCache>
                <c:formatCode>0%</c:formatCode>
                <c:ptCount val="8"/>
                <c:pt idx="0">
                  <c:v>0.78</c:v>
                </c:pt>
                <c:pt idx="1">
                  <c:v>0.04</c:v>
                </c:pt>
                <c:pt idx="2">
                  <c:v>0.04</c:v>
                </c:pt>
                <c:pt idx="3">
                  <c:v>0.04</c:v>
                </c:pt>
                <c:pt idx="4">
                  <c:v>0.09</c:v>
                </c:pt>
                <c:pt idx="5">
                  <c:v>7.0000000000000007E-2</c:v>
                </c:pt>
                <c:pt idx="6">
                  <c:v>0.11</c:v>
                </c:pt>
                <c:pt idx="7">
                  <c:v>0.14000000000000001</c:v>
                </c:pt>
              </c:numCache>
            </c:numRef>
          </c:val>
          <c:extLst xmlns:c15="http://schemas.microsoft.com/office/drawing/2012/chart">
            <c:ext xmlns:c16="http://schemas.microsoft.com/office/drawing/2014/chart" uri="{C3380CC4-5D6E-409C-BE32-E72D297353CC}">
              <c16:uniqueId val="{00000002-175B-4C4C-B3CA-CAC531B3D783}"/>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Sheet1!$D$2:$D$9</c:f>
              <c:numCache>
                <c:formatCode>0%</c:formatCode>
                <c:ptCount val="8"/>
                <c:pt idx="0">
                  <c:v>0.74</c:v>
                </c:pt>
                <c:pt idx="1">
                  <c:v>0.04</c:v>
                </c:pt>
                <c:pt idx="2">
                  <c:v>0.05</c:v>
                </c:pt>
                <c:pt idx="3">
                  <c:v>0.05</c:v>
                </c:pt>
                <c:pt idx="4">
                  <c:v>0.08</c:v>
                </c:pt>
                <c:pt idx="5">
                  <c:v>0.08</c:v>
                </c:pt>
                <c:pt idx="6">
                  <c:v>0.14000000000000001</c:v>
                </c:pt>
                <c:pt idx="7">
                  <c:v>0.15</c:v>
                </c:pt>
              </c:numCache>
            </c:numRef>
          </c:val>
          <c:extLst>
            <c:ext xmlns:c16="http://schemas.microsoft.com/office/drawing/2014/chart" uri="{C3380CC4-5D6E-409C-BE32-E72D297353CC}">
              <c16:uniqueId val="{00000002-6C55-4F5A-8A7A-B1F436DD817D}"/>
            </c:ext>
          </c:extLst>
        </c:ser>
        <c:dLbls>
          <c:showLegendKey val="0"/>
          <c:showVal val="0"/>
          <c:showCatName val="0"/>
          <c:showSerName val="0"/>
          <c:showPercent val="0"/>
          <c:showBubbleSize val="0"/>
        </c:dLbls>
        <c:gapWidth val="80"/>
        <c:overlap val="-12"/>
        <c:axId val="491253184"/>
        <c:axId val="491253576"/>
        <c:extLst/>
      </c:barChart>
      <c:catAx>
        <c:axId val="4912531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3576"/>
        <c:crosses val="autoZero"/>
        <c:auto val="1"/>
        <c:lblAlgn val="ctr"/>
        <c:lblOffset val="100"/>
        <c:noMultiLvlLbl val="0"/>
      </c:catAx>
      <c:valAx>
        <c:axId val="4912535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3184"/>
        <c:crosses val="autoZero"/>
        <c:crossBetween val="between"/>
      </c:val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004526149558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Sheet1!$B$2:$B$3</c:f>
              <c:numCache>
                <c:formatCode>0%</c:formatCode>
                <c:ptCount val="2"/>
                <c:pt idx="0">
                  <c:v>0.62</c:v>
                </c:pt>
                <c:pt idx="1">
                  <c:v>0.81</c:v>
                </c:pt>
              </c:numCache>
            </c:numRef>
          </c:val>
          <c:extLst>
            <c:ext xmlns:c16="http://schemas.microsoft.com/office/drawing/2014/chart" uri="{C3380CC4-5D6E-409C-BE32-E72D297353CC}">
              <c16:uniqueId val="{00000004-2DDD-4291-828F-E7E6F6E4B97E}"/>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Sheet1!$C$2:$C$3</c:f>
              <c:numCache>
                <c:formatCode>0%</c:formatCode>
                <c:ptCount val="2"/>
                <c:pt idx="0">
                  <c:v>0.67</c:v>
                </c:pt>
                <c:pt idx="1">
                  <c:v>0.84</c:v>
                </c:pt>
              </c:numCache>
            </c:numRef>
          </c:val>
          <c:extLst>
            <c:ext xmlns:c16="http://schemas.microsoft.com/office/drawing/2014/chart" uri="{C3380CC4-5D6E-409C-BE32-E72D297353CC}">
              <c16:uniqueId val="{00000004-8BFD-4A56-AA26-07546E155784}"/>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Sheet1!$D$2:$D$3</c:f>
              <c:numCache>
                <c:formatCode>0%</c:formatCode>
                <c:ptCount val="2"/>
                <c:pt idx="0">
                  <c:v>0.69</c:v>
                </c:pt>
                <c:pt idx="1">
                  <c:v>0.87</c:v>
                </c:pt>
              </c:numCache>
            </c:numRef>
          </c:val>
          <c:extLst>
            <c:ext xmlns:c16="http://schemas.microsoft.com/office/drawing/2014/chart" uri="{C3380CC4-5D6E-409C-BE32-E72D297353CC}">
              <c16:uniqueId val="{00000005-BD92-439D-B0FE-2E594E6C3D30}"/>
            </c:ext>
          </c:extLst>
        </c:ser>
        <c:dLbls>
          <c:showLegendKey val="0"/>
          <c:showVal val="0"/>
          <c:showCatName val="0"/>
          <c:showSerName val="0"/>
          <c:showPercent val="0"/>
          <c:showBubbleSize val="0"/>
        </c:dLbls>
        <c:gapWidth val="80"/>
        <c:overlap val="-12"/>
        <c:axId val="491257104"/>
        <c:axId val="491256320"/>
      </c:barChart>
      <c:valAx>
        <c:axId val="4912563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7104"/>
        <c:crosses val="autoZero"/>
        <c:crossBetween val="between"/>
      </c:valAx>
      <c:catAx>
        <c:axId val="4912571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6320"/>
        <c:crosses val="autoZero"/>
        <c:auto val="1"/>
        <c:lblAlgn val="ctr"/>
        <c:lblOffset val="100"/>
        <c:noMultiLvlLbl val="0"/>
      </c:catAx>
      <c:spPr>
        <a:noFill/>
        <a:ln>
          <a:noFill/>
        </a:ln>
        <a:effectLst/>
      </c:spPr>
    </c:plotArea>
    <c:legend>
      <c:legendPos val="b"/>
      <c:layout>
        <c:manualLayout>
          <c:xMode val="edge"/>
          <c:yMode val="edge"/>
          <c:x val="0.41647689588657461"/>
          <c:y val="0.93569351295475067"/>
          <c:w val="0.34286309570345891"/>
          <c:h val="5.8694557485480484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767024077769444"/>
          <c:y val="8.4959930219720453E-2"/>
          <c:w val="0.59719355608340885"/>
          <c:h val="0.7546948881660556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Sheet1!$B$2:$B$3</c:f>
              <c:numCache>
                <c:formatCode>0%</c:formatCode>
                <c:ptCount val="2"/>
                <c:pt idx="0">
                  <c:v>0.86</c:v>
                </c:pt>
                <c:pt idx="1">
                  <c:v>0.92</c:v>
                </c:pt>
              </c:numCache>
            </c:numRef>
          </c:val>
          <c:extLst>
            <c:ext xmlns:c16="http://schemas.microsoft.com/office/drawing/2014/chart" uri="{C3380CC4-5D6E-409C-BE32-E72D297353CC}">
              <c16:uniqueId val="{00000004-6A7F-4687-9DD7-514EE59F75CF}"/>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Sheet1!$C$2:$C$3</c:f>
              <c:numCache>
                <c:formatCode>0%</c:formatCode>
                <c:ptCount val="2"/>
                <c:pt idx="0">
                  <c:v>0.86</c:v>
                </c:pt>
                <c:pt idx="1">
                  <c:v>0.92</c:v>
                </c:pt>
              </c:numCache>
            </c:numRef>
          </c:val>
          <c:extLst>
            <c:ext xmlns:c16="http://schemas.microsoft.com/office/drawing/2014/chart" uri="{C3380CC4-5D6E-409C-BE32-E72D297353CC}">
              <c16:uniqueId val="{00000004-5C7E-482D-BD55-ECBB29B2E175}"/>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Sheet1!$D$2:$D$3</c:f>
              <c:numCache>
                <c:formatCode>0%</c:formatCode>
                <c:ptCount val="2"/>
                <c:pt idx="0">
                  <c:v>0.87</c:v>
                </c:pt>
                <c:pt idx="1">
                  <c:v>0.92</c:v>
                </c:pt>
              </c:numCache>
            </c:numRef>
          </c:val>
          <c:extLst>
            <c:ext xmlns:c16="http://schemas.microsoft.com/office/drawing/2014/chart" uri="{C3380CC4-5D6E-409C-BE32-E72D297353CC}">
              <c16:uniqueId val="{00000005-B8A7-466F-AB83-ECA843F91B9F}"/>
            </c:ext>
          </c:extLst>
        </c:ser>
        <c:dLbls>
          <c:showLegendKey val="0"/>
          <c:showVal val="0"/>
          <c:showCatName val="0"/>
          <c:showSerName val="0"/>
          <c:showPercent val="0"/>
          <c:showBubbleSize val="0"/>
        </c:dLbls>
        <c:gapWidth val="80"/>
        <c:overlap val="-12"/>
        <c:axId val="491255928"/>
        <c:axId val="491242992"/>
      </c:barChart>
      <c:valAx>
        <c:axId val="49124299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55928"/>
        <c:crosses val="autoZero"/>
        <c:crossBetween val="between"/>
      </c:valAx>
      <c:catAx>
        <c:axId val="4912559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2992"/>
        <c:crosses val="autoZero"/>
        <c:auto val="1"/>
        <c:lblAlgn val="ctr"/>
        <c:lblOffset val="100"/>
        <c:noMultiLvlLbl val="0"/>
      </c:catAx>
      <c:spPr>
        <a:noFill/>
        <a:ln>
          <a:noFill/>
        </a:ln>
        <a:effectLst/>
      </c:spPr>
    </c:plotArea>
    <c:legend>
      <c:legendPos val="b"/>
      <c:layout>
        <c:manualLayout>
          <c:xMode val="edge"/>
          <c:yMode val="edge"/>
          <c:x val="0.52284679520873767"/>
          <c:y val="0.93729424369774206"/>
          <c:w val="0.35359551912593096"/>
          <c:h val="5.8221040289554625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8.4959930219720453E-2"/>
          <c:w val="0.6982265356975117"/>
          <c:h val="0.77808225059319447"/>
        </c:manualLayout>
      </c:layout>
      <c:barChart>
        <c:barDir val="bar"/>
        <c:grouping val="percentStacked"/>
        <c:varyColors val="0"/>
        <c:ser>
          <c:idx val="0"/>
          <c:order val="0"/>
          <c:tx>
            <c:strRef>
              <c:f>Sheet1!$A$2</c:f>
              <c:strCache>
                <c:ptCount val="1"/>
                <c:pt idx="0">
                  <c:v>I've heard about it and used it</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Sheet1!$B$2:$E$2</c:f>
              <c:numCache>
                <c:formatCode>0%</c:formatCode>
                <c:ptCount val="4"/>
                <c:pt idx="0">
                  <c:v>0.04</c:v>
                </c:pt>
                <c:pt idx="1">
                  <c:v>7.0000000000000007E-2</c:v>
                </c:pt>
                <c:pt idx="2">
                  <c:v>0.05</c:v>
                </c:pt>
                <c:pt idx="3">
                  <c:v>0.06</c:v>
                </c:pt>
              </c:numCache>
            </c:numRef>
          </c:val>
          <c:extLst>
            <c:ext xmlns:c16="http://schemas.microsoft.com/office/drawing/2014/chart" uri="{C3380CC4-5D6E-409C-BE32-E72D297353CC}">
              <c16:uniqueId val="{00000002-3E25-4B26-BE15-F8329F791BAA}"/>
            </c:ext>
          </c:extLst>
        </c:ser>
        <c:ser>
          <c:idx val="1"/>
          <c:order val="1"/>
          <c:tx>
            <c:strRef>
              <c:f>Sheet1!$A$3</c:f>
              <c:strCache>
                <c:ptCount val="1"/>
                <c:pt idx="0">
                  <c:v>I've heard about it</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106B-4AF5-8180-BFD3BA5ABCD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Sheet1!$B$3:$E$3</c:f>
              <c:numCache>
                <c:formatCode>0%</c:formatCode>
                <c:ptCount val="4"/>
                <c:pt idx="0">
                  <c:v>0.32</c:v>
                </c:pt>
                <c:pt idx="1">
                  <c:v>0.47</c:v>
                </c:pt>
                <c:pt idx="2">
                  <c:v>0.28999999999999998</c:v>
                </c:pt>
                <c:pt idx="3">
                  <c:v>0.47</c:v>
                </c:pt>
              </c:numCache>
            </c:numRef>
          </c:val>
          <c:extLst>
            <c:ext xmlns:c16="http://schemas.microsoft.com/office/drawing/2014/chart" uri="{C3380CC4-5D6E-409C-BE32-E72D297353CC}">
              <c16:uniqueId val="{00000005-3E25-4B26-BE15-F8329F791BAA}"/>
            </c:ext>
          </c:extLst>
        </c:ser>
        <c:ser>
          <c:idx val="2"/>
          <c:order val="2"/>
          <c:tx>
            <c:strRef>
              <c:f>Sheet1!$A$4</c:f>
              <c:strCache>
                <c:ptCount val="1"/>
                <c:pt idx="0">
                  <c:v>I've not heard about it</c:v>
                </c:pt>
              </c:strCache>
            </c:strRef>
          </c:tx>
          <c:spPr>
            <a:solidFill>
              <a:schemeClr val="accent3"/>
            </a:solidFill>
            <a:ln w="19050">
              <a:noFill/>
            </a:ln>
            <a:effectLst/>
          </c:spPr>
          <c:invertIfNegative val="0"/>
          <c:dPt>
            <c:idx val="2"/>
            <c:invertIfNegative val="0"/>
            <c:bubble3D val="0"/>
            <c:spPr>
              <a:solidFill>
                <a:schemeClr val="accent3"/>
              </a:solidFill>
              <a:ln w="19050">
                <a:noFill/>
              </a:ln>
              <a:effectLst/>
            </c:spPr>
            <c:extLst>
              <c:ext xmlns:c16="http://schemas.microsoft.com/office/drawing/2014/chart" uri="{C3380CC4-5D6E-409C-BE32-E72D297353CC}">
                <c16:uniqueId val="{00000003-106B-4AF5-8180-BFD3BA5ABCD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Sheet1!$B$4:$E$4</c:f>
              <c:numCache>
                <c:formatCode>0%</c:formatCode>
                <c:ptCount val="4"/>
                <c:pt idx="0">
                  <c:v>0.64</c:v>
                </c:pt>
                <c:pt idx="1">
                  <c:v>0.46</c:v>
                </c:pt>
                <c:pt idx="2">
                  <c:v>0.66</c:v>
                </c:pt>
                <c:pt idx="3">
                  <c:v>0.47</c:v>
                </c:pt>
              </c:numCache>
            </c:numRef>
          </c:val>
          <c:extLst>
            <c:ext xmlns:c16="http://schemas.microsoft.com/office/drawing/2014/chart" uri="{C3380CC4-5D6E-409C-BE32-E72D297353CC}">
              <c16:uniqueId val="{00000007-3E25-4B26-BE15-F8329F791BAA}"/>
            </c:ext>
          </c:extLst>
        </c:ser>
        <c:dLbls>
          <c:showLegendKey val="0"/>
          <c:showVal val="1"/>
          <c:showCatName val="0"/>
          <c:showSerName val="0"/>
          <c:showPercent val="0"/>
          <c:showBubbleSize val="0"/>
        </c:dLbls>
        <c:gapWidth val="80"/>
        <c:overlap val="100"/>
        <c:axId val="497140552"/>
        <c:axId val="497142120"/>
      </c:barChart>
      <c:valAx>
        <c:axId val="49714212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0552"/>
        <c:crosses val="autoZero"/>
        <c:crossBetween val="between"/>
      </c:valAx>
      <c:catAx>
        <c:axId val="497140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212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60156645991712798"/>
          <c:h val="4.89348297546480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42849267209022"/>
          <c:y val="9.6511818499515997E-2"/>
          <c:w val="0.6982265356975117"/>
          <c:h val="0.7780822505931944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Sheet1!$B$2:$D$2</c:f>
              <c:numCache>
                <c:formatCode>0%</c:formatCode>
                <c:ptCount val="3"/>
                <c:pt idx="0">
                  <c:v>0.65</c:v>
                </c:pt>
                <c:pt idx="1">
                  <c:v>0.56000000000000005</c:v>
                </c:pt>
                <c:pt idx="2">
                  <c:v>0.17</c:v>
                </c:pt>
              </c:numCache>
            </c:numRef>
          </c:val>
          <c:extLst>
            <c:ext xmlns:c16="http://schemas.microsoft.com/office/drawing/2014/chart" uri="{C3380CC4-5D6E-409C-BE32-E72D297353CC}">
              <c16:uniqueId val="{00000001-4921-40E6-95B2-6A70CA036912}"/>
            </c:ext>
          </c:extLst>
        </c:ser>
        <c:ser>
          <c:idx val="1"/>
          <c:order val="1"/>
          <c:tx>
            <c:strRef>
              <c:f>Sheet1!$A$3</c:f>
              <c:strCache>
                <c:ptCount val="1"/>
                <c:pt idx="0">
                  <c:v>False</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4921-40E6-95B2-6A70CA03691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Sheet1!$B$3:$D$3</c:f>
              <c:numCache>
                <c:formatCode>0%</c:formatCode>
                <c:ptCount val="3"/>
                <c:pt idx="0">
                  <c:v>7.0000000000000007E-2</c:v>
                </c:pt>
                <c:pt idx="1">
                  <c:v>0.08</c:v>
                </c:pt>
                <c:pt idx="2">
                  <c:v>0.4</c:v>
                </c:pt>
              </c:numCache>
            </c:numRef>
          </c:val>
          <c:extLst>
            <c:ext xmlns:c16="http://schemas.microsoft.com/office/drawing/2014/chart" uri="{C3380CC4-5D6E-409C-BE32-E72D297353CC}">
              <c16:uniqueId val="{00000003-4921-40E6-95B2-6A70CA036912}"/>
            </c:ext>
          </c:extLst>
        </c:ser>
        <c:ser>
          <c:idx val="2"/>
          <c:order val="2"/>
          <c:tx>
            <c:strRef>
              <c:f>Sheet1!$A$4</c:f>
              <c:strCache>
                <c:ptCount val="1"/>
                <c:pt idx="0">
                  <c:v>Don't Know</c:v>
                </c:pt>
              </c:strCache>
            </c:strRef>
          </c:tx>
          <c:spPr>
            <a:solidFill>
              <a:schemeClr val="accent3"/>
            </a:solidFill>
            <a:ln w="19050">
              <a:noFill/>
            </a:ln>
            <a:effectLst/>
          </c:spPr>
          <c:invertIfNegative val="0"/>
          <c:dPt>
            <c:idx val="2"/>
            <c:invertIfNegative val="0"/>
            <c:bubble3D val="0"/>
            <c:extLst>
              <c:ext xmlns:c16="http://schemas.microsoft.com/office/drawing/2014/chart" uri="{C3380CC4-5D6E-409C-BE32-E72D297353CC}">
                <c16:uniqueId val="{00000001-76BE-47FF-B702-D4A05F7102EA}"/>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Sheet1!$B$4:$D$4</c:f>
              <c:numCache>
                <c:formatCode>0%</c:formatCode>
                <c:ptCount val="3"/>
                <c:pt idx="0">
                  <c:v>0.28000000000000003</c:v>
                </c:pt>
                <c:pt idx="1">
                  <c:v>0.35</c:v>
                </c:pt>
                <c:pt idx="2">
                  <c:v>0.43</c:v>
                </c:pt>
              </c:numCache>
            </c:numRef>
          </c:val>
          <c:extLst>
            <c:ext xmlns:c16="http://schemas.microsoft.com/office/drawing/2014/chart" uri="{C3380CC4-5D6E-409C-BE32-E72D297353CC}">
              <c16:uniqueId val="{00000004-4921-40E6-95B2-6A70CA036912}"/>
            </c:ext>
          </c:extLst>
        </c:ser>
        <c:dLbls>
          <c:showLegendKey val="0"/>
          <c:showVal val="1"/>
          <c:showCatName val="0"/>
          <c:showSerName val="0"/>
          <c:showPercent val="0"/>
          <c:showBubbleSize val="0"/>
        </c:dLbls>
        <c:gapWidth val="80"/>
        <c:overlap val="100"/>
        <c:axId val="497144472"/>
        <c:axId val="497144864"/>
      </c:barChart>
      <c:valAx>
        <c:axId val="497144864"/>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4472"/>
        <c:crosses val="autoZero"/>
        <c:crossBetween val="between"/>
      </c:valAx>
      <c:catAx>
        <c:axId val="4971444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4864"/>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4.5683474766747202E-2"/>
          <c:w val="0.6982265356975117"/>
          <c:h val="0.8173586980230612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Sheet1!$B$2:$F$2</c:f>
              <c:numCache>
                <c:formatCode>0%</c:formatCode>
                <c:ptCount val="5"/>
                <c:pt idx="0">
                  <c:v>0.18</c:v>
                </c:pt>
                <c:pt idx="1">
                  <c:v>0.26</c:v>
                </c:pt>
                <c:pt idx="2">
                  <c:v>0.41</c:v>
                </c:pt>
                <c:pt idx="3">
                  <c:v>0.23</c:v>
                </c:pt>
                <c:pt idx="4">
                  <c:v>0.63</c:v>
                </c:pt>
              </c:numCache>
            </c:numRef>
          </c:val>
          <c:extLst>
            <c:ext xmlns:c16="http://schemas.microsoft.com/office/drawing/2014/chart" uri="{C3380CC4-5D6E-409C-BE32-E72D297353CC}">
              <c16:uniqueId val="{00000001-1A88-428C-9E99-2F073DDF5E86}"/>
            </c:ext>
          </c:extLst>
        </c:ser>
        <c:ser>
          <c:idx val="1"/>
          <c:order val="1"/>
          <c:tx>
            <c:strRef>
              <c:f>Sheet1!$A$3</c:f>
              <c:strCache>
                <c:ptCount val="1"/>
                <c:pt idx="0">
                  <c:v>False</c:v>
                </c:pt>
              </c:strCache>
            </c:strRef>
          </c:tx>
          <c:spPr>
            <a:solidFill>
              <a:srgbClr val="002060"/>
            </a:solidFill>
            <a:ln w="19050">
              <a:noFill/>
            </a:ln>
            <a:effectLst/>
          </c:spPr>
          <c:invertIfNegative val="0"/>
          <c:dPt>
            <c:idx val="4"/>
            <c:invertIfNegative val="0"/>
            <c:bubble3D val="0"/>
            <c:extLst>
              <c:ext xmlns:c16="http://schemas.microsoft.com/office/drawing/2014/chart" uri="{C3380CC4-5D6E-409C-BE32-E72D297353CC}">
                <c16:uniqueId val="{00000000-B835-4C7D-ADFA-81BA028130A6}"/>
              </c:ext>
            </c:extLst>
          </c:dPt>
          <c:dLbls>
            <c:dLbl>
              <c:idx val="4"/>
              <c:layout>
                <c:manualLayout>
                  <c:x val="-1.4800049013216417E-3"/>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835-4C7D-ADFA-81BA028130A6}"/>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Sheet1!$B$3:$F$3</c:f>
              <c:numCache>
                <c:formatCode>0%</c:formatCode>
                <c:ptCount val="5"/>
                <c:pt idx="0">
                  <c:v>0.37</c:v>
                </c:pt>
                <c:pt idx="1">
                  <c:v>0.2</c:v>
                </c:pt>
                <c:pt idx="2">
                  <c:v>0.09</c:v>
                </c:pt>
                <c:pt idx="3">
                  <c:v>0.45</c:v>
                </c:pt>
                <c:pt idx="4">
                  <c:v>0.03</c:v>
                </c:pt>
              </c:numCache>
            </c:numRef>
          </c:val>
          <c:extLst>
            <c:ext xmlns:c16="http://schemas.microsoft.com/office/drawing/2014/chart" uri="{C3380CC4-5D6E-409C-BE32-E72D297353CC}">
              <c16:uniqueId val="{00000003-1A88-428C-9E99-2F073DDF5E86}"/>
            </c:ext>
          </c:extLst>
        </c:ser>
        <c:ser>
          <c:idx val="2"/>
          <c:order val="2"/>
          <c:tx>
            <c:strRef>
              <c:f>Sheet1!$A$4</c:f>
              <c:strCache>
                <c:ptCount val="1"/>
                <c:pt idx="0">
                  <c:v>Don't Know</c:v>
                </c:pt>
              </c:strCache>
            </c:strRef>
          </c:tx>
          <c:spPr>
            <a:solidFill>
              <a:schemeClr val="bg1">
                <a:lumMod val="65000"/>
              </a:schemeClr>
            </a:solidFill>
            <a:ln w="19050">
              <a:noFill/>
            </a:ln>
            <a:effectLst/>
          </c:spPr>
          <c:invertIfNegative val="0"/>
          <c:dPt>
            <c:idx val="4"/>
            <c:invertIfNegative val="0"/>
            <c:bubble3D val="0"/>
            <c:extLst>
              <c:ext xmlns:c16="http://schemas.microsoft.com/office/drawing/2014/chart" uri="{C3380CC4-5D6E-409C-BE32-E72D297353CC}">
                <c16:uniqueId val="{00000001-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Sheet1!$B$4:$F$4</c:f>
              <c:numCache>
                <c:formatCode>0%</c:formatCode>
                <c:ptCount val="5"/>
                <c:pt idx="0">
                  <c:v>0.45</c:v>
                </c:pt>
                <c:pt idx="1">
                  <c:v>0.54</c:v>
                </c:pt>
                <c:pt idx="2">
                  <c:v>0.5</c:v>
                </c:pt>
                <c:pt idx="3">
                  <c:v>0.33</c:v>
                </c:pt>
                <c:pt idx="4">
                  <c:v>0.34</c:v>
                </c:pt>
              </c:numCache>
            </c:numRef>
          </c:val>
          <c:extLst>
            <c:ext xmlns:c16="http://schemas.microsoft.com/office/drawing/2014/chart" uri="{C3380CC4-5D6E-409C-BE32-E72D297353CC}">
              <c16:uniqueId val="{00000004-1A88-428C-9E99-2F073DDF5E86}"/>
            </c:ext>
          </c:extLst>
        </c:ser>
        <c:dLbls>
          <c:showLegendKey val="0"/>
          <c:showVal val="0"/>
          <c:showCatName val="0"/>
          <c:showSerName val="0"/>
          <c:showPercent val="0"/>
          <c:showBubbleSize val="0"/>
        </c:dLbls>
        <c:gapWidth val="80"/>
        <c:overlap val="100"/>
        <c:axId val="436140096"/>
        <c:axId val="436133040"/>
      </c:barChart>
      <c:valAx>
        <c:axId val="43613304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40096"/>
        <c:crosses val="autoZero"/>
        <c:crossBetween val="between"/>
      </c:valAx>
      <c:catAx>
        <c:axId val="436140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304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69893474039648"/>
          <c:y val="1.8941204949084977E-2"/>
          <c:w val="0.60017016126175338"/>
          <c:h val="0.8807297041862403"/>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0.11</c:v>
                </c:pt>
                <c:pt idx="1">
                  <c:v>0.24</c:v>
                </c:pt>
                <c:pt idx="2">
                  <c:v>0.25</c:v>
                </c:pt>
                <c:pt idx="3">
                  <c:v>0.3</c:v>
                </c:pt>
                <c:pt idx="4">
                  <c:v>0.3</c:v>
                </c:pt>
                <c:pt idx="5">
                  <c:v>0.31</c:v>
                </c:pt>
                <c:pt idx="6">
                  <c:v>0.42</c:v>
                </c:pt>
                <c:pt idx="7">
                  <c:v>0.49</c:v>
                </c:pt>
                <c:pt idx="8">
                  <c:v>0.54</c:v>
                </c:pt>
              </c:numCache>
            </c:numRef>
          </c:val>
          <c:extLst>
            <c:ext xmlns:c16="http://schemas.microsoft.com/office/drawing/2014/chart" uri="{C3380CC4-5D6E-409C-BE32-E72D297353CC}">
              <c16:uniqueId val="{00000000-57B0-4CD6-95CF-C2273697C218}"/>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0.12</c:v>
                </c:pt>
                <c:pt idx="1">
                  <c:v>0.23</c:v>
                </c:pt>
                <c:pt idx="2">
                  <c:v>0.28000000000000003</c:v>
                </c:pt>
                <c:pt idx="3">
                  <c:v>0.33</c:v>
                </c:pt>
                <c:pt idx="4">
                  <c:v>0.31</c:v>
                </c:pt>
                <c:pt idx="5">
                  <c:v>0.33</c:v>
                </c:pt>
                <c:pt idx="6">
                  <c:v>0.41</c:v>
                </c:pt>
                <c:pt idx="7">
                  <c:v>0.51</c:v>
                </c:pt>
                <c:pt idx="8">
                  <c:v>0.56999999999999995</c:v>
                </c:pt>
              </c:numCache>
            </c:numRef>
          </c:val>
          <c:extLst>
            <c:ext xmlns:c16="http://schemas.microsoft.com/office/drawing/2014/chart" uri="{C3380CC4-5D6E-409C-BE32-E72D297353CC}">
              <c16:uniqueId val="{00000001-57B0-4CD6-95CF-C2273697C218}"/>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lgn="ct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0.09</c:v>
                </c:pt>
                <c:pt idx="1">
                  <c:v>0.21</c:v>
                </c:pt>
                <c:pt idx="2">
                  <c:v>0.26</c:v>
                </c:pt>
                <c:pt idx="3">
                  <c:v>0.31</c:v>
                </c:pt>
                <c:pt idx="4">
                  <c:v>0.26</c:v>
                </c:pt>
                <c:pt idx="5">
                  <c:v>0.35</c:v>
                </c:pt>
                <c:pt idx="6">
                  <c:v>0.43</c:v>
                </c:pt>
                <c:pt idx="7">
                  <c:v>0.51</c:v>
                </c:pt>
                <c:pt idx="8">
                  <c:v>0.56999999999999995</c:v>
                </c:pt>
              </c:numCache>
            </c:numRef>
          </c:val>
          <c:extLst>
            <c:ext xmlns:c16="http://schemas.microsoft.com/office/drawing/2014/chart" uri="{C3380CC4-5D6E-409C-BE32-E72D297353CC}">
              <c16:uniqueId val="{00000002-57B0-4CD6-95CF-C2273697C218}"/>
            </c:ext>
          </c:extLst>
        </c:ser>
        <c:dLbls>
          <c:showLegendKey val="0"/>
          <c:showVal val="0"/>
          <c:showCatName val="0"/>
          <c:showSerName val="0"/>
          <c:showPercent val="0"/>
          <c:showBubbleSize val="0"/>
        </c:dLbls>
        <c:gapWidth val="80"/>
        <c:overlap val="-12"/>
        <c:axId val="436950736"/>
        <c:axId val="436948384"/>
      </c:barChart>
      <c:catAx>
        <c:axId val="436950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8384"/>
        <c:crosses val="autoZero"/>
        <c:auto val="1"/>
        <c:lblAlgn val="ctr"/>
        <c:lblOffset val="100"/>
        <c:noMultiLvlLbl val="0"/>
      </c:catAx>
      <c:valAx>
        <c:axId val="43694838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50736"/>
        <c:crosses val="autoZero"/>
        <c:crossBetween val="between"/>
        <c:majorUnit val="0.1"/>
      </c:valAx>
      <c:spPr>
        <a:noFill/>
        <a:ln>
          <a:noFill/>
        </a:ln>
        <a:effectLst/>
      </c:spPr>
    </c:plotArea>
    <c:legend>
      <c:legendPos val="b"/>
      <c:layout>
        <c:manualLayout>
          <c:xMode val="edge"/>
          <c:yMode val="edge"/>
          <c:x val="0.34008002315790259"/>
          <c:y val="0.91754739901466265"/>
          <c:w val="0.3347540187240019"/>
          <c:h val="8.24526009853373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267387111548189"/>
          <c:y val="0.10297268572844204"/>
          <c:w val="0.59719355608340885"/>
          <c:h val="0.7697812645674697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0.71</c:v>
                </c:pt>
                <c:pt idx="1">
                  <c:v>0.28999999999999998</c:v>
                </c:pt>
              </c:numCache>
            </c:numRef>
          </c:val>
          <c:extLst>
            <c:ext xmlns:c16="http://schemas.microsoft.com/office/drawing/2014/chart" uri="{C3380CC4-5D6E-409C-BE32-E72D297353CC}">
              <c16:uniqueId val="{00000004-589C-42A9-B64C-4B140103E2DB}"/>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c:v>
                </c:pt>
                <c:pt idx="1">
                  <c:v>0.4</c:v>
                </c:pt>
              </c:numCache>
            </c:numRef>
          </c:val>
          <c:extLst>
            <c:ext xmlns:c16="http://schemas.microsoft.com/office/drawing/2014/chart" uri="{C3380CC4-5D6E-409C-BE32-E72D297353CC}">
              <c16:uniqueId val="{00000006-589C-42A9-B64C-4B140103E2DB}"/>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0.65</c:v>
                </c:pt>
                <c:pt idx="1">
                  <c:v>0.35</c:v>
                </c:pt>
              </c:numCache>
            </c:numRef>
          </c:val>
          <c:extLst>
            <c:ext xmlns:c16="http://schemas.microsoft.com/office/drawing/2014/chart" uri="{C3380CC4-5D6E-409C-BE32-E72D297353CC}">
              <c16:uniqueId val="{00000005-B1E7-4CAB-A271-7A2B438B366D}"/>
            </c:ext>
          </c:extLst>
        </c:ser>
        <c:dLbls>
          <c:showLegendKey val="0"/>
          <c:showVal val="0"/>
          <c:showCatName val="0"/>
          <c:showSerName val="0"/>
          <c:showPercent val="0"/>
          <c:showBubbleSize val="0"/>
        </c:dLbls>
        <c:gapWidth val="80"/>
        <c:overlap val="-12"/>
        <c:axId val="436134608"/>
        <c:axId val="436138920"/>
      </c:barChart>
      <c:valAx>
        <c:axId val="436138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4608"/>
        <c:crosses val="autoZero"/>
        <c:crossBetween val="between"/>
      </c:valAx>
      <c:catAx>
        <c:axId val="4361346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8920"/>
        <c:crosses val="autoZero"/>
        <c:auto val="1"/>
        <c:lblAlgn val="ctr"/>
        <c:lblOffset val="100"/>
        <c:noMultiLvlLbl val="0"/>
      </c:catAx>
      <c:spPr>
        <a:noFill/>
        <a:ln>
          <a:noFill/>
        </a:ln>
        <a:effectLst/>
      </c:spPr>
    </c:plotArea>
    <c:legend>
      <c:legendPos val="b"/>
      <c:layout>
        <c:manualLayout>
          <c:xMode val="edge"/>
          <c:yMode val="edge"/>
          <c:x val="0.43057600191033507"/>
          <c:y val="0.93844549674303279"/>
          <c:w val="0.35359551912593096"/>
          <c:h val="6.1554503256967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percentStacked"/>
        <c:varyColors val="0"/>
        <c:ser>
          <c:idx val="0"/>
          <c:order val="0"/>
          <c:tx>
            <c:strRef>
              <c:f>Sheet1!$B$1</c:f>
              <c:strCache>
                <c:ptCount val="1"/>
                <c:pt idx="0">
                  <c:v>Agree strongly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0.37</c:v>
                </c:pt>
                <c:pt idx="1">
                  <c:v>0.47</c:v>
                </c:pt>
                <c:pt idx="2">
                  <c:v>0.64</c:v>
                </c:pt>
                <c:pt idx="3">
                  <c:v>0.62</c:v>
                </c:pt>
                <c:pt idx="4">
                  <c:v>0.61</c:v>
                </c:pt>
                <c:pt idx="5">
                  <c:v>0.62</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0.24</c:v>
                </c:pt>
                <c:pt idx="1">
                  <c:v>0.26</c:v>
                </c:pt>
                <c:pt idx="2">
                  <c:v>0.22</c:v>
                </c:pt>
                <c:pt idx="3">
                  <c:v>0.2</c:v>
                </c:pt>
                <c:pt idx="4">
                  <c:v>0.21</c:v>
                </c:pt>
                <c:pt idx="5">
                  <c:v>0.18</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Unsure</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0.24</c:v>
                </c:pt>
                <c:pt idx="1">
                  <c:v>0.19</c:v>
                </c:pt>
                <c:pt idx="2">
                  <c:v>0.11</c:v>
                </c:pt>
                <c:pt idx="3">
                  <c:v>0.15</c:v>
                </c:pt>
                <c:pt idx="4">
                  <c:v>0.13</c:v>
                </c:pt>
                <c:pt idx="5">
                  <c:v>0.12</c:v>
                </c:pt>
              </c:numCache>
            </c:numRef>
          </c:val>
          <c:extLst>
            <c:ext xmlns:c16="http://schemas.microsoft.com/office/drawing/2014/chart" uri="{C3380CC4-5D6E-409C-BE32-E72D297353CC}">
              <c16:uniqueId val="{00000002-4142-4690-9E9C-4BDC82F0F856}"/>
            </c:ext>
          </c:extLst>
        </c:ser>
        <c:ser>
          <c:idx val="3"/>
          <c:order val="3"/>
          <c:tx>
            <c:strRef>
              <c:f>Sheet1!$E$1</c:f>
              <c:strCache>
                <c:ptCount val="1"/>
                <c:pt idx="0">
                  <c:v>Disagree</c:v>
                </c:pt>
              </c:strCache>
            </c:strRef>
          </c:tx>
          <c:spPr>
            <a:solidFill>
              <a:schemeClr val="accent2"/>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69B4-4B28-943E-6FCC3FDCE4B7}"/>
                </c:ext>
              </c:extLst>
            </c:dLbl>
            <c:dLbl>
              <c:idx val="3"/>
              <c:delete val="1"/>
              <c:extLst>
                <c:ext xmlns:c15="http://schemas.microsoft.com/office/drawing/2012/chart" uri="{CE6537A1-D6FC-4f65-9D91-7224C49458BB}"/>
                <c:ext xmlns:c16="http://schemas.microsoft.com/office/drawing/2014/chart" uri="{C3380CC4-5D6E-409C-BE32-E72D297353CC}">
                  <c16:uniqueId val="{00000000-3735-43BC-93A7-83B79B4E3962}"/>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Sheet1!$E$2:$E$7</c:f>
              <c:numCache>
                <c:formatCode>0%</c:formatCode>
                <c:ptCount val="6"/>
                <c:pt idx="0">
                  <c:v>0.08</c:v>
                </c:pt>
                <c:pt idx="1">
                  <c:v>0.04</c:v>
                </c:pt>
                <c:pt idx="2">
                  <c:v>0.01</c:v>
                </c:pt>
                <c:pt idx="3">
                  <c:v>0.01</c:v>
                </c:pt>
                <c:pt idx="4">
                  <c:v>0.02</c:v>
                </c:pt>
                <c:pt idx="5">
                  <c:v>0.03</c:v>
                </c:pt>
              </c:numCache>
            </c:numRef>
          </c:val>
          <c:extLst>
            <c:ext xmlns:c16="http://schemas.microsoft.com/office/drawing/2014/chart" uri="{C3380CC4-5D6E-409C-BE32-E72D297353CC}">
              <c16:uniqueId val="{00000003-4142-4690-9E9C-4BDC82F0F856}"/>
            </c:ext>
          </c:extLst>
        </c:ser>
        <c:ser>
          <c:idx val="4"/>
          <c:order val="4"/>
          <c:tx>
            <c:strRef>
              <c:f>Sheet1!$F$1</c:f>
              <c:strCache>
                <c:ptCount val="1"/>
                <c:pt idx="0">
                  <c:v>Disagree strongly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Sheet1!$F$2:$F$7</c:f>
              <c:numCache>
                <c:formatCode>0%</c:formatCode>
                <c:ptCount val="6"/>
                <c:pt idx="0">
                  <c:v>7.0000000000000007E-2</c:v>
                </c:pt>
                <c:pt idx="1">
                  <c:v>0.04</c:v>
                </c:pt>
                <c:pt idx="2">
                  <c:v>0.02</c:v>
                </c:pt>
                <c:pt idx="3">
                  <c:v>0.02</c:v>
                </c:pt>
                <c:pt idx="4">
                  <c:v>0.03</c:v>
                </c:pt>
                <c:pt idx="5">
                  <c:v>0.05</c:v>
                </c:pt>
              </c:numCache>
            </c:numRef>
          </c:val>
          <c:extLst>
            <c:ext xmlns:c16="http://schemas.microsoft.com/office/drawing/2014/chart" uri="{C3380CC4-5D6E-409C-BE32-E72D297353CC}">
              <c16:uniqueId val="{00000004-4142-4690-9E9C-4BDC82F0F856}"/>
            </c:ext>
          </c:extLst>
        </c:ser>
        <c:dLbls>
          <c:showLegendKey val="0"/>
          <c:showVal val="0"/>
          <c:showCatName val="0"/>
          <c:showSerName val="0"/>
          <c:showPercent val="0"/>
          <c:showBubbleSize val="0"/>
        </c:dLbls>
        <c:gapWidth val="70"/>
        <c:overlap val="100"/>
        <c:axId val="436133824"/>
        <c:axId val="436135000"/>
      </c:barChart>
      <c:catAx>
        <c:axId val="4361338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5000"/>
        <c:crosses val="autoZero"/>
        <c:auto val="1"/>
        <c:lblAlgn val="ctr"/>
        <c:lblOffset val="100"/>
        <c:noMultiLvlLbl val="0"/>
      </c:catAx>
      <c:valAx>
        <c:axId val="436135000"/>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133824"/>
        <c:crosses val="autoZero"/>
        <c:crossBetween val="between"/>
        <c:majorUnit val="0.1"/>
      </c:valAx>
      <c:spPr>
        <a:noFill/>
        <a:ln>
          <a:noFill/>
        </a:ln>
        <a:effectLst/>
      </c:spPr>
    </c:plotArea>
    <c:legend>
      <c:legendPos val="b"/>
      <c:layout>
        <c:manualLayout>
          <c:xMode val="edge"/>
          <c:yMode val="edge"/>
          <c:x val="0.33084729369598193"/>
          <c:y val="0.90441583373295953"/>
          <c:w val="0.43051522097305051"/>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clustered"/>
        <c:varyColors val="0"/>
        <c:ser>
          <c:idx val="0"/>
          <c:order val="0"/>
          <c:tx>
            <c:strRef>
              <c:f>Sheet1!$B$1</c:f>
              <c:strCache>
                <c:ptCount val="1"/>
                <c:pt idx="0">
                  <c:v>2024</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0.61</c:v>
                </c:pt>
                <c:pt idx="1">
                  <c:v>0.74</c:v>
                </c:pt>
                <c:pt idx="2">
                  <c:v>0.86</c:v>
                </c:pt>
                <c:pt idx="3">
                  <c:v>0.82</c:v>
                </c:pt>
                <c:pt idx="4">
                  <c:v>0.82</c:v>
                </c:pt>
                <c:pt idx="5">
                  <c:v>0.8</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0.64</c:v>
                </c:pt>
                <c:pt idx="1">
                  <c:v>0.74</c:v>
                </c:pt>
                <c:pt idx="2">
                  <c:v>0.86</c:v>
                </c:pt>
                <c:pt idx="3">
                  <c:v>0.85</c:v>
                </c:pt>
                <c:pt idx="4">
                  <c:v>0.84</c:v>
                </c:pt>
                <c:pt idx="5">
                  <c:v>0.83</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0.61</c:v>
                </c:pt>
                <c:pt idx="1">
                  <c:v>0.76</c:v>
                </c:pt>
                <c:pt idx="2">
                  <c:v>0.87</c:v>
                </c:pt>
                <c:pt idx="3">
                  <c:v>0.87</c:v>
                </c:pt>
                <c:pt idx="4">
                  <c:v>0.82</c:v>
                </c:pt>
                <c:pt idx="5">
                  <c:v>0.85</c:v>
                </c:pt>
              </c:numCache>
            </c:numRef>
          </c:val>
          <c:extLst>
            <c:ext xmlns:c16="http://schemas.microsoft.com/office/drawing/2014/chart" uri="{C3380CC4-5D6E-409C-BE32-E72D297353CC}">
              <c16:uniqueId val="{00000002-4142-4690-9E9C-4BDC82F0F856}"/>
            </c:ext>
          </c:extLst>
        </c:ser>
        <c:dLbls>
          <c:showLegendKey val="0"/>
          <c:showVal val="0"/>
          <c:showCatName val="0"/>
          <c:showSerName val="0"/>
          <c:showPercent val="0"/>
          <c:showBubbleSize val="0"/>
        </c:dLbls>
        <c:gapWidth val="70"/>
        <c:overlap val="-12"/>
        <c:axId val="491754552"/>
        <c:axId val="491752200"/>
      </c:barChart>
      <c:catAx>
        <c:axId val="491754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200"/>
        <c:crosses val="autoZero"/>
        <c:auto val="1"/>
        <c:lblAlgn val="ctr"/>
        <c:lblOffset val="100"/>
        <c:noMultiLvlLbl val="0"/>
      </c:catAx>
      <c:valAx>
        <c:axId val="491752200"/>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91754552"/>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44431596439977"/>
          <c:y val="2.4708307806094672E-2"/>
          <c:w val="0.56085378555465293"/>
          <c:h val="0.8143940430318368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B12-443D-9395-46EB0560E886}"/>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12-443D-9395-46EB0560E88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Thinking about having sex</c:v>
                </c:pt>
                <c:pt idx="2">
                  <c:v>Had sex in the past</c:v>
                </c:pt>
                <c:pt idx="3">
                  <c:v>Having sex</c:v>
                </c:pt>
                <c:pt idx="4">
                  <c:v>Not had sex and not thinking about having sex</c:v>
                </c:pt>
              </c:strCache>
            </c:strRef>
          </c:cat>
          <c:val>
            <c:numRef>
              <c:f>Sheet1!$B$2:$B$6</c:f>
              <c:numCache>
                <c:formatCode>0%</c:formatCode>
                <c:ptCount val="5"/>
                <c:pt idx="0">
                  <c:v>0.48</c:v>
                </c:pt>
                <c:pt idx="1">
                  <c:v>0.04</c:v>
                </c:pt>
                <c:pt idx="2">
                  <c:v>0.03</c:v>
                </c:pt>
                <c:pt idx="3">
                  <c:v>0.02</c:v>
                </c:pt>
                <c:pt idx="4">
                  <c:v>0.43</c:v>
                </c:pt>
              </c:numCache>
            </c:numRef>
          </c:val>
          <c:extLst>
            <c:ext xmlns:c16="http://schemas.microsoft.com/office/drawing/2014/chart" uri="{C3380CC4-5D6E-409C-BE32-E72D297353CC}">
              <c16:uniqueId val="{00000006-B177-4BDB-9B17-63EB35212E0D}"/>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FF-48B4-B288-0DB3DF0B9A8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Thinking about having sex</c:v>
                </c:pt>
                <c:pt idx="2">
                  <c:v>Had sex in the past</c:v>
                </c:pt>
                <c:pt idx="3">
                  <c:v>Having sex</c:v>
                </c:pt>
                <c:pt idx="4">
                  <c:v>Not had sex and not thinking about having sex</c:v>
                </c:pt>
              </c:strCache>
            </c:strRef>
          </c:cat>
          <c:val>
            <c:numRef>
              <c:f>Sheet1!$C$2:$C$6</c:f>
              <c:numCache>
                <c:formatCode>0%</c:formatCode>
                <c:ptCount val="5"/>
                <c:pt idx="0">
                  <c:v>0.81</c:v>
                </c:pt>
                <c:pt idx="1">
                  <c:v>0.02</c:v>
                </c:pt>
                <c:pt idx="2">
                  <c:v>0.03</c:v>
                </c:pt>
                <c:pt idx="3">
                  <c:v>0.04</c:v>
                </c:pt>
                <c:pt idx="4">
                  <c:v>0.1</c:v>
                </c:pt>
              </c:numCache>
            </c:numRef>
          </c:val>
          <c:extLst>
            <c:ext xmlns:c16="http://schemas.microsoft.com/office/drawing/2014/chart" uri="{C3380CC4-5D6E-409C-BE32-E72D297353CC}">
              <c16:uniqueId val="{00000004-CF17-4391-84B3-E79307EE4563}"/>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C25-48C3-82A4-4DAC9912578F}"/>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7-24B3-4C0A-95E7-F0ED70FD78D2}"/>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4-24B3-4C0A-95E7-F0ED70FD78D2}"/>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1-24B3-4C0A-95E7-F0ED70FD78D2}"/>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93D-4DA0-B16D-DBBE7CEA098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Thinking about having sex</c:v>
                </c:pt>
                <c:pt idx="2">
                  <c:v>Had sex in the past</c:v>
                </c:pt>
                <c:pt idx="3">
                  <c:v>Having sex</c:v>
                </c:pt>
                <c:pt idx="4">
                  <c:v>Not had sex and not thinking about having sex</c:v>
                </c:pt>
              </c:strCache>
            </c:strRef>
          </c:cat>
          <c:val>
            <c:numRef>
              <c:f>Sheet1!$D$2:$D$6</c:f>
              <c:numCache>
                <c:formatCode>0%</c:formatCode>
                <c:ptCount val="5"/>
                <c:pt idx="0">
                  <c:v>0.8</c:v>
                </c:pt>
                <c:pt idx="1">
                  <c:v>0.02</c:v>
                </c:pt>
                <c:pt idx="2">
                  <c:v>0.06</c:v>
                </c:pt>
                <c:pt idx="3">
                  <c:v>0.04</c:v>
                </c:pt>
                <c:pt idx="4">
                  <c:v>0.08</c:v>
                </c:pt>
              </c:numCache>
            </c:numRef>
          </c:val>
          <c:extLst>
            <c:ext xmlns:c16="http://schemas.microsoft.com/office/drawing/2014/chart" uri="{C3380CC4-5D6E-409C-BE32-E72D297353CC}">
              <c16:uniqueId val="{00000005-5A3D-4BAF-950B-9A90187366D8}"/>
            </c:ext>
          </c:extLst>
        </c:ser>
        <c:dLbls>
          <c:showLegendKey val="0"/>
          <c:showVal val="0"/>
          <c:showCatName val="0"/>
          <c:showSerName val="0"/>
          <c:showPercent val="0"/>
          <c:showBubbleSize val="0"/>
        </c:dLbls>
        <c:gapWidth val="80"/>
        <c:overlap val="-12"/>
        <c:axId val="497143296"/>
        <c:axId val="497140944"/>
      </c:barChart>
      <c:valAx>
        <c:axId val="4971409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3296"/>
        <c:crosses val="autoZero"/>
        <c:crossBetween val="between"/>
        <c:majorUnit val="0.2"/>
      </c:valAx>
      <c:catAx>
        <c:axId val="497143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09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7748451888700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Sheet1!$B$2:$B$4</c:f>
              <c:numCache>
                <c:formatCode>0%</c:formatCode>
                <c:ptCount val="3"/>
                <c:pt idx="0">
                  <c:v>0.45</c:v>
                </c:pt>
                <c:pt idx="1">
                  <c:v>0.28000000000000003</c:v>
                </c:pt>
                <c:pt idx="2">
                  <c:v>0.27</c:v>
                </c:pt>
              </c:numCache>
            </c:numRef>
          </c:val>
          <c:extLst>
            <c:ext xmlns:c16="http://schemas.microsoft.com/office/drawing/2014/chart" uri="{C3380CC4-5D6E-409C-BE32-E72D297353CC}">
              <c16:uniqueId val="{00000004-DACD-4BE8-9374-AE8A7F4EB03B}"/>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Sheet1!$C$2:$C$4</c:f>
              <c:numCache>
                <c:formatCode>0%</c:formatCode>
                <c:ptCount val="3"/>
                <c:pt idx="0">
                  <c:v>0.43</c:v>
                </c:pt>
                <c:pt idx="1">
                  <c:v>0.28999999999999998</c:v>
                </c:pt>
                <c:pt idx="2">
                  <c:v>0.28000000000000003</c:v>
                </c:pt>
              </c:numCache>
            </c:numRef>
          </c:val>
          <c:extLst>
            <c:ext xmlns:c16="http://schemas.microsoft.com/office/drawing/2014/chart" uri="{C3380CC4-5D6E-409C-BE32-E72D297353CC}">
              <c16:uniqueId val="{00000004-2B2B-4549-9FFA-23A6A1FE16C0}"/>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Sheet1!$D$2:$D$4</c:f>
              <c:numCache>
                <c:formatCode>0%</c:formatCode>
                <c:ptCount val="3"/>
                <c:pt idx="0">
                  <c:v>0.33</c:v>
                </c:pt>
                <c:pt idx="1">
                  <c:v>0.27</c:v>
                </c:pt>
                <c:pt idx="2">
                  <c:v>0.39</c:v>
                </c:pt>
              </c:numCache>
            </c:numRef>
          </c:val>
          <c:extLst>
            <c:ext xmlns:c16="http://schemas.microsoft.com/office/drawing/2014/chart" uri="{C3380CC4-5D6E-409C-BE32-E72D297353CC}">
              <c16:uniqueId val="{00000005-B267-4FDC-90AB-A0777EF24E07}"/>
            </c:ext>
          </c:extLst>
        </c:ser>
        <c:dLbls>
          <c:showLegendKey val="0"/>
          <c:showVal val="0"/>
          <c:showCatName val="0"/>
          <c:showSerName val="0"/>
          <c:showPercent val="0"/>
          <c:showBubbleSize val="0"/>
        </c:dLbls>
        <c:gapWidth val="80"/>
        <c:overlap val="-12"/>
        <c:axId val="497141728"/>
        <c:axId val="497141336"/>
      </c:barChart>
      <c:valAx>
        <c:axId val="4971413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1728"/>
        <c:crosses val="autoZero"/>
        <c:crossBetween val="between"/>
      </c:valAx>
      <c:catAx>
        <c:axId val="4971417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1336"/>
        <c:crosses val="autoZero"/>
        <c:auto val="1"/>
        <c:lblAlgn val="ctr"/>
        <c:lblOffset val="100"/>
        <c:noMultiLvlLbl val="0"/>
      </c:catAx>
      <c:spPr>
        <a:noFill/>
        <a:ln>
          <a:noFill/>
        </a:ln>
        <a:effectLst/>
      </c:spPr>
    </c:plotArea>
    <c:legend>
      <c:legendPos val="b"/>
      <c:layout>
        <c:manualLayout>
          <c:xMode val="edge"/>
          <c:yMode val="edge"/>
          <c:x val="0.49616782661952341"/>
          <c:y val="0.92043265798583374"/>
          <c:w val="0.34286309570345891"/>
          <c:h val="6.1554503256967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929981758290449"/>
          <c:y val="2.9461382569250447E-2"/>
          <c:w val="0.62521790916284503"/>
          <c:h val="0.75250511629296568"/>
        </c:manualLayout>
      </c:layout>
      <c:barChart>
        <c:barDir val="bar"/>
        <c:grouping val="percentStacked"/>
        <c:varyColors val="0"/>
        <c:ser>
          <c:idx val="0"/>
          <c:order val="0"/>
          <c:tx>
            <c:strRef>
              <c:f>Sheet1!$B$1</c:f>
              <c:strCache>
                <c:ptCount val="1"/>
                <c:pt idx="0">
                  <c:v>Yes</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Sheet1!$B$2:$B$4</c:f>
              <c:numCache>
                <c:formatCode>0%</c:formatCode>
                <c:ptCount val="3"/>
                <c:pt idx="0">
                  <c:v>0.67</c:v>
                </c:pt>
                <c:pt idx="1">
                  <c:v>0.71</c:v>
                </c:pt>
                <c:pt idx="2">
                  <c:v>0.71</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No </c:v>
                </c:pt>
              </c:strCache>
            </c:strRef>
          </c:tx>
          <c:spPr>
            <a:solidFill>
              <a:srgbClr val="002060"/>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41-4C99-8767-6BD8597686A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Sheet1!$C$2:$C$4</c:f>
              <c:numCache>
                <c:formatCode>0%</c:formatCode>
                <c:ptCount val="3"/>
                <c:pt idx="0">
                  <c:v>0.11</c:v>
                </c:pt>
                <c:pt idx="1">
                  <c:v>7.0000000000000007E-2</c:v>
                </c:pt>
                <c:pt idx="2">
                  <c:v>0.09</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Unsure</c:v>
                </c:pt>
              </c:strCache>
            </c:strRef>
          </c:tx>
          <c:spPr>
            <a:solidFill>
              <a:schemeClr val="bg1">
                <a:lumMod val="65000"/>
              </a:schemeClr>
            </a:solidFill>
            <a:ln w="19050">
              <a:noFill/>
            </a:ln>
            <a:effectLst/>
          </c:spPr>
          <c:invertIfNegative val="0"/>
          <c:dPt>
            <c:idx val="0"/>
            <c:invertIfNegative val="0"/>
            <c:bubble3D val="0"/>
            <c:extLst>
              <c:ext xmlns:c16="http://schemas.microsoft.com/office/drawing/2014/chart" uri="{C3380CC4-5D6E-409C-BE32-E72D297353CC}">
                <c16:uniqueId val="{00000004-3663-4FB7-8607-8E0FBF76DF47}"/>
              </c:ext>
            </c:extLst>
          </c:dPt>
          <c:dPt>
            <c:idx val="1"/>
            <c:invertIfNegative val="0"/>
            <c:bubble3D val="0"/>
            <c:extLst>
              <c:ext xmlns:c16="http://schemas.microsoft.com/office/drawing/2014/chart" uri="{C3380CC4-5D6E-409C-BE32-E72D297353CC}">
                <c16:uniqueId val="{00000005-3663-4FB7-8607-8E0FBF76DF47}"/>
              </c:ext>
            </c:extLst>
          </c:dPt>
          <c:dPt>
            <c:idx val="2"/>
            <c:invertIfNegative val="0"/>
            <c:bubble3D val="0"/>
            <c:extLst>
              <c:ext xmlns:c16="http://schemas.microsoft.com/office/drawing/2014/chart" uri="{C3380CC4-5D6E-409C-BE32-E72D297353CC}">
                <c16:uniqueId val="{00000006-3663-4FB7-8607-8E0FBF76DF47}"/>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3-4FB7-8607-8E0FBF76DF47}"/>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663-4FB7-8607-8E0FBF76DF4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Sheet1!$D$2:$D$4</c:f>
              <c:numCache>
                <c:formatCode>0%</c:formatCode>
                <c:ptCount val="3"/>
                <c:pt idx="0">
                  <c:v>0.22</c:v>
                </c:pt>
                <c:pt idx="1">
                  <c:v>0.22</c:v>
                </c:pt>
                <c:pt idx="2">
                  <c:v>0.2</c:v>
                </c:pt>
              </c:numCache>
            </c:numRef>
          </c:val>
          <c:extLst>
            <c:ext xmlns:c16="http://schemas.microsoft.com/office/drawing/2014/chart" uri="{C3380CC4-5D6E-409C-BE32-E72D297353CC}">
              <c16:uniqueId val="{00000007-3663-4FB7-8607-8E0FBF76DF47}"/>
            </c:ext>
          </c:extLst>
        </c:ser>
        <c:dLbls>
          <c:showLegendKey val="0"/>
          <c:showVal val="1"/>
          <c:showCatName val="0"/>
          <c:showSerName val="0"/>
          <c:showPercent val="0"/>
          <c:showBubbleSize val="0"/>
        </c:dLbls>
        <c:gapWidth val="80"/>
        <c:overlap val="100"/>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41724029033787485"/>
          <c:y val="0.91154340259623867"/>
          <c:w val="0.39914637880023252"/>
          <c:h val="7.264712765586643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Sheet1!$B$2:$B$6</c:f>
              <c:numCache>
                <c:formatCode>0%</c:formatCode>
                <c:ptCount val="5"/>
                <c:pt idx="0">
                  <c:v>0.06</c:v>
                </c:pt>
                <c:pt idx="1">
                  <c:v>0.1</c:v>
                </c:pt>
                <c:pt idx="2">
                  <c:v>0.26</c:v>
                </c:pt>
                <c:pt idx="3">
                  <c:v>0.33</c:v>
                </c:pt>
                <c:pt idx="4">
                  <c:v>0.25</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Sheet1!$C$2:$C$6</c:f>
              <c:numCache>
                <c:formatCode>0%</c:formatCode>
                <c:ptCount val="5"/>
                <c:pt idx="0">
                  <c:v>7.0000000000000007E-2</c:v>
                </c:pt>
                <c:pt idx="1">
                  <c:v>0.1</c:v>
                </c:pt>
                <c:pt idx="2">
                  <c:v>0.26</c:v>
                </c:pt>
                <c:pt idx="3">
                  <c:v>0.34</c:v>
                </c:pt>
                <c:pt idx="4">
                  <c:v>0.22</c:v>
                </c:pt>
              </c:numCache>
            </c:numRef>
          </c:val>
          <c:extLst>
            <c:ext xmlns:c16="http://schemas.microsoft.com/office/drawing/2014/chart" uri="{C3380CC4-5D6E-409C-BE32-E72D297353CC}">
              <c16:uniqueId val="{00000003-7544-4161-9AF6-8DD3CA49863D}"/>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Sheet1!$D$2:$D$6</c:f>
              <c:numCache>
                <c:formatCode>0%</c:formatCode>
                <c:ptCount val="5"/>
                <c:pt idx="0">
                  <c:v>0.06</c:v>
                </c:pt>
                <c:pt idx="1">
                  <c:v>0.1</c:v>
                </c:pt>
                <c:pt idx="2">
                  <c:v>0.26</c:v>
                </c:pt>
                <c:pt idx="3">
                  <c:v>0.35</c:v>
                </c:pt>
                <c:pt idx="4">
                  <c:v>0.24</c:v>
                </c:pt>
              </c:numCache>
            </c:numRef>
          </c:val>
          <c:extLst>
            <c:ext xmlns:c16="http://schemas.microsoft.com/office/drawing/2014/chart" uri="{C3380CC4-5D6E-409C-BE32-E72D297353CC}">
              <c16:uniqueId val="{00000004-01D6-4C2D-86A9-E16916DB50E0}"/>
            </c:ext>
          </c:extLst>
        </c:ser>
        <c:dLbls>
          <c:showLegendKey val="0"/>
          <c:showVal val="1"/>
          <c:showCatName val="0"/>
          <c:showSerName val="0"/>
          <c:showPercent val="0"/>
          <c:showBubbleSize val="0"/>
        </c:dLbls>
        <c:gapWidth val="80"/>
        <c:overlap val="-12"/>
        <c:axId val="497142512"/>
        <c:axId val="497146040"/>
        <c:extLst/>
      </c:barChart>
      <c:valAx>
        <c:axId val="4971460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2512"/>
        <c:crosses val="autoZero"/>
        <c:crossBetween val="between"/>
      </c:valAx>
      <c:catAx>
        <c:axId val="497142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604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0.14743229855562498"/>
          <c:w val="0.62922645173682001"/>
          <c:h val="0.66773770970187363"/>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48A-4A25-9C7C-89E0274A4BC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Sheet1!$B$2:$B$5</c:f>
              <c:numCache>
                <c:formatCode>0%</c:formatCode>
                <c:ptCount val="4"/>
                <c:pt idx="0">
                  <c:v>0.13</c:v>
                </c:pt>
                <c:pt idx="1">
                  <c:v>0.72</c:v>
                </c:pt>
                <c:pt idx="2">
                  <c:v>0.04</c:v>
                </c:pt>
                <c:pt idx="3">
                  <c:v>0.14000000000000001</c:v>
                </c:pt>
              </c:numCache>
            </c:numRef>
          </c:val>
          <c:extLst>
            <c:ext xmlns:c16="http://schemas.microsoft.com/office/drawing/2014/chart" uri="{C3380CC4-5D6E-409C-BE32-E72D297353CC}">
              <c16:uniqueId val="{00000002-2C79-4518-8975-57064C961A49}"/>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8A-4A25-9C7C-89E0274A4BC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Sheet1!$C$2:$C$5</c:f>
              <c:numCache>
                <c:formatCode>0%</c:formatCode>
                <c:ptCount val="4"/>
                <c:pt idx="0">
                  <c:v>0.12</c:v>
                </c:pt>
                <c:pt idx="1">
                  <c:v>0.7</c:v>
                </c:pt>
                <c:pt idx="2">
                  <c:v>0.05</c:v>
                </c:pt>
                <c:pt idx="3">
                  <c:v>0.16</c:v>
                </c:pt>
              </c:numCache>
            </c:numRef>
          </c:val>
          <c:extLst>
            <c:ext xmlns:c16="http://schemas.microsoft.com/office/drawing/2014/chart" uri="{C3380CC4-5D6E-409C-BE32-E72D297353CC}">
              <c16:uniqueId val="{00000002-0075-4606-978D-6E879C4AC07E}"/>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dLbl>
              <c:idx val="2"/>
              <c:layout>
                <c:manualLayout>
                  <c:x val="-5.0808391566927033E-3"/>
                  <c:y val="2.8524871104642479E-3"/>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E7-4A8E-B010-C4602EA8D4C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Sheet1!$D$2:$D$5</c:f>
              <c:numCache>
                <c:formatCode>0%</c:formatCode>
                <c:ptCount val="4"/>
                <c:pt idx="0">
                  <c:v>0.11</c:v>
                </c:pt>
                <c:pt idx="1">
                  <c:v>0.71</c:v>
                </c:pt>
                <c:pt idx="2">
                  <c:v>0.06</c:v>
                </c:pt>
                <c:pt idx="3">
                  <c:v>0.17</c:v>
                </c:pt>
              </c:numCache>
            </c:numRef>
          </c:val>
          <c:extLst>
            <c:ext xmlns:c16="http://schemas.microsoft.com/office/drawing/2014/chart" uri="{C3380CC4-5D6E-409C-BE32-E72D297353CC}">
              <c16:uniqueId val="{00000003-2758-456A-8704-CDC15290E7D9}"/>
            </c:ext>
          </c:extLst>
        </c:ser>
        <c:dLbls>
          <c:dLblPos val="outEnd"/>
          <c:showLegendKey val="0"/>
          <c:showVal val="1"/>
          <c:showCatName val="0"/>
          <c:showSerName val="0"/>
          <c:showPercent val="0"/>
          <c:showBubbleSize val="0"/>
        </c:dLbls>
        <c:gapWidth val="100"/>
        <c:overlap val="-12"/>
        <c:axId val="448291720"/>
        <c:axId val="448294856"/>
      </c:barChart>
      <c:valAx>
        <c:axId val="4482948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8291720"/>
        <c:crosses val="autoZero"/>
        <c:crossBetween val="between"/>
      </c:valAx>
      <c:catAx>
        <c:axId val="4482917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829485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97264800309106"/>
          <c:y val="9.7572170175749623E-2"/>
          <c:w val="0.80589650267406976"/>
          <c:h val="0.7886687815126211"/>
        </c:manualLayout>
      </c:layout>
      <c:barChart>
        <c:barDir val="bar"/>
        <c:grouping val="percentStacked"/>
        <c:varyColors val="0"/>
        <c:ser>
          <c:idx val="0"/>
          <c:order val="0"/>
          <c:tx>
            <c:strRef>
              <c:f>Sheet1!$B$1</c:f>
              <c:strCache>
                <c:ptCount val="1"/>
                <c:pt idx="0">
                  <c:v>Always</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Sheet1!$B$2:$B$6</c:f>
              <c:numCache>
                <c:formatCode>0%</c:formatCode>
                <c:ptCount val="5"/>
                <c:pt idx="0">
                  <c:v>0.04</c:v>
                </c:pt>
                <c:pt idx="1">
                  <c:v>0.11</c:v>
                </c:pt>
                <c:pt idx="2">
                  <c:v>0.11</c:v>
                </c:pt>
                <c:pt idx="3">
                  <c:v>0.06</c:v>
                </c:pt>
                <c:pt idx="4">
                  <c:v>0.17</c:v>
                </c:pt>
              </c:numCache>
            </c:numRef>
          </c:val>
          <c:extLst>
            <c:ext xmlns:c16="http://schemas.microsoft.com/office/drawing/2014/chart" uri="{C3380CC4-5D6E-409C-BE32-E72D297353CC}">
              <c16:uniqueId val="{00000000-CDB9-4434-9337-947DD3466FA2}"/>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Sheet1!$C$2:$C$6</c:f>
              <c:numCache>
                <c:formatCode>0%</c:formatCode>
                <c:ptCount val="5"/>
                <c:pt idx="0">
                  <c:v>0.08</c:v>
                </c:pt>
                <c:pt idx="1">
                  <c:v>0.21</c:v>
                </c:pt>
                <c:pt idx="2">
                  <c:v>0.23</c:v>
                </c:pt>
                <c:pt idx="3">
                  <c:v>0.35</c:v>
                </c:pt>
                <c:pt idx="4">
                  <c:v>0.28000000000000003</c:v>
                </c:pt>
              </c:numCache>
            </c:numRef>
          </c:val>
          <c:extLst>
            <c:ext xmlns:c16="http://schemas.microsoft.com/office/drawing/2014/chart" uri="{C3380CC4-5D6E-409C-BE32-E72D297353CC}">
              <c16:uniqueId val="{00000001-CDB9-4434-9337-947DD3466FA2}"/>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Sheet1!$D$2:$D$6</c:f>
              <c:numCache>
                <c:formatCode>0%</c:formatCode>
                <c:ptCount val="5"/>
                <c:pt idx="0">
                  <c:v>0.28999999999999998</c:v>
                </c:pt>
                <c:pt idx="1">
                  <c:v>0.47</c:v>
                </c:pt>
                <c:pt idx="2">
                  <c:v>0.42</c:v>
                </c:pt>
                <c:pt idx="3">
                  <c:v>0.45</c:v>
                </c:pt>
                <c:pt idx="4">
                  <c:v>0.37</c:v>
                </c:pt>
              </c:numCache>
            </c:numRef>
          </c:val>
          <c:extLst>
            <c:ext xmlns:c16="http://schemas.microsoft.com/office/drawing/2014/chart" uri="{C3380CC4-5D6E-409C-BE32-E72D297353CC}">
              <c16:uniqueId val="{00000002-CDB9-4434-9337-947DD3466FA2}"/>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Sheet1!$E$2:$E$6</c:f>
              <c:numCache>
                <c:formatCode>0%</c:formatCode>
                <c:ptCount val="5"/>
                <c:pt idx="0">
                  <c:v>0.59</c:v>
                </c:pt>
                <c:pt idx="1">
                  <c:v>0.21</c:v>
                </c:pt>
                <c:pt idx="2">
                  <c:v>0.25</c:v>
                </c:pt>
                <c:pt idx="3">
                  <c:v>0.14000000000000001</c:v>
                </c:pt>
                <c:pt idx="4">
                  <c:v>0.17</c:v>
                </c:pt>
              </c:numCache>
            </c:numRef>
          </c:val>
          <c:extLst>
            <c:ext xmlns:c16="http://schemas.microsoft.com/office/drawing/2014/chart" uri="{C3380CC4-5D6E-409C-BE32-E72D297353CC}">
              <c16:uniqueId val="{00000003-CDB9-4434-9337-947DD3466FA2}"/>
            </c:ext>
          </c:extLst>
        </c:ser>
        <c:dLbls>
          <c:showLegendKey val="0"/>
          <c:showVal val="0"/>
          <c:showCatName val="0"/>
          <c:showSerName val="0"/>
          <c:showPercent val="0"/>
          <c:showBubbleSize val="0"/>
        </c:dLbls>
        <c:gapWidth val="70"/>
        <c:overlap val="100"/>
        <c:axId val="448292112"/>
        <c:axId val="448295640"/>
      </c:barChart>
      <c:catAx>
        <c:axId val="4482921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5640"/>
        <c:crosses val="autoZero"/>
        <c:auto val="1"/>
        <c:lblAlgn val="ctr"/>
        <c:lblOffset val="100"/>
        <c:noMultiLvlLbl val="0"/>
      </c:catAx>
      <c:valAx>
        <c:axId val="4482956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2112"/>
        <c:crosses val="autoZero"/>
        <c:crossBetween val="between"/>
        <c:majorUnit val="0.1"/>
      </c:valAx>
      <c:spPr>
        <a:noFill/>
        <a:ln>
          <a:noFill/>
        </a:ln>
        <a:effectLst/>
      </c:spPr>
    </c:plotArea>
    <c:legend>
      <c:legendPos val="b"/>
      <c:layout>
        <c:manualLayout>
          <c:xMode val="edge"/>
          <c:yMode val="edge"/>
          <c:x val="0.38479011399545859"/>
          <c:y val="0.94837150580287943"/>
          <c:w val="0.29968484089730135"/>
          <c:h val="5.162849419712061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200">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82906541911656761"/>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Sheet1!$B$2:$B$6</c:f>
              <c:numCache>
                <c:formatCode>0%</c:formatCode>
                <c:ptCount val="5"/>
                <c:pt idx="0">
                  <c:v>0.28999999999999998</c:v>
                </c:pt>
                <c:pt idx="1">
                  <c:v>0.31</c:v>
                </c:pt>
                <c:pt idx="2">
                  <c:v>0.7</c:v>
                </c:pt>
                <c:pt idx="3">
                  <c:v>0.74</c:v>
                </c:pt>
                <c:pt idx="4">
                  <c:v>0.8</c:v>
                </c:pt>
              </c:numCache>
            </c:numRef>
          </c:val>
          <c:extLst>
            <c:ext xmlns:c16="http://schemas.microsoft.com/office/drawing/2014/chart" uri="{C3380CC4-5D6E-409C-BE32-E72D297353CC}">
              <c16:uniqueId val="{00000000-E142-408B-9AB8-5F9500F1071C}"/>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Sheet1!$C$2:$C$6</c:f>
              <c:numCache>
                <c:formatCode>0%</c:formatCode>
                <c:ptCount val="5"/>
                <c:pt idx="0">
                  <c:v>0.27</c:v>
                </c:pt>
                <c:pt idx="1">
                  <c:v>0.31</c:v>
                </c:pt>
                <c:pt idx="2">
                  <c:v>0.7</c:v>
                </c:pt>
                <c:pt idx="3">
                  <c:v>0.72</c:v>
                </c:pt>
                <c:pt idx="4">
                  <c:v>0.78</c:v>
                </c:pt>
              </c:numCache>
            </c:numRef>
          </c:val>
          <c:extLst>
            <c:ext xmlns:c16="http://schemas.microsoft.com/office/drawing/2014/chart" uri="{C3380CC4-5D6E-409C-BE32-E72D297353CC}">
              <c16:uniqueId val="{00000001-38EE-4F27-9584-C27828557BCA}"/>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Sheet1!$D$2:$D$6</c:f>
              <c:numCache>
                <c:formatCode>0%</c:formatCode>
                <c:ptCount val="5"/>
                <c:pt idx="0">
                  <c:v>0.27</c:v>
                </c:pt>
                <c:pt idx="1">
                  <c:v>0.34</c:v>
                </c:pt>
                <c:pt idx="2">
                  <c:v>0.72</c:v>
                </c:pt>
                <c:pt idx="3">
                  <c:v>0.77</c:v>
                </c:pt>
                <c:pt idx="4">
                  <c:v>0.8</c:v>
                </c:pt>
              </c:numCache>
            </c:numRef>
          </c:val>
          <c:extLst>
            <c:ext xmlns:c16="http://schemas.microsoft.com/office/drawing/2014/chart" uri="{C3380CC4-5D6E-409C-BE32-E72D297353CC}">
              <c16:uniqueId val="{00000002-38EE-4F27-9584-C27828557BCA}"/>
            </c:ext>
          </c:extLst>
        </c:ser>
        <c:dLbls>
          <c:showLegendKey val="0"/>
          <c:showVal val="0"/>
          <c:showCatName val="0"/>
          <c:showSerName val="0"/>
          <c:showPercent val="0"/>
          <c:showBubbleSize val="0"/>
        </c:dLbls>
        <c:gapWidth val="80"/>
        <c:overlap val="-12"/>
        <c:axId val="436947208"/>
        <c:axId val="436946032"/>
      </c:barChart>
      <c:catAx>
        <c:axId val="43694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6032"/>
        <c:crosses val="autoZero"/>
        <c:auto val="1"/>
        <c:lblAlgn val="ctr"/>
        <c:lblOffset val="100"/>
        <c:noMultiLvlLbl val="0"/>
      </c:catAx>
      <c:valAx>
        <c:axId val="43694603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7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568889297374455"/>
          <c:y val="0.14457503875944575"/>
          <c:w val="0.53509570776465909"/>
          <c:h val="0.66773770970187363"/>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0.52</c:v>
                </c:pt>
                <c:pt idx="1">
                  <c:v>0.48</c:v>
                </c:pt>
              </c:numCache>
            </c:numRef>
          </c:val>
          <c:extLst>
            <c:ext xmlns:c16="http://schemas.microsoft.com/office/drawing/2014/chart" uri="{C3380CC4-5D6E-409C-BE32-E72D297353CC}">
              <c16:uniqueId val="{00000002-9AC6-4431-BAF3-C3B364D3851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c:v>
                </c:pt>
                <c:pt idx="1">
                  <c:v>0.5</c:v>
                </c:pt>
              </c:numCache>
            </c:numRef>
          </c:val>
          <c:extLst>
            <c:ext xmlns:c16="http://schemas.microsoft.com/office/drawing/2014/chart" uri="{C3380CC4-5D6E-409C-BE32-E72D297353CC}">
              <c16:uniqueId val="{00000000-1C00-4D84-B4E1-D7FB6A974815}"/>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0.52</c:v>
                </c:pt>
                <c:pt idx="1">
                  <c:v>0.48</c:v>
                </c:pt>
              </c:numCache>
            </c:numRef>
          </c:val>
          <c:extLst>
            <c:ext xmlns:c16="http://schemas.microsoft.com/office/drawing/2014/chart" uri="{C3380CC4-5D6E-409C-BE32-E72D297353CC}">
              <c16:uniqueId val="{00000000-E30C-4FC6-BD93-2289F383F922}"/>
            </c:ext>
          </c:extLst>
        </c:ser>
        <c:dLbls>
          <c:dLblPos val="outEnd"/>
          <c:showLegendKey val="0"/>
          <c:showVal val="1"/>
          <c:showCatName val="0"/>
          <c:showSerName val="0"/>
          <c:showPercent val="0"/>
          <c:showBubbleSize val="0"/>
        </c:dLbls>
        <c:gapWidth val="100"/>
        <c:overlap val="-25"/>
        <c:axId val="491756512"/>
        <c:axId val="491753768"/>
      </c:barChart>
      <c:valAx>
        <c:axId val="491753768"/>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6512"/>
        <c:crosses val="autoZero"/>
        <c:crossBetween val="between"/>
      </c:valAx>
      <c:catAx>
        <c:axId val="491756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3768"/>
        <c:crosses val="autoZero"/>
        <c:auto val="1"/>
        <c:lblAlgn val="ctr"/>
        <c:lblOffset val="100"/>
        <c:noMultiLvlLbl val="0"/>
      </c:catAx>
      <c:spPr>
        <a:noFill/>
        <a:ln>
          <a:noFill/>
        </a:ln>
        <a:effectLst/>
      </c:spPr>
    </c:plotArea>
    <c:legend>
      <c:legendPos val="b"/>
      <c:layout>
        <c:manualLayout>
          <c:xMode val="edge"/>
          <c:yMode val="edge"/>
          <c:x val="0.43880872359575496"/>
          <c:y val="0.89689953682152979"/>
          <c:w val="0.35495395015206427"/>
          <c:h val="5.858520317239117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percentStacked"/>
        <c:varyColors val="0"/>
        <c:ser>
          <c:idx val="0"/>
          <c:order val="0"/>
          <c:tx>
            <c:strRef>
              <c:f>Sheet1!$B$1</c:f>
              <c:strCache>
                <c:ptCount val="1"/>
                <c:pt idx="0">
                  <c:v>Always</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0.05</c:v>
                </c:pt>
                <c:pt idx="1">
                  <c:v>0.08</c:v>
                </c:pt>
                <c:pt idx="2">
                  <c:v>7.0000000000000007E-2</c:v>
                </c:pt>
                <c:pt idx="3">
                  <c:v>0.15</c:v>
                </c:pt>
                <c:pt idx="4">
                  <c:v>7.0000000000000007E-2</c:v>
                </c:pt>
                <c:pt idx="5">
                  <c:v>0.08</c:v>
                </c:pt>
                <c:pt idx="6">
                  <c:v>0.09</c:v>
                </c:pt>
                <c:pt idx="7">
                  <c:v>0.16</c:v>
                </c:pt>
                <c:pt idx="8">
                  <c:v>0.16</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0.06</c:v>
                </c:pt>
                <c:pt idx="1">
                  <c:v>0.16</c:v>
                </c:pt>
                <c:pt idx="2">
                  <c:v>0.18</c:v>
                </c:pt>
                <c:pt idx="3">
                  <c:v>0.15</c:v>
                </c:pt>
                <c:pt idx="4">
                  <c:v>0.23</c:v>
                </c:pt>
                <c:pt idx="5">
                  <c:v>0.23</c:v>
                </c:pt>
                <c:pt idx="6">
                  <c:v>0.33</c:v>
                </c:pt>
                <c:pt idx="7">
                  <c:v>0.34</c:v>
                </c:pt>
                <c:pt idx="8">
                  <c:v>0.37</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0.38</c:v>
                </c:pt>
                <c:pt idx="1">
                  <c:v>0.54</c:v>
                </c:pt>
                <c:pt idx="2">
                  <c:v>0.54</c:v>
                </c:pt>
                <c:pt idx="3">
                  <c:v>0.41</c:v>
                </c:pt>
                <c:pt idx="4">
                  <c:v>0.54</c:v>
                </c:pt>
                <c:pt idx="5">
                  <c:v>0.49</c:v>
                </c:pt>
                <c:pt idx="6">
                  <c:v>0.47</c:v>
                </c:pt>
                <c:pt idx="7">
                  <c:v>0.4</c:v>
                </c:pt>
                <c:pt idx="8">
                  <c:v>0.38</c:v>
                </c:pt>
              </c:numCache>
            </c:numRef>
          </c:val>
          <c:extLst>
            <c:ext xmlns:c16="http://schemas.microsoft.com/office/drawing/2014/chart" uri="{C3380CC4-5D6E-409C-BE32-E72D297353CC}">
              <c16:uniqueId val="{00000002-CD65-4DCE-81F9-AB2724F21093}"/>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Sheet1!$E$2:$E$10</c:f>
              <c:numCache>
                <c:formatCode>0%</c:formatCode>
                <c:ptCount val="9"/>
                <c:pt idx="0">
                  <c:v>0.52</c:v>
                </c:pt>
                <c:pt idx="1">
                  <c:v>0.22</c:v>
                </c:pt>
                <c:pt idx="2">
                  <c:v>0.21</c:v>
                </c:pt>
                <c:pt idx="3">
                  <c:v>0.28999999999999998</c:v>
                </c:pt>
                <c:pt idx="4">
                  <c:v>0.17</c:v>
                </c:pt>
                <c:pt idx="5">
                  <c:v>0.2</c:v>
                </c:pt>
                <c:pt idx="6">
                  <c:v>0.12</c:v>
                </c:pt>
                <c:pt idx="7">
                  <c:v>0.1</c:v>
                </c:pt>
                <c:pt idx="8">
                  <c:v>0.08</c:v>
                </c:pt>
              </c:numCache>
            </c:numRef>
          </c:val>
          <c:extLst>
            <c:ext xmlns:c16="http://schemas.microsoft.com/office/drawing/2014/chart" uri="{C3380CC4-5D6E-409C-BE32-E72D297353CC}">
              <c16:uniqueId val="{00000003-CD65-4DCE-81F9-AB2724F21093}"/>
            </c:ext>
          </c:extLst>
        </c:ser>
        <c:dLbls>
          <c:showLegendKey val="0"/>
          <c:showVal val="0"/>
          <c:showCatName val="0"/>
          <c:showSerName val="0"/>
          <c:showPercent val="0"/>
          <c:showBubbleSize val="0"/>
        </c:dLbls>
        <c:gapWidth val="80"/>
        <c:overlap val="100"/>
        <c:axId val="491754160"/>
        <c:axId val="491751416"/>
      </c:barChart>
      <c:catAx>
        <c:axId val="4917541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416"/>
        <c:crosses val="autoZero"/>
        <c:auto val="1"/>
        <c:lblAlgn val="ctr"/>
        <c:lblOffset val="100"/>
        <c:noMultiLvlLbl val="0"/>
      </c:catAx>
      <c:valAx>
        <c:axId val="4917514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4160"/>
        <c:crosses val="autoZero"/>
        <c:crossBetween val="between"/>
        <c:majorUnit val="0.1"/>
      </c:valAx>
      <c:spPr>
        <a:noFill/>
        <a:ln>
          <a:noFill/>
        </a:ln>
        <a:effectLst/>
      </c:spPr>
    </c:plotArea>
    <c:legend>
      <c:legendPos val="b"/>
      <c:layout>
        <c:manualLayout>
          <c:xMode val="edge"/>
          <c:yMode val="edge"/>
          <c:x val="0.36229072558550568"/>
          <c:y val="0.93537554795571509"/>
          <c:w val="0.36479294477110963"/>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clustered"/>
        <c:varyColors val="0"/>
        <c:ser>
          <c:idx val="0"/>
          <c:order val="0"/>
          <c:tx>
            <c:strRef>
              <c:f>Sheet1!$B$1</c:f>
              <c:strCache>
                <c:ptCount val="1"/>
                <c:pt idx="0">
                  <c:v>2024</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0.11</c:v>
                </c:pt>
                <c:pt idx="1">
                  <c:v>0.24</c:v>
                </c:pt>
                <c:pt idx="2">
                  <c:v>0.25</c:v>
                </c:pt>
                <c:pt idx="3">
                  <c:v>0.3</c:v>
                </c:pt>
                <c:pt idx="4">
                  <c:v>0.3</c:v>
                </c:pt>
                <c:pt idx="5">
                  <c:v>0.31</c:v>
                </c:pt>
                <c:pt idx="6">
                  <c:v>0.42</c:v>
                </c:pt>
                <c:pt idx="7">
                  <c:v>0.49</c:v>
                </c:pt>
                <c:pt idx="8">
                  <c:v>0.54</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0.12</c:v>
                </c:pt>
                <c:pt idx="1">
                  <c:v>0.23</c:v>
                </c:pt>
                <c:pt idx="2">
                  <c:v>0.28000000000000003</c:v>
                </c:pt>
                <c:pt idx="3">
                  <c:v>0.31</c:v>
                </c:pt>
                <c:pt idx="4">
                  <c:v>0.33</c:v>
                </c:pt>
                <c:pt idx="5">
                  <c:v>0.33</c:v>
                </c:pt>
                <c:pt idx="6">
                  <c:v>0.44</c:v>
                </c:pt>
                <c:pt idx="7">
                  <c:v>0.51</c:v>
                </c:pt>
                <c:pt idx="8">
                  <c:v>0.56999999999999995</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0.09</c:v>
                </c:pt>
                <c:pt idx="1">
                  <c:v>0.21</c:v>
                </c:pt>
                <c:pt idx="2">
                  <c:v>0.26</c:v>
                </c:pt>
                <c:pt idx="3">
                  <c:v>0.26</c:v>
                </c:pt>
                <c:pt idx="4">
                  <c:v>0.31</c:v>
                </c:pt>
                <c:pt idx="5">
                  <c:v>0.35</c:v>
                </c:pt>
                <c:pt idx="6">
                  <c:v>0.43</c:v>
                </c:pt>
                <c:pt idx="7">
                  <c:v>0.51</c:v>
                </c:pt>
                <c:pt idx="8">
                  <c:v>0.56999999999999995</c:v>
                </c:pt>
              </c:numCache>
            </c:numRef>
          </c:val>
          <c:extLst>
            <c:ext xmlns:c16="http://schemas.microsoft.com/office/drawing/2014/chart" uri="{C3380CC4-5D6E-409C-BE32-E72D297353CC}">
              <c16:uniqueId val="{00000002-CD65-4DCE-81F9-AB2724F21093}"/>
            </c:ext>
          </c:extLst>
        </c:ser>
        <c:dLbls>
          <c:showLegendKey val="0"/>
          <c:showVal val="0"/>
          <c:showCatName val="0"/>
          <c:showSerName val="0"/>
          <c:showPercent val="0"/>
          <c:showBubbleSize val="0"/>
        </c:dLbls>
        <c:gapWidth val="80"/>
        <c:overlap val="-12"/>
        <c:axId val="493367376"/>
        <c:axId val="493367768"/>
      </c:barChart>
      <c:catAx>
        <c:axId val="493367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67768"/>
        <c:crosses val="autoZero"/>
        <c:auto val="1"/>
        <c:lblAlgn val="ctr"/>
        <c:lblOffset val="100"/>
        <c:noMultiLvlLbl val="0"/>
      </c:catAx>
      <c:valAx>
        <c:axId val="4933677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67376"/>
        <c:crosses val="autoZero"/>
        <c:crossBetween val="between"/>
        <c:majorUnit val="0.1"/>
      </c:valAx>
      <c:spPr>
        <a:noFill/>
        <a:ln>
          <a:noFill/>
        </a:ln>
        <a:effectLst/>
      </c:spPr>
    </c:plotArea>
    <c:legend>
      <c:legendPos val="b"/>
      <c:layout>
        <c:manualLayout>
          <c:xMode val="edge"/>
          <c:yMode val="edge"/>
          <c:x val="0.36229072558550568"/>
          <c:y val="0.93537554795571509"/>
          <c:w val="0.15045414244607341"/>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671674377971864"/>
          <c:y val="0"/>
          <c:w val="0.73422708576370044"/>
          <c:h val="0.81806861998205715"/>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0.48</c:v>
                </c:pt>
                <c:pt idx="1">
                  <c:v>0.23</c:v>
                </c:pt>
                <c:pt idx="2">
                  <c:v>0.17</c:v>
                </c:pt>
                <c:pt idx="3">
                  <c:v>0.12</c:v>
                </c:pt>
              </c:numCache>
            </c:numRef>
          </c:val>
          <c:extLst xmlns:c15="http://schemas.microsoft.com/office/drawing/2012/chart">
            <c:ext xmlns:c16="http://schemas.microsoft.com/office/drawing/2014/chart" uri="{C3380CC4-5D6E-409C-BE32-E72D297353CC}">
              <c16:uniqueId val="{00000002-5BD8-40F6-A1EF-DAFC04AFC5E0}"/>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0.44</c:v>
                </c:pt>
                <c:pt idx="1">
                  <c:v>0.22</c:v>
                </c:pt>
                <c:pt idx="2">
                  <c:v>0.21</c:v>
                </c:pt>
                <c:pt idx="3">
                  <c:v>0.13</c:v>
                </c:pt>
              </c:numCache>
            </c:numRef>
          </c:val>
          <c:extLst>
            <c:ext xmlns:c16="http://schemas.microsoft.com/office/drawing/2014/chart" uri="{C3380CC4-5D6E-409C-BE32-E72D297353CC}">
              <c16:uniqueId val="{00000001-5BD8-40F6-A1EF-DAFC04AFC5E0}"/>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1-1F3F-4F7E-A679-D28C103CF091}"/>
            </c:ext>
          </c:extLst>
        </c:ser>
        <c:dLbls>
          <c:dLblPos val="outEnd"/>
          <c:showLegendKey val="0"/>
          <c:showVal val="1"/>
          <c:showCatName val="0"/>
          <c:showSerName val="0"/>
          <c:showPercent val="0"/>
          <c:showBubbleSize val="0"/>
        </c:dLbls>
        <c:gapWidth val="80"/>
        <c:overlap val="-25"/>
        <c:axId val="436134216"/>
        <c:axId val="436135392"/>
        <c:extLst/>
      </c:barChart>
      <c:catAx>
        <c:axId val="436134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5392"/>
        <c:crosses val="autoZero"/>
        <c:auto val="1"/>
        <c:lblAlgn val="ctr"/>
        <c:lblOffset val="100"/>
        <c:noMultiLvlLbl val="0"/>
      </c:catAx>
      <c:valAx>
        <c:axId val="4361353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4216"/>
        <c:crosses val="autoZero"/>
        <c:crossBetween val="between"/>
      </c:valAx>
      <c:spPr>
        <a:noFill/>
        <a:ln>
          <a:noFill/>
        </a:ln>
        <a:effectLst/>
      </c:spPr>
    </c:plotArea>
    <c:legend>
      <c:legendPos val="b"/>
      <c:layout>
        <c:manualLayout>
          <c:xMode val="edge"/>
          <c:yMode val="edge"/>
          <c:x val="0.23356200166620034"/>
          <c:y val="0.91981606494471135"/>
          <c:w val="0.33715880399298204"/>
          <c:h val="6.2031508990691757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129752262912773"/>
          <c:y val="0.11567244229383815"/>
          <c:w val="0.75499367436261533"/>
          <c:h val="0.6796583039495730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layout>
                <c:manualLayout>
                  <c:x val="5.7936500921554439E-3"/>
                  <c:y val="-6.3376194603841397E-3"/>
                </c:manualLayout>
              </c:layout>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5BE-4445-BA0A-A4F508132E3A}"/>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 don't want to say</c:v>
                </c:pt>
                <c:pt idx="1">
                  <c:v>No, never</c:v>
                </c:pt>
                <c:pt idx="2">
                  <c:v>Sometimes</c:v>
                </c:pt>
                <c:pt idx="3">
                  <c:v>Yes, always</c:v>
                </c:pt>
              </c:strCache>
            </c:strRef>
          </c:cat>
          <c:val>
            <c:numRef>
              <c:f>Sheet1!$B$2:$B$5</c:f>
              <c:numCache>
                <c:formatCode>0%</c:formatCode>
                <c:ptCount val="4"/>
                <c:pt idx="0">
                  <c:v>0.04</c:v>
                </c:pt>
                <c:pt idx="1">
                  <c:v>0.12</c:v>
                </c:pt>
                <c:pt idx="2">
                  <c:v>0.52</c:v>
                </c:pt>
                <c:pt idx="3">
                  <c:v>0.32</c:v>
                </c:pt>
              </c:numCache>
            </c:numRef>
          </c:val>
          <c:extLst>
            <c:ext xmlns:c16="http://schemas.microsoft.com/office/drawing/2014/chart" uri="{C3380CC4-5D6E-409C-BE32-E72D297353CC}">
              <c16:uniqueId val="{00000001-06F4-42E8-8E8D-22CC94597515}"/>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layout>
                <c:manualLayout>
                  <c:x val="5.7936500921554439E-3"/>
                  <c:y val="3.1688097301919536E-3"/>
                </c:manualLayout>
              </c:layout>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5BE-4445-BA0A-A4F508132E3A}"/>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 don't want to say</c:v>
                </c:pt>
                <c:pt idx="1">
                  <c:v>No, never</c:v>
                </c:pt>
                <c:pt idx="2">
                  <c:v>Sometimes</c:v>
                </c:pt>
                <c:pt idx="3">
                  <c:v>Yes, always</c:v>
                </c:pt>
              </c:strCache>
            </c:strRef>
          </c:cat>
          <c:val>
            <c:numRef>
              <c:f>Sheet1!$C$2:$C$5</c:f>
              <c:numCache>
                <c:formatCode>0%</c:formatCode>
                <c:ptCount val="4"/>
                <c:pt idx="0">
                  <c:v>0.04</c:v>
                </c:pt>
                <c:pt idx="1">
                  <c:v>0.1</c:v>
                </c:pt>
                <c:pt idx="2">
                  <c:v>0.51</c:v>
                </c:pt>
                <c:pt idx="3">
                  <c:v>0.35</c:v>
                </c:pt>
              </c:numCache>
            </c:numRef>
          </c:val>
          <c:extLst>
            <c:ext xmlns:c16="http://schemas.microsoft.com/office/drawing/2014/chart" uri="{C3380CC4-5D6E-409C-BE32-E72D297353CC}">
              <c16:uniqueId val="{00000000-1E0D-4C90-8F86-7BFAD949C558}"/>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Sheet1!$D$2:$D$5</c:f>
              <c:numCache>
                <c:formatCode>0%</c:formatCode>
                <c:ptCount val="4"/>
                <c:pt idx="0">
                  <c:v>0.03</c:v>
                </c:pt>
                <c:pt idx="1">
                  <c:v>0.14000000000000001</c:v>
                </c:pt>
                <c:pt idx="2">
                  <c:v>0.52</c:v>
                </c:pt>
                <c:pt idx="3">
                  <c:v>0.31</c:v>
                </c:pt>
              </c:numCache>
            </c:numRef>
          </c:val>
          <c:extLst>
            <c:ext xmlns:c16="http://schemas.microsoft.com/office/drawing/2014/chart" uri="{C3380CC4-5D6E-409C-BE32-E72D297353CC}">
              <c16:uniqueId val="{00000001-BC37-4355-B1AA-AA611059B70C}"/>
            </c:ext>
          </c:extLst>
        </c:ser>
        <c:dLbls>
          <c:dLblPos val="outEnd"/>
          <c:showLegendKey val="0"/>
          <c:showVal val="1"/>
          <c:showCatName val="0"/>
          <c:showSerName val="0"/>
          <c:showPercent val="0"/>
          <c:showBubbleSize val="0"/>
        </c:dLbls>
        <c:gapWidth val="80"/>
        <c:overlap val="-25"/>
        <c:axId val="491250440"/>
        <c:axId val="491248480"/>
      </c:barChart>
      <c:valAx>
        <c:axId val="491248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0440"/>
        <c:crosses val="autoZero"/>
        <c:crossBetween val="between"/>
      </c:valAx>
      <c:catAx>
        <c:axId val="491250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8480"/>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16897416932081"/>
          <c:y val="3.3777024245173197E-2"/>
          <c:w val="0.70901496712687095"/>
          <c:h val="0.82741281345564033"/>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Money problems/family finances</c:v>
                </c:pt>
                <c:pt idx="9">
                  <c:v>Relationships</c:v>
                </c:pt>
                <c:pt idx="10">
                  <c:v>Your physical health</c:v>
                </c:pt>
                <c:pt idx="11">
                  <c:v>Family problems</c:v>
                </c:pt>
                <c:pt idx="12">
                  <c:v>Problems with friends</c:v>
                </c:pt>
                <c:pt idx="13">
                  <c:v>Your mental health</c:v>
                </c:pt>
                <c:pt idx="14">
                  <c:v>School work</c:v>
                </c:pt>
                <c:pt idx="15">
                  <c:v>Exams and tests</c:v>
                </c:pt>
                <c:pt idx="16">
                  <c:v>The way you look</c:v>
                </c:pt>
              </c:strCache>
            </c:strRef>
          </c:cat>
          <c:val>
            <c:numRef>
              <c:f>Sheet1!$B$2:$B$18</c:f>
              <c:numCache>
                <c:formatCode>0%</c:formatCode>
                <c:ptCount val="17"/>
                <c:pt idx="0">
                  <c:v>0.13</c:v>
                </c:pt>
                <c:pt idx="1">
                  <c:v>0.04</c:v>
                </c:pt>
                <c:pt idx="2">
                  <c:v>0.03</c:v>
                </c:pt>
                <c:pt idx="3">
                  <c:v>0.03</c:v>
                </c:pt>
                <c:pt idx="4">
                  <c:v>0.04</c:v>
                </c:pt>
                <c:pt idx="5">
                  <c:v>0.08</c:v>
                </c:pt>
                <c:pt idx="6">
                  <c:v>0.09</c:v>
                </c:pt>
                <c:pt idx="7">
                  <c:v>0.09</c:v>
                </c:pt>
                <c:pt idx="8">
                  <c:v>0.12</c:v>
                </c:pt>
                <c:pt idx="9">
                  <c:v>0.13</c:v>
                </c:pt>
                <c:pt idx="10">
                  <c:v>0.13</c:v>
                </c:pt>
                <c:pt idx="11">
                  <c:v>0.15</c:v>
                </c:pt>
                <c:pt idx="12">
                  <c:v>0.16</c:v>
                </c:pt>
                <c:pt idx="13">
                  <c:v>0.25</c:v>
                </c:pt>
                <c:pt idx="14">
                  <c:v>0.28000000000000003</c:v>
                </c:pt>
                <c:pt idx="15">
                  <c:v>0.32</c:v>
                </c:pt>
                <c:pt idx="16">
                  <c:v>0.38</c:v>
                </c:pt>
              </c:numCache>
            </c:numRef>
          </c:val>
          <c:extLst>
            <c:ext xmlns:c16="http://schemas.microsoft.com/office/drawing/2014/chart" uri="{C3380CC4-5D6E-409C-BE32-E72D297353CC}">
              <c16:uniqueId val="{00000004-11A2-46F4-A67B-B7076CAE7A6E}"/>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Money problems/family finances</c:v>
                </c:pt>
                <c:pt idx="9">
                  <c:v>Relationships</c:v>
                </c:pt>
                <c:pt idx="10">
                  <c:v>Your physical health</c:v>
                </c:pt>
                <c:pt idx="11">
                  <c:v>Family problems</c:v>
                </c:pt>
                <c:pt idx="12">
                  <c:v>Problems with friends</c:v>
                </c:pt>
                <c:pt idx="13">
                  <c:v>Your mental health</c:v>
                </c:pt>
                <c:pt idx="14">
                  <c:v>School work</c:v>
                </c:pt>
                <c:pt idx="15">
                  <c:v>Exams and tests</c:v>
                </c:pt>
                <c:pt idx="16">
                  <c:v>The way you look</c:v>
                </c:pt>
              </c:strCache>
            </c:strRef>
          </c:cat>
          <c:val>
            <c:numRef>
              <c:f>Sheet1!$C$2:$C$18</c:f>
              <c:numCache>
                <c:formatCode>0%</c:formatCode>
                <c:ptCount val="17"/>
                <c:pt idx="0">
                  <c:v>0.13</c:v>
                </c:pt>
                <c:pt idx="1">
                  <c:v>0.04</c:v>
                </c:pt>
                <c:pt idx="2">
                  <c:v>0.03</c:v>
                </c:pt>
                <c:pt idx="3">
                  <c:v>0.06</c:v>
                </c:pt>
                <c:pt idx="4">
                  <c:v>0.06</c:v>
                </c:pt>
                <c:pt idx="5">
                  <c:v>0.06</c:v>
                </c:pt>
                <c:pt idx="6">
                  <c:v>0.09</c:v>
                </c:pt>
                <c:pt idx="7">
                  <c:v>0.11</c:v>
                </c:pt>
                <c:pt idx="8">
                  <c:v>0.13</c:v>
                </c:pt>
                <c:pt idx="9">
                  <c:v>0.12</c:v>
                </c:pt>
                <c:pt idx="10">
                  <c:v>0.13</c:v>
                </c:pt>
                <c:pt idx="11">
                  <c:v>0.12</c:v>
                </c:pt>
                <c:pt idx="12">
                  <c:v>0.16</c:v>
                </c:pt>
                <c:pt idx="13">
                  <c:v>0.27</c:v>
                </c:pt>
                <c:pt idx="14">
                  <c:v>0.26</c:v>
                </c:pt>
                <c:pt idx="15">
                  <c:v>0.35</c:v>
                </c:pt>
                <c:pt idx="16">
                  <c:v>0.36</c:v>
                </c:pt>
              </c:numCache>
            </c:numRef>
          </c:val>
          <c:extLst>
            <c:ext xmlns:c16="http://schemas.microsoft.com/office/drawing/2014/chart" uri="{C3380CC4-5D6E-409C-BE32-E72D297353CC}">
              <c16:uniqueId val="{00000004-7A64-419B-8A13-08F3E854A95A}"/>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Money problems/family finances</c:v>
                </c:pt>
                <c:pt idx="9">
                  <c:v>Relationships</c:v>
                </c:pt>
                <c:pt idx="10">
                  <c:v>Your physical health</c:v>
                </c:pt>
                <c:pt idx="11">
                  <c:v>Family problems</c:v>
                </c:pt>
                <c:pt idx="12">
                  <c:v>Problems with friends</c:v>
                </c:pt>
                <c:pt idx="13">
                  <c:v>Your mental health</c:v>
                </c:pt>
                <c:pt idx="14">
                  <c:v>School work</c:v>
                </c:pt>
                <c:pt idx="15">
                  <c:v>Exams and tests</c:v>
                </c:pt>
                <c:pt idx="16">
                  <c:v>The way you look</c:v>
                </c:pt>
              </c:strCache>
            </c:strRef>
          </c:cat>
          <c:val>
            <c:numRef>
              <c:f>Sheet1!$D$2:$D$18</c:f>
              <c:numCache>
                <c:formatCode>0%</c:formatCode>
                <c:ptCount val="17"/>
                <c:pt idx="0">
                  <c:v>0.1</c:v>
                </c:pt>
                <c:pt idx="1">
                  <c:v>0.04</c:v>
                </c:pt>
                <c:pt idx="2">
                  <c:v>0.03</c:v>
                </c:pt>
                <c:pt idx="3">
                  <c:v>0.04</c:v>
                </c:pt>
                <c:pt idx="4">
                  <c:v>7.0000000000000007E-2</c:v>
                </c:pt>
                <c:pt idx="5">
                  <c:v>7.0000000000000007E-2</c:v>
                </c:pt>
                <c:pt idx="6">
                  <c:v>0.08</c:v>
                </c:pt>
                <c:pt idx="7">
                  <c:v>0.11</c:v>
                </c:pt>
                <c:pt idx="8">
                  <c:v>0.09</c:v>
                </c:pt>
                <c:pt idx="9">
                  <c:v>0.13</c:v>
                </c:pt>
                <c:pt idx="10">
                  <c:v>0.14000000000000001</c:v>
                </c:pt>
                <c:pt idx="11">
                  <c:v>0.14000000000000001</c:v>
                </c:pt>
                <c:pt idx="12">
                  <c:v>0.16</c:v>
                </c:pt>
                <c:pt idx="13">
                  <c:v>0.28000000000000003</c:v>
                </c:pt>
                <c:pt idx="14">
                  <c:v>0.25</c:v>
                </c:pt>
                <c:pt idx="15">
                  <c:v>0.38</c:v>
                </c:pt>
                <c:pt idx="16">
                  <c:v>0.39</c:v>
                </c:pt>
              </c:numCache>
            </c:numRef>
          </c:val>
          <c:extLst>
            <c:ext xmlns:c16="http://schemas.microsoft.com/office/drawing/2014/chart" uri="{C3380CC4-5D6E-409C-BE32-E72D297353CC}">
              <c16:uniqueId val="{00000005-93E4-486C-AA2C-400D6D4A00B5}"/>
            </c:ext>
          </c:extLst>
        </c:ser>
        <c:dLbls>
          <c:showLegendKey val="0"/>
          <c:showVal val="0"/>
          <c:showCatName val="0"/>
          <c:showSerName val="0"/>
          <c:showPercent val="0"/>
          <c:showBubbleSize val="0"/>
        </c:dLbls>
        <c:gapWidth val="80"/>
        <c:overlap val="-25"/>
        <c:axId val="497147216"/>
        <c:axId val="493374824"/>
      </c:barChart>
      <c:valAx>
        <c:axId val="4933748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7216"/>
        <c:crosses val="autoZero"/>
        <c:crossBetween val="between"/>
      </c:valAx>
      <c:catAx>
        <c:axId val="497147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7482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84789989807492"/>
          <c:y val="3.3776904251597482E-2"/>
          <c:w val="0.5973130812675892"/>
          <c:h val="0.81609461975690034"/>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Cut or hurt myself / Do something to hurt myself'*</c:v>
                </c:pt>
                <c:pt idx="6">
                  <c:v>Vape </c:v>
                </c:pt>
                <c:pt idx="7">
                  <c:v>Eat or drink more (e.g. sweets, chocolate)</c:v>
                </c:pt>
                <c:pt idx="8">
                  <c:v>Talk to someone you know about it</c:v>
                </c:pt>
                <c:pt idx="9">
                  <c:v>Keep busy socialising (e.g. go out with friends)</c:v>
                </c:pt>
                <c:pt idx="10">
                  <c:v>Do some exercise (play sport, run, cycle, gym etc.)</c:v>
                </c:pt>
                <c:pt idx="11">
                  <c:v>Rest or sleep more</c:v>
                </c:pt>
                <c:pt idx="12">
                  <c:v>Keep busy by yourself (read, listen to music, go online, watch TV, work)</c:v>
                </c:pt>
              </c:strCache>
            </c:strRef>
          </c:cat>
          <c:val>
            <c:numRef>
              <c:f>Sheet1!$B$2:$B$14</c:f>
              <c:numCache>
                <c:formatCode>0%</c:formatCode>
                <c:ptCount val="13"/>
                <c:pt idx="0">
                  <c:v>0.13</c:v>
                </c:pt>
                <c:pt idx="1">
                  <c:v>7.0000000000000007E-2</c:v>
                </c:pt>
                <c:pt idx="2">
                  <c:v>0.01</c:v>
                </c:pt>
                <c:pt idx="3">
                  <c:v>0.04</c:v>
                </c:pt>
                <c:pt idx="4">
                  <c:v>0.05</c:v>
                </c:pt>
                <c:pt idx="5">
                  <c:v>0.09</c:v>
                </c:pt>
                <c:pt idx="6">
                  <c:v>0.09</c:v>
                </c:pt>
                <c:pt idx="7">
                  <c:v>0.23</c:v>
                </c:pt>
                <c:pt idx="8">
                  <c:v>0.27</c:v>
                </c:pt>
                <c:pt idx="9">
                  <c:v>0.27</c:v>
                </c:pt>
                <c:pt idx="10">
                  <c:v>0.28000000000000003</c:v>
                </c:pt>
                <c:pt idx="11">
                  <c:v>0.42</c:v>
                </c:pt>
                <c:pt idx="12">
                  <c:v>0.44</c:v>
                </c:pt>
              </c:numCache>
            </c:numRef>
          </c:val>
          <c:extLst>
            <c:ext xmlns:c16="http://schemas.microsoft.com/office/drawing/2014/chart" uri="{C3380CC4-5D6E-409C-BE32-E72D297353CC}">
              <c16:uniqueId val="{00000005-11F0-46FE-9206-05A3293E415F}"/>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Cut or hurt myself / Do something to hurt myself'*</c:v>
                </c:pt>
                <c:pt idx="6">
                  <c:v>Vape </c:v>
                </c:pt>
                <c:pt idx="7">
                  <c:v>Eat or drink more (e.g. sweets, chocolate)</c:v>
                </c:pt>
                <c:pt idx="8">
                  <c:v>Talk to someone you know about it</c:v>
                </c:pt>
                <c:pt idx="9">
                  <c:v>Keep busy socialising (e.g. go out with friends)</c:v>
                </c:pt>
                <c:pt idx="10">
                  <c:v>Do some exercise (play sport, run, cycle, gym etc.)</c:v>
                </c:pt>
                <c:pt idx="11">
                  <c:v>Rest or sleep more</c:v>
                </c:pt>
                <c:pt idx="12">
                  <c:v>Keep busy by yourself (read, listen to music, go online, watch TV, work)</c:v>
                </c:pt>
              </c:strCache>
            </c:strRef>
          </c:cat>
          <c:val>
            <c:numRef>
              <c:f>Sheet1!$C$2:$C$14</c:f>
              <c:numCache>
                <c:formatCode>0%</c:formatCode>
                <c:ptCount val="13"/>
                <c:pt idx="0">
                  <c:v>0.15</c:v>
                </c:pt>
                <c:pt idx="1">
                  <c:v>7.0000000000000007E-2</c:v>
                </c:pt>
                <c:pt idx="2">
                  <c:v>0.04</c:v>
                </c:pt>
                <c:pt idx="3">
                  <c:v>0.04</c:v>
                </c:pt>
                <c:pt idx="4">
                  <c:v>0.05</c:v>
                </c:pt>
                <c:pt idx="5">
                  <c:v>0.1</c:v>
                </c:pt>
                <c:pt idx="7">
                  <c:v>0.24</c:v>
                </c:pt>
                <c:pt idx="8">
                  <c:v>0.32</c:v>
                </c:pt>
                <c:pt idx="9">
                  <c:v>0.3</c:v>
                </c:pt>
                <c:pt idx="10">
                  <c:v>0.27</c:v>
                </c:pt>
                <c:pt idx="11">
                  <c:v>0.43</c:v>
                </c:pt>
                <c:pt idx="12">
                  <c:v>0.49</c:v>
                </c:pt>
              </c:numCache>
            </c:numRef>
          </c:val>
          <c:extLst>
            <c:ext xmlns:c16="http://schemas.microsoft.com/office/drawing/2014/chart" uri="{C3380CC4-5D6E-409C-BE32-E72D297353CC}">
              <c16:uniqueId val="{00000005-3061-4942-A413-96B8D4E91CCC}"/>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Cut or hurt myself / Do something to hurt myself'*</c:v>
                </c:pt>
                <c:pt idx="6">
                  <c:v>Vape </c:v>
                </c:pt>
                <c:pt idx="7">
                  <c:v>Eat or drink more (e.g. sweets, chocolate)</c:v>
                </c:pt>
                <c:pt idx="8">
                  <c:v>Talk to someone you know about it</c:v>
                </c:pt>
                <c:pt idx="9">
                  <c:v>Keep busy socialising (e.g. go out with friends)</c:v>
                </c:pt>
                <c:pt idx="10">
                  <c:v>Do some exercise (play sport, run, cycle, gym etc.)</c:v>
                </c:pt>
                <c:pt idx="11">
                  <c:v>Rest or sleep more</c:v>
                </c:pt>
                <c:pt idx="12">
                  <c:v>Keep busy by yourself (read, listen to music, go online, watch TV, work)</c:v>
                </c:pt>
              </c:strCache>
            </c:strRef>
          </c:cat>
          <c:val>
            <c:numRef>
              <c:f>Sheet1!$D$2:$D$14</c:f>
              <c:numCache>
                <c:formatCode>0%</c:formatCode>
                <c:ptCount val="13"/>
                <c:pt idx="0">
                  <c:v>0.12</c:v>
                </c:pt>
                <c:pt idx="1">
                  <c:v>7.0000000000000007E-2</c:v>
                </c:pt>
                <c:pt idx="2">
                  <c:v>0.05</c:v>
                </c:pt>
                <c:pt idx="3">
                  <c:v>0.05</c:v>
                </c:pt>
                <c:pt idx="4">
                  <c:v>0.08</c:v>
                </c:pt>
                <c:pt idx="5">
                  <c:v>0.09</c:v>
                </c:pt>
                <c:pt idx="7">
                  <c:v>0.26</c:v>
                </c:pt>
                <c:pt idx="8">
                  <c:v>0.3</c:v>
                </c:pt>
                <c:pt idx="9">
                  <c:v>0.3</c:v>
                </c:pt>
                <c:pt idx="10">
                  <c:v>0.28000000000000003</c:v>
                </c:pt>
                <c:pt idx="11">
                  <c:v>0.37</c:v>
                </c:pt>
                <c:pt idx="12">
                  <c:v>0.48</c:v>
                </c:pt>
              </c:numCache>
            </c:numRef>
          </c:val>
          <c:extLst>
            <c:ext xmlns:c16="http://schemas.microsoft.com/office/drawing/2014/chart" uri="{C3380CC4-5D6E-409C-BE32-E72D297353CC}">
              <c16:uniqueId val="{00000006-2BB5-4DAA-AA92-08367D1A8BB7}"/>
            </c:ext>
          </c:extLst>
        </c:ser>
        <c:dLbls>
          <c:showLegendKey val="0"/>
          <c:showVal val="0"/>
          <c:showCatName val="0"/>
          <c:showSerName val="0"/>
          <c:showPercent val="0"/>
          <c:showBubbleSize val="0"/>
        </c:dLbls>
        <c:gapWidth val="80"/>
        <c:overlap val="-25"/>
        <c:axId val="517176856"/>
        <c:axId val="517173720"/>
      </c:barChart>
      <c:valAx>
        <c:axId val="5171737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76856"/>
        <c:crosses val="autoZero"/>
        <c:crossBetween val="between"/>
      </c:valAx>
      <c:catAx>
        <c:axId val="5171768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73720"/>
        <c:crosses val="autoZero"/>
        <c:auto val="1"/>
        <c:lblAlgn val="ctr"/>
        <c:lblOffset val="100"/>
        <c:noMultiLvlLbl val="0"/>
      </c:catAx>
      <c:spPr>
        <a:noFill/>
        <a:ln>
          <a:noFill/>
        </a:ln>
        <a:effectLst/>
      </c:spPr>
    </c:plotArea>
    <c:legend>
      <c:legendPos val="b"/>
      <c:layout>
        <c:manualLayout>
          <c:xMode val="edge"/>
          <c:yMode val="edge"/>
          <c:x val="0.55729001318480365"/>
          <c:y val="0.90775094736108075"/>
          <c:w val="0.13233983926223614"/>
          <c:h val="4.498383423756873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4091202226206931"/>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5EB-493E-B178-D54CFB28B67F}"/>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5EB-493E-B178-D54CFB28B67F}"/>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25EB-493E-B178-D54CFB28B67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0.05</c:v>
                </c:pt>
                <c:pt idx="1">
                  <c:v>0.02</c:v>
                </c:pt>
                <c:pt idx="2">
                  <c:v>0.93</c:v>
                </c:pt>
              </c:numCache>
            </c:numRef>
          </c:val>
          <c:extLst>
            <c:ext xmlns:c16="http://schemas.microsoft.com/office/drawing/2014/chart" uri="{C3380CC4-5D6E-409C-BE32-E72D297353CC}">
              <c16:uniqueId val="{00000000-74FF-4F54-A4E8-E64E50D55B79}"/>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44-4FAF-9A4C-46CF84152F21}"/>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67-4607-9DA9-DC90FB5BCAA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363-4579-BBD2-70876FDD5C4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0.04</c:v>
                </c:pt>
                <c:pt idx="1">
                  <c:v>0.03</c:v>
                </c:pt>
                <c:pt idx="2">
                  <c:v>0.93</c:v>
                </c:pt>
              </c:numCache>
            </c:numRef>
          </c:val>
          <c:extLst>
            <c:ext xmlns:c16="http://schemas.microsoft.com/office/drawing/2014/chart" uri="{C3380CC4-5D6E-409C-BE32-E72D297353CC}">
              <c16:uniqueId val="{00000001-74FF-4F54-A4E8-E64E50D55B79}"/>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44-4FAF-9A4C-46CF84152F21}"/>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363-4579-BBD2-70876FDD5C4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0363-4579-BBD2-70876FDD5C4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0.04</c:v>
                </c:pt>
                <c:pt idx="1">
                  <c:v>0.02</c:v>
                </c:pt>
                <c:pt idx="2">
                  <c:v>0.94</c:v>
                </c:pt>
              </c:numCache>
            </c:numRef>
          </c:val>
          <c:extLst>
            <c:ext xmlns:c16="http://schemas.microsoft.com/office/drawing/2014/chart" uri="{C3380CC4-5D6E-409C-BE32-E72D297353CC}">
              <c16:uniqueId val="{00000001-6728-4BFB-97F3-E7F610538C63}"/>
            </c:ext>
          </c:extLst>
        </c:ser>
        <c:dLbls>
          <c:dLblPos val="inEnd"/>
          <c:showLegendKey val="0"/>
          <c:showVal val="1"/>
          <c:showCatName val="0"/>
          <c:showSerName val="0"/>
          <c:showPercent val="0"/>
          <c:showBubbleSize val="0"/>
        </c:dLbls>
        <c:gapWidth val="100"/>
        <c:overlap val="-25"/>
        <c:axId val="517179600"/>
        <c:axId val="517185480"/>
      </c:barChart>
      <c:valAx>
        <c:axId val="517185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9600"/>
        <c:crosses val="autoZero"/>
        <c:crossBetween val="between"/>
      </c:valAx>
      <c:catAx>
        <c:axId val="51717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854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97485249688692"/>
          <c:y val="5.435173783554028E-2"/>
          <c:w val="0.7197397493574379"/>
          <c:h val="0.81677083758868141"/>
        </c:manualLayout>
      </c:layout>
      <c:barChart>
        <c:barDir val="bar"/>
        <c:grouping val="clustered"/>
        <c:varyColors val="0"/>
        <c:ser>
          <c:idx val="0"/>
          <c:order val="0"/>
          <c:tx>
            <c:strRef>
              <c:f>Sheet1!$B$1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0.48</c:v>
                </c:pt>
                <c:pt idx="1">
                  <c:v>0.23</c:v>
                </c:pt>
                <c:pt idx="2">
                  <c:v>0.17</c:v>
                </c:pt>
                <c:pt idx="3">
                  <c:v>0.12</c:v>
                </c:pt>
              </c:numCache>
            </c:numRef>
          </c:val>
          <c:extLst xmlns:c15="http://schemas.microsoft.com/office/drawing/2012/chart">
            <c:ext xmlns:c16="http://schemas.microsoft.com/office/drawing/2014/chart" uri="{C3380CC4-5D6E-409C-BE32-E72D297353CC}">
              <c16:uniqueId val="{00000000-3C1F-4A0A-8BB2-066E569B23DF}"/>
            </c:ext>
          </c:extLst>
        </c:ser>
        <c:ser>
          <c:idx val="1"/>
          <c:order val="1"/>
          <c:tx>
            <c:strRef>
              <c:f>Sheet1!$C$1</c:f>
              <c:strCache>
                <c:ptCount val="1"/>
                <c:pt idx="0">
                  <c:v>2023</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0.44</c:v>
                </c:pt>
                <c:pt idx="1">
                  <c:v>0.22</c:v>
                </c:pt>
                <c:pt idx="2">
                  <c:v>0.21</c:v>
                </c:pt>
                <c:pt idx="3">
                  <c:v>0.13</c:v>
                </c:pt>
              </c:numCache>
            </c:numRef>
          </c:val>
          <c:extLst>
            <c:ext xmlns:c16="http://schemas.microsoft.com/office/drawing/2014/chart" uri="{C3380CC4-5D6E-409C-BE32-E72D297353CC}">
              <c16:uniqueId val="{00000001-3C1F-4A0A-8BB2-066E569B23DF}"/>
            </c:ext>
          </c:extLst>
        </c:ser>
        <c:ser>
          <c:idx val="2"/>
          <c:order val="2"/>
          <c:tx>
            <c:strRef>
              <c:f>Sheet1!$D$1</c:f>
              <c:strCache>
                <c:ptCount val="1"/>
                <c:pt idx="0">
                  <c:v>2022</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3-3C1F-4A0A-8BB2-066E569B23DF}"/>
            </c:ext>
          </c:extLst>
        </c:ser>
        <c:dLbls>
          <c:dLblPos val="outEnd"/>
          <c:showLegendKey val="0"/>
          <c:showVal val="1"/>
          <c:showCatName val="0"/>
          <c:showSerName val="0"/>
          <c:showPercent val="0"/>
          <c:showBubbleSize val="0"/>
        </c:dLbls>
        <c:gapWidth val="80"/>
        <c:overlap val="-25"/>
        <c:axId val="436948776"/>
        <c:axId val="436949168"/>
        <c:extLst/>
      </c:barChart>
      <c:catAx>
        <c:axId val="436948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9168"/>
        <c:crosses val="autoZero"/>
        <c:auto val="1"/>
        <c:lblAlgn val="ctr"/>
        <c:lblOffset val="100"/>
        <c:noMultiLvlLbl val="0"/>
      </c:catAx>
      <c:valAx>
        <c:axId val="436949168"/>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8776"/>
        <c:crosses val="autoZero"/>
        <c:crossBetween val="between"/>
      </c:valAx>
      <c:spPr>
        <a:noFill/>
        <a:ln>
          <a:noFill/>
        </a:ln>
        <a:effectLst/>
      </c:spPr>
    </c:plotArea>
    <c:legend>
      <c:legendPos val="b"/>
      <c:layout>
        <c:manualLayout>
          <c:xMode val="edge"/>
          <c:yMode val="edge"/>
          <c:x val="0.34068298016989307"/>
          <c:y val="0.89666111681168492"/>
          <c:w val="0.30988054068866006"/>
          <c:h val="8.9348887968112606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5480794814"/>
          <c:y val="2.4066679567684147E-2"/>
          <c:w val="0.62377350752645866"/>
          <c:h val="0.75550610676250796"/>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9EC-4748-A23C-C94193D8AB05}"/>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9EC-4748-A23C-C94193D8AB0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0.03</c:v>
                </c:pt>
                <c:pt idx="1">
                  <c:v>7.0000000000000007E-2</c:v>
                </c:pt>
                <c:pt idx="2">
                  <c:v>0.89</c:v>
                </c:pt>
              </c:numCache>
            </c:numRef>
          </c:val>
          <c:extLst>
            <c:ext xmlns:c16="http://schemas.microsoft.com/office/drawing/2014/chart" uri="{C3380CC4-5D6E-409C-BE32-E72D297353CC}">
              <c16:uniqueId val="{00000000-3EB1-403E-BDFF-30011556B4B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20-471D-A61A-A2E24BA9D5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0.06</c:v>
                </c:pt>
                <c:pt idx="1">
                  <c:v>0.09</c:v>
                </c:pt>
                <c:pt idx="2">
                  <c:v>0.85</c:v>
                </c:pt>
              </c:numCache>
            </c:numRef>
          </c:val>
          <c:extLst>
            <c:ext xmlns:c16="http://schemas.microsoft.com/office/drawing/2014/chart" uri="{C3380CC4-5D6E-409C-BE32-E72D297353CC}">
              <c16:uniqueId val="{00000001-3EB1-403E-BDFF-30011556B4B7}"/>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B3-416A-B8FD-95B3D8A0A39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0.03</c:v>
                </c:pt>
                <c:pt idx="1">
                  <c:v>0.09</c:v>
                </c:pt>
                <c:pt idx="2">
                  <c:v>0.88</c:v>
                </c:pt>
              </c:numCache>
            </c:numRef>
          </c:val>
          <c:extLst>
            <c:ext xmlns:c16="http://schemas.microsoft.com/office/drawing/2014/chart" uri="{C3380CC4-5D6E-409C-BE32-E72D297353CC}">
              <c16:uniqueId val="{00000001-7B18-4274-A944-775570C1F75D}"/>
            </c:ext>
          </c:extLst>
        </c:ser>
        <c:dLbls>
          <c:dLblPos val="inEnd"/>
          <c:showLegendKey val="0"/>
          <c:showVal val="1"/>
          <c:showCatName val="0"/>
          <c:showSerName val="0"/>
          <c:showPercent val="0"/>
          <c:showBubbleSize val="0"/>
        </c:dLbls>
        <c:gapWidth val="100"/>
        <c:overlap val="-25"/>
        <c:axId val="517178032"/>
        <c:axId val="517183520"/>
      </c:barChart>
      <c:valAx>
        <c:axId val="517183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8032"/>
        <c:crosses val="autoZero"/>
        <c:crossBetween val="between"/>
      </c:valAx>
      <c:catAx>
        <c:axId val="51717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835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r>
              <a:rPr lang="en-GB" sz="1200" dirty="0">
                <a:solidFill>
                  <a:schemeClr val="tx1">
                    <a:lumMod val="75000"/>
                    <a:lumOff val="25000"/>
                  </a:schemeClr>
                </a:solidFill>
              </a:rPr>
              <a:t>Seen knives used as threat</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7.0000000000000007E-2</c:v>
                </c:pt>
                <c:pt idx="1">
                  <c:v>0.64</c:v>
                </c:pt>
                <c:pt idx="2">
                  <c:v>0.28999999999999998</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0.09</c:v>
                </c:pt>
                <c:pt idx="1">
                  <c:v>0.64</c:v>
                </c:pt>
                <c:pt idx="2">
                  <c:v>0.28000000000000003</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7.0000000000000007E-2</c:v>
                </c:pt>
                <c:pt idx="1">
                  <c:v>0.61</c:v>
                </c:pt>
                <c:pt idx="2">
                  <c:v>0.32</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83912"/>
        <c:axId val="517175288"/>
      </c:barChart>
      <c:valAx>
        <c:axId val="5171752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83912"/>
        <c:crosses val="autoZero"/>
        <c:crossBetween val="between"/>
      </c:valAx>
      <c:catAx>
        <c:axId val="517183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52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dirty="0"/>
              <a:t>Knife</a:t>
            </a:r>
            <a:r>
              <a:rPr lang="en-GB" sz="1200" baseline="0" dirty="0"/>
              <a:t> carried for protection</a:t>
            </a:r>
            <a:endParaRPr lang="en-GB" sz="1200" dirty="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7.0000000000000007E-2</c:v>
                </c:pt>
                <c:pt idx="1">
                  <c:v>0.82</c:v>
                </c:pt>
                <c:pt idx="2">
                  <c:v>0.12</c:v>
                </c:pt>
              </c:numCache>
            </c:numRef>
          </c:val>
          <c:extLst>
            <c:ext xmlns:c16="http://schemas.microsoft.com/office/drawing/2014/chart" uri="{C3380CC4-5D6E-409C-BE32-E72D297353CC}">
              <c16:uniqueId val="{00000003-090A-48B2-9ADE-C7AE77C3A8DA}"/>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05-4C67-AE9C-0982520EB49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0.06</c:v>
                </c:pt>
                <c:pt idx="1">
                  <c:v>0.82</c:v>
                </c:pt>
                <c:pt idx="2">
                  <c:v>0.12</c:v>
                </c:pt>
              </c:numCache>
            </c:numRef>
          </c:val>
          <c:extLst>
            <c:ext xmlns:c16="http://schemas.microsoft.com/office/drawing/2014/chart" uri="{C3380CC4-5D6E-409C-BE32-E72D297353CC}">
              <c16:uniqueId val="{00000003-C06F-4E00-99A1-FCAB0442119F}"/>
            </c:ext>
          </c:extLst>
        </c:ser>
        <c:ser>
          <c:idx val="2"/>
          <c:order val="2"/>
          <c:tx>
            <c:strRef>
              <c:f>Sheet1!$D$1</c:f>
              <c:strCache>
                <c:ptCount val="1"/>
                <c:pt idx="0">
                  <c:v>2022</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C78-4B65-AE99-AA86FC2951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7.0000000000000007E-2</c:v>
                </c:pt>
                <c:pt idx="1">
                  <c:v>0.8</c:v>
                </c:pt>
                <c:pt idx="2">
                  <c:v>0.13</c:v>
                </c:pt>
              </c:numCache>
            </c:numRef>
          </c:val>
          <c:extLst>
            <c:ext xmlns:c16="http://schemas.microsoft.com/office/drawing/2014/chart" uri="{C3380CC4-5D6E-409C-BE32-E72D297353CC}">
              <c16:uniqueId val="{00000004-4E40-4A35-8B79-D14AA150C1FF}"/>
            </c:ext>
          </c:extLst>
        </c:ser>
        <c:dLbls>
          <c:dLblPos val="inEnd"/>
          <c:showLegendKey val="0"/>
          <c:showVal val="1"/>
          <c:showCatName val="0"/>
          <c:showSerName val="0"/>
          <c:showPercent val="0"/>
          <c:showBubbleSize val="0"/>
        </c:dLbls>
        <c:gapWidth val="100"/>
        <c:overlap val="-25"/>
        <c:axId val="517174504"/>
        <c:axId val="517184696"/>
      </c:barChart>
      <c:valAx>
        <c:axId val="517184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74504"/>
        <c:crosses val="autoZero"/>
        <c:crossBetween val="between"/>
      </c:valAx>
      <c:catAx>
        <c:axId val="5171745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84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chemeClr val="tx1">
                    <a:lumMod val="75000"/>
                    <a:lumOff val="25000"/>
                  </a:schemeClr>
                </a:solidFill>
                <a:latin typeface="+mn-lt"/>
                <a:ea typeface="+mn-ea"/>
                <a:cs typeface="+mn-cs"/>
              </a:defRPr>
            </a:pPr>
            <a:r>
              <a:rPr lang="en-GB" sz="1050" dirty="0">
                <a:solidFill>
                  <a:schemeClr val="tx1">
                    <a:lumMod val="75000"/>
                    <a:lumOff val="25000"/>
                  </a:schemeClr>
                </a:solidFill>
              </a:rPr>
              <a:t>Knives used</a:t>
            </a:r>
            <a:r>
              <a:rPr lang="en-GB" sz="1050" baseline="0" dirty="0">
                <a:solidFill>
                  <a:schemeClr val="tx1">
                    <a:lumMod val="75000"/>
                    <a:lumOff val="25000"/>
                  </a:schemeClr>
                </a:solidFill>
              </a:rPr>
              <a:t> as a threat </a:t>
            </a:r>
            <a:r>
              <a:rPr lang="en-GB" sz="1050" u="sng" baseline="0" dirty="0">
                <a:solidFill>
                  <a:schemeClr val="tx1">
                    <a:lumMod val="75000"/>
                    <a:lumOff val="25000"/>
                  </a:schemeClr>
                </a:solidFill>
              </a:rPr>
              <a:t>and</a:t>
            </a:r>
            <a:r>
              <a:rPr lang="en-GB" sz="1050" u="none" baseline="0" dirty="0">
                <a:solidFill>
                  <a:schemeClr val="tx1">
                    <a:lumMod val="75000"/>
                    <a:lumOff val="25000"/>
                  </a:schemeClr>
                </a:solidFill>
              </a:rPr>
              <a:t> know someone/has carried knife for protection</a:t>
            </a:r>
            <a:endParaRPr lang="en-GB" sz="1050" dirty="0">
              <a:solidFill>
                <a:schemeClr val="tx1">
                  <a:lumMod val="75000"/>
                  <a:lumOff val="25000"/>
                </a:schemeClr>
              </a:solidFill>
            </a:endParaRPr>
          </a:p>
        </c:rich>
      </c:tx>
      <c:overlay val="0"/>
      <c:spPr>
        <a:noFill/>
        <a:ln>
          <a:noFill/>
        </a:ln>
        <a:effectLst/>
      </c:spPr>
      <c:txPr>
        <a:bodyPr rot="0" spcFirstLastPara="1" vertOverflow="ellipsis" vert="horz" wrap="square" anchor="ctr" anchorCtr="1"/>
        <a:lstStyle/>
        <a:p>
          <a:pPr>
            <a:defRPr sz="105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Sheet1!$B$2</c:f>
              <c:numCache>
                <c:formatCode>0%</c:formatCode>
                <c:ptCount val="1"/>
                <c:pt idx="0">
                  <c:v>0.08</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Sheet1!$C$2</c:f>
              <c:numCache>
                <c:formatCode>0%</c:formatCode>
                <c:ptCount val="1"/>
                <c:pt idx="0">
                  <c:v>0.08</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Sheet1!$D$2</c:f>
              <c:numCache>
                <c:formatCode>0%</c:formatCode>
                <c:ptCount val="1"/>
                <c:pt idx="0">
                  <c:v>0.11</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75680"/>
        <c:axId val="517174112"/>
      </c:barChart>
      <c:valAx>
        <c:axId val="5171741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5680"/>
        <c:crosses val="autoZero"/>
        <c:crossBetween val="between"/>
        <c:majorUnit val="0.1"/>
      </c:valAx>
      <c:catAx>
        <c:axId val="5171756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41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Very safe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Sheet1!$B$2:$B$6</c:f>
              <c:numCache>
                <c:formatCode>0%</c:formatCode>
                <c:ptCount val="5"/>
                <c:pt idx="0">
                  <c:v>0.11</c:v>
                </c:pt>
                <c:pt idx="1">
                  <c:v>0.1</c:v>
                </c:pt>
                <c:pt idx="2">
                  <c:v>0.3</c:v>
                </c:pt>
                <c:pt idx="3">
                  <c:v>0.34</c:v>
                </c:pt>
                <c:pt idx="4">
                  <c:v>0.36</c:v>
                </c:pt>
              </c:numCache>
            </c:numRef>
          </c:val>
          <c:extLst>
            <c:ext xmlns:c16="http://schemas.microsoft.com/office/drawing/2014/chart" uri="{C3380CC4-5D6E-409C-BE32-E72D297353CC}">
              <c16:uniqueId val="{00000003-D136-4DDA-917A-C4604DF3B72C}"/>
            </c:ext>
          </c:extLst>
        </c:ser>
        <c:ser>
          <c:idx val="1"/>
          <c:order val="1"/>
          <c:tx>
            <c:strRef>
              <c:f>Sheet1!$C$1</c:f>
              <c:strCache>
                <c:ptCount val="1"/>
                <c:pt idx="0">
                  <c:v>Safe</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Sheet1!$C$2:$C$6</c:f>
              <c:numCache>
                <c:formatCode>0%</c:formatCode>
                <c:ptCount val="5"/>
                <c:pt idx="0">
                  <c:v>0.21</c:v>
                </c:pt>
                <c:pt idx="1">
                  <c:v>0.19</c:v>
                </c:pt>
                <c:pt idx="2">
                  <c:v>0.4</c:v>
                </c:pt>
                <c:pt idx="3">
                  <c:v>0.41</c:v>
                </c:pt>
                <c:pt idx="4">
                  <c:v>0.44</c:v>
                </c:pt>
              </c:numCache>
            </c:numRef>
          </c:val>
          <c:extLst>
            <c:ext xmlns:c16="http://schemas.microsoft.com/office/drawing/2014/chart" uri="{C3380CC4-5D6E-409C-BE32-E72D297353CC}">
              <c16:uniqueId val="{00000007-D136-4DDA-917A-C4604DF3B72C}"/>
            </c:ext>
          </c:extLst>
        </c:ser>
        <c:ser>
          <c:idx val="2"/>
          <c:order val="2"/>
          <c:tx>
            <c:strRef>
              <c:f>Sheet1!$D$1</c:f>
              <c:strCache>
                <c:ptCount val="1"/>
                <c:pt idx="0">
                  <c:v>Okay</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Sheet1!$D$2:$D$6</c:f>
              <c:numCache>
                <c:formatCode>0%</c:formatCode>
                <c:ptCount val="5"/>
                <c:pt idx="0">
                  <c:v>0.38</c:v>
                </c:pt>
                <c:pt idx="1">
                  <c:v>0.36</c:v>
                </c:pt>
                <c:pt idx="2">
                  <c:v>0.23</c:v>
                </c:pt>
                <c:pt idx="3">
                  <c:v>0.2</c:v>
                </c:pt>
                <c:pt idx="4">
                  <c:v>0.16</c:v>
                </c:pt>
              </c:numCache>
            </c:numRef>
          </c:val>
          <c:extLst>
            <c:ext xmlns:c16="http://schemas.microsoft.com/office/drawing/2014/chart" uri="{C3380CC4-5D6E-409C-BE32-E72D297353CC}">
              <c16:uniqueId val="{00000008-D136-4DDA-917A-C4604DF3B72C}"/>
            </c:ext>
          </c:extLst>
        </c:ser>
        <c:ser>
          <c:idx val="3"/>
          <c:order val="3"/>
          <c:tx>
            <c:strRef>
              <c:f>Sheet1!$E$1</c:f>
              <c:strCache>
                <c:ptCount val="1"/>
                <c:pt idx="0">
                  <c:v>Not safe</c:v>
                </c:pt>
              </c:strCache>
            </c:strRef>
          </c:tx>
          <c:spPr>
            <a:solidFill>
              <a:schemeClr val="accent2"/>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3C5C-4E20-913F-06ADE5AE1A38}"/>
                </c:ext>
              </c:extLst>
            </c:dLbl>
            <c:dLbl>
              <c:idx val="3"/>
              <c:delete val="1"/>
              <c:extLst>
                <c:ext xmlns:c15="http://schemas.microsoft.com/office/drawing/2012/chart" uri="{CE6537A1-D6FC-4f65-9D91-7224C49458BB}"/>
                <c:ext xmlns:c16="http://schemas.microsoft.com/office/drawing/2014/chart" uri="{C3380CC4-5D6E-409C-BE32-E72D297353CC}">
                  <c16:uniqueId val="{00000001-3C5C-4E20-913F-06ADE5AE1A38}"/>
                </c:ext>
              </c:extLst>
            </c:dLbl>
            <c:dLbl>
              <c:idx val="4"/>
              <c:delete val="1"/>
              <c:extLst>
                <c:ext xmlns:c15="http://schemas.microsoft.com/office/drawing/2012/chart" uri="{CE6537A1-D6FC-4f65-9D91-7224C49458BB}"/>
                <c:ext xmlns:c16="http://schemas.microsoft.com/office/drawing/2014/chart" uri="{C3380CC4-5D6E-409C-BE32-E72D297353CC}">
                  <c16:uniqueId val="{00000002-3C5C-4E20-913F-06ADE5AE1A38}"/>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Sheet1!$E$2:$E$6</c:f>
              <c:numCache>
                <c:formatCode>0%</c:formatCode>
                <c:ptCount val="5"/>
                <c:pt idx="0">
                  <c:v>0.18</c:v>
                </c:pt>
                <c:pt idx="1">
                  <c:v>0.19</c:v>
                </c:pt>
                <c:pt idx="2">
                  <c:v>0.04</c:v>
                </c:pt>
                <c:pt idx="3">
                  <c:v>0.03</c:v>
                </c:pt>
                <c:pt idx="4">
                  <c:v>0.02</c:v>
                </c:pt>
              </c:numCache>
            </c:numRef>
          </c:val>
          <c:extLst>
            <c:ext xmlns:c16="http://schemas.microsoft.com/office/drawing/2014/chart" uri="{C3380CC4-5D6E-409C-BE32-E72D297353CC}">
              <c16:uniqueId val="{00000009-D136-4DDA-917A-C4604DF3B72C}"/>
            </c:ext>
          </c:extLst>
        </c:ser>
        <c:ser>
          <c:idx val="4"/>
          <c:order val="4"/>
          <c:tx>
            <c:strRef>
              <c:f>Sheet1!$F$1</c:f>
              <c:strCache>
                <c:ptCount val="1"/>
                <c:pt idx="0">
                  <c:v>Not at all safe</c:v>
                </c:pt>
              </c:strCache>
            </c:strRef>
          </c:tx>
          <c:spPr>
            <a:solidFill>
              <a:schemeClr val="accent4"/>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3-3C5C-4E20-913F-06ADE5AE1A38}"/>
                </c:ext>
              </c:extLst>
            </c:dLbl>
            <c:dLbl>
              <c:idx val="3"/>
              <c:delete val="1"/>
              <c:extLst>
                <c:ext xmlns:c15="http://schemas.microsoft.com/office/drawing/2012/chart" uri="{CE6537A1-D6FC-4f65-9D91-7224C49458BB}"/>
                <c:ext xmlns:c16="http://schemas.microsoft.com/office/drawing/2014/chart" uri="{C3380CC4-5D6E-409C-BE32-E72D297353CC}">
                  <c16:uniqueId val="{00000004-3C5C-4E20-913F-06ADE5AE1A38}"/>
                </c:ext>
              </c:extLst>
            </c:dLbl>
            <c:dLbl>
              <c:idx val="4"/>
              <c:delete val="1"/>
              <c:extLst>
                <c:ext xmlns:c15="http://schemas.microsoft.com/office/drawing/2012/chart" uri="{CE6537A1-D6FC-4f65-9D91-7224C49458BB}"/>
                <c:ext xmlns:c16="http://schemas.microsoft.com/office/drawing/2014/chart" uri="{C3380CC4-5D6E-409C-BE32-E72D297353CC}">
                  <c16:uniqueId val="{00000005-3C5C-4E20-913F-06ADE5AE1A38}"/>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Sheet1!$F$2:$F$6</c:f>
              <c:numCache>
                <c:formatCode>0%</c:formatCode>
                <c:ptCount val="5"/>
                <c:pt idx="0">
                  <c:v>0.13</c:v>
                </c:pt>
                <c:pt idx="1">
                  <c:v>0.16</c:v>
                </c:pt>
                <c:pt idx="2">
                  <c:v>0.03</c:v>
                </c:pt>
                <c:pt idx="3">
                  <c:v>0.02</c:v>
                </c:pt>
                <c:pt idx="4">
                  <c:v>0.02</c:v>
                </c:pt>
              </c:numCache>
            </c:numRef>
          </c:val>
          <c:extLst>
            <c:ext xmlns:c16="http://schemas.microsoft.com/office/drawing/2014/chart" uri="{C3380CC4-5D6E-409C-BE32-E72D297353CC}">
              <c16:uniqueId val="{0000000A-D136-4DDA-917A-C4604DF3B72C}"/>
            </c:ext>
          </c:extLst>
        </c:ser>
        <c:dLbls>
          <c:showLegendKey val="0"/>
          <c:showVal val="0"/>
          <c:showCatName val="0"/>
          <c:showSerName val="0"/>
          <c:showPercent val="0"/>
          <c:showBubbleSize val="0"/>
        </c:dLbls>
        <c:gapWidth val="80"/>
        <c:overlap val="100"/>
        <c:axId val="517176072"/>
        <c:axId val="517178816"/>
      </c:barChart>
      <c:catAx>
        <c:axId val="517176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78816"/>
        <c:crosses val="autoZero"/>
        <c:auto val="1"/>
        <c:lblAlgn val="ctr"/>
        <c:lblOffset val="100"/>
        <c:noMultiLvlLbl val="0"/>
      </c:catAx>
      <c:valAx>
        <c:axId val="5171788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760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057066205792815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c:v>
                </c:pt>
                <c:pt idx="1">
                  <c:v>0.41</c:v>
                </c:pt>
                <c:pt idx="2">
                  <c:v>0.22</c:v>
                </c:pt>
                <c:pt idx="3">
                  <c:v>7.0000000000000007E-2</c:v>
                </c:pt>
              </c:numCache>
            </c:numRef>
          </c:val>
          <c:extLst>
            <c:ext xmlns:c16="http://schemas.microsoft.com/office/drawing/2014/chart" uri="{C3380CC4-5D6E-409C-BE32-E72D297353CC}">
              <c16:uniqueId val="{00000006-2FA5-450E-82D7-1A19770AFC21}"/>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0.39</c:v>
                </c:pt>
                <c:pt idx="1">
                  <c:v>0.43</c:v>
                </c:pt>
                <c:pt idx="2">
                  <c:v>0.14000000000000001</c:v>
                </c:pt>
                <c:pt idx="3">
                  <c:v>0.08</c:v>
                </c:pt>
              </c:numCache>
            </c:numRef>
          </c:val>
          <c:extLst>
            <c:ext xmlns:c16="http://schemas.microsoft.com/office/drawing/2014/chart" uri="{C3380CC4-5D6E-409C-BE32-E72D297353CC}">
              <c16:uniqueId val="{00000006-5129-46A4-8860-AFE54A6DA932}"/>
            </c:ext>
          </c:extLst>
        </c:ser>
        <c:ser>
          <c:idx val="2"/>
          <c:order val="2"/>
          <c:tx>
            <c:strRef>
              <c:f>Sheet1!$D$1</c:f>
              <c:strCache>
                <c:ptCount val="1"/>
                <c:pt idx="0">
                  <c:v>2022</c:v>
                </c:pt>
              </c:strCache>
            </c:strRef>
          </c:tx>
          <c:spPr>
            <a:solidFill>
              <a:srgbClr val="002060"/>
            </a:solidFill>
            <a:ln w="19050">
              <a:no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3AC-4C7B-A817-2611BA6E6DE0}"/>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3AC-4C7B-A817-2611BA6E6DE0}"/>
                </c:ext>
              </c:extLst>
            </c:dLbl>
            <c:dLbl>
              <c:idx val="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3AC-4C7B-A817-2611BA6E6DE0}"/>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0D-402A-922D-9B7EE69D8CC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0.22</c:v>
                </c:pt>
                <c:pt idx="1">
                  <c:v>0.42</c:v>
                </c:pt>
                <c:pt idx="2">
                  <c:v>0.27</c:v>
                </c:pt>
                <c:pt idx="3">
                  <c:v>0.09</c:v>
                </c:pt>
              </c:numCache>
            </c:numRef>
          </c:val>
          <c:extLst>
            <c:ext xmlns:c16="http://schemas.microsoft.com/office/drawing/2014/chart" uri="{C3380CC4-5D6E-409C-BE32-E72D297353CC}">
              <c16:uniqueId val="{00000007-3227-4704-A92A-7EAED62B354E}"/>
            </c:ext>
          </c:extLst>
        </c:ser>
        <c:dLbls>
          <c:showLegendKey val="0"/>
          <c:showVal val="0"/>
          <c:showCatName val="0"/>
          <c:showSerName val="0"/>
          <c:showPercent val="0"/>
          <c:showBubbleSize val="0"/>
        </c:dLbls>
        <c:gapWidth val="80"/>
        <c:overlap val="-25"/>
        <c:axId val="517180384"/>
        <c:axId val="517179992"/>
      </c:barChart>
      <c:valAx>
        <c:axId val="51717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0384"/>
        <c:crosses val="autoZero"/>
        <c:crossBetween val="between"/>
      </c:valAx>
      <c:catAx>
        <c:axId val="5171803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79992"/>
        <c:crosses val="autoZero"/>
        <c:auto val="1"/>
        <c:lblAlgn val="ctr"/>
        <c:lblOffset val="100"/>
        <c:noMultiLvlLbl val="0"/>
      </c:catAx>
      <c:spPr>
        <a:noFill/>
        <a:ln>
          <a:noFill/>
        </a:ln>
        <a:effectLst/>
      </c:spPr>
    </c:plotArea>
    <c:legend>
      <c:legendPos val="b"/>
      <c:layout>
        <c:manualLayout>
          <c:xMode val="edge"/>
          <c:yMode val="edge"/>
          <c:x val="0.42850059094827203"/>
          <c:y val="0.92124794160892898"/>
          <c:w val="0.33861879047650079"/>
          <c:h val="7.175297764041699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94202588456455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3"/>
              <c:layout>
                <c:manualLayout>
                  <c:x val="-5.1501462806792006E-2"/>
                  <c:y val="-3.305785984456558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8FF-4936-96C0-F2BBBB4FA1B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0.41</c:v>
                </c:pt>
                <c:pt idx="1">
                  <c:v>0.43</c:v>
                </c:pt>
                <c:pt idx="2">
                  <c:v>0.13</c:v>
                </c:pt>
                <c:pt idx="3">
                  <c:v>0.03</c:v>
                </c:pt>
              </c:numCache>
            </c:numRef>
          </c:val>
          <c:extLst>
            <c:ext xmlns:c16="http://schemas.microsoft.com/office/drawing/2014/chart" uri="{C3380CC4-5D6E-409C-BE32-E72D297353CC}">
              <c16:uniqueId val="{00000007-249C-4E17-8B8A-EA4738894524}"/>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0.39</c:v>
                </c:pt>
                <c:pt idx="1">
                  <c:v>0.43</c:v>
                </c:pt>
                <c:pt idx="2">
                  <c:v>0.14000000000000001</c:v>
                </c:pt>
                <c:pt idx="3">
                  <c:v>0.04</c:v>
                </c:pt>
              </c:numCache>
            </c:numRef>
          </c:val>
          <c:extLst>
            <c:ext xmlns:c16="http://schemas.microsoft.com/office/drawing/2014/chart" uri="{C3380CC4-5D6E-409C-BE32-E72D297353CC}">
              <c16:uniqueId val="{00000006-AFEA-4190-B491-6E6BA85C354E}"/>
            </c:ext>
          </c:extLst>
        </c:ser>
        <c:ser>
          <c:idx val="2"/>
          <c:order val="2"/>
          <c:tx>
            <c:strRef>
              <c:f>Sheet1!$D$1</c:f>
              <c:strCache>
                <c:ptCount val="1"/>
                <c:pt idx="0">
                  <c:v>2022</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0.32</c:v>
                </c:pt>
                <c:pt idx="1">
                  <c:v>0.47</c:v>
                </c:pt>
                <c:pt idx="2">
                  <c:v>0.17</c:v>
                </c:pt>
                <c:pt idx="3">
                  <c:v>0.04</c:v>
                </c:pt>
              </c:numCache>
            </c:numRef>
          </c:val>
          <c:extLst>
            <c:ext xmlns:c16="http://schemas.microsoft.com/office/drawing/2014/chart" uri="{C3380CC4-5D6E-409C-BE32-E72D297353CC}">
              <c16:uniqueId val="{00000007-AC92-46C9-B6F7-FFF8BE24D314}"/>
            </c:ext>
          </c:extLst>
        </c:ser>
        <c:dLbls>
          <c:showLegendKey val="0"/>
          <c:showVal val="0"/>
          <c:showCatName val="0"/>
          <c:showSerName val="0"/>
          <c:showPercent val="0"/>
          <c:showBubbleSize val="0"/>
        </c:dLbls>
        <c:gapWidth val="80"/>
        <c:overlap val="-25"/>
        <c:axId val="517183128"/>
        <c:axId val="517181560"/>
      </c:barChart>
      <c:valAx>
        <c:axId val="51718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3128"/>
        <c:crosses val="autoZero"/>
        <c:crossBetween val="between"/>
      </c:valAx>
      <c:catAx>
        <c:axId val="51718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1560"/>
        <c:crosses val="autoZero"/>
        <c:auto val="1"/>
        <c:lblAlgn val="ctr"/>
        <c:lblOffset val="100"/>
        <c:noMultiLvlLbl val="0"/>
      </c:catAx>
      <c:spPr>
        <a:noFill/>
        <a:ln>
          <a:noFill/>
        </a:ln>
        <a:effectLst/>
      </c:spPr>
    </c:plotArea>
    <c:legend>
      <c:legendPos val="b"/>
      <c:layout>
        <c:manualLayout>
          <c:xMode val="edge"/>
          <c:yMode val="edge"/>
          <c:x val="0.42599264005276571"/>
          <c:y val="0.90907917201253907"/>
          <c:w val="0.33861879047650079"/>
          <c:h val="6.7780326096265012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2519501073972"/>
          <c:y val="7.6441254367068242E-3"/>
          <c:w val="0.73296171170596214"/>
          <c:h val="0.75318875539773367"/>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0.83</c:v>
                </c:pt>
                <c:pt idx="1">
                  <c:v>0.17</c:v>
                </c:pt>
              </c:numCache>
            </c:numRef>
          </c:val>
          <c:extLst>
            <c:ext xmlns:c16="http://schemas.microsoft.com/office/drawing/2014/chart" uri="{C3380CC4-5D6E-409C-BE32-E72D297353CC}">
              <c16:uniqueId val="{00000007-7B78-4E83-85E8-91909D2FD61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8-7B78-4E83-85E8-91909D2FD617}"/>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0.77</c:v>
                </c:pt>
                <c:pt idx="1">
                  <c:v>0.23</c:v>
                </c:pt>
              </c:numCache>
            </c:numRef>
          </c:val>
          <c:extLst>
            <c:ext xmlns:c16="http://schemas.microsoft.com/office/drawing/2014/chart" uri="{C3380CC4-5D6E-409C-BE32-E72D297353CC}">
              <c16:uniqueId val="{00000005-062D-4DE8-BC54-65D24A9DC391}"/>
            </c:ext>
          </c:extLst>
        </c:ser>
        <c:dLbls>
          <c:showLegendKey val="0"/>
          <c:showVal val="0"/>
          <c:showCatName val="0"/>
          <c:showSerName val="0"/>
          <c:showPercent val="0"/>
          <c:showBubbleSize val="0"/>
        </c:dLbls>
        <c:gapWidth val="80"/>
        <c:overlap val="-25"/>
        <c:axId val="517186264"/>
        <c:axId val="517188224"/>
      </c:barChart>
      <c:valAx>
        <c:axId val="5171882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6264"/>
        <c:crosses val="autoZero"/>
        <c:crossBetween val="between"/>
      </c:valAx>
      <c:catAx>
        <c:axId val="517186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8224"/>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84789742296839"/>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0.83</c:v>
                </c:pt>
                <c:pt idx="1">
                  <c:v>0.17</c:v>
                </c:pt>
              </c:numCache>
            </c:numRef>
          </c:val>
          <c:extLst>
            <c:ext xmlns:c16="http://schemas.microsoft.com/office/drawing/2014/chart" uri="{C3380CC4-5D6E-409C-BE32-E72D297353CC}">
              <c16:uniqueId val="{00000000-BFFD-4D68-90A8-BC502BA7781F}"/>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5-BFFD-4D68-90A8-BC502BA7781F}"/>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0.77</c:v>
                </c:pt>
                <c:pt idx="1">
                  <c:v>0.23</c:v>
                </c:pt>
              </c:numCache>
            </c:numRef>
          </c:val>
          <c:extLst>
            <c:ext xmlns:c16="http://schemas.microsoft.com/office/drawing/2014/chart" uri="{C3380CC4-5D6E-409C-BE32-E72D297353CC}">
              <c16:uniqueId val="{00000006-BFFD-4D68-90A8-BC502BA7781F}"/>
            </c:ext>
          </c:extLst>
        </c:ser>
        <c:dLbls>
          <c:showLegendKey val="0"/>
          <c:showVal val="0"/>
          <c:showCatName val="0"/>
          <c:showSerName val="0"/>
          <c:showPercent val="0"/>
          <c:showBubbleSize val="0"/>
        </c:dLbls>
        <c:gapWidth val="80"/>
        <c:overlap val="-25"/>
        <c:axId val="436949952"/>
        <c:axId val="436951128"/>
      </c:barChart>
      <c:valAx>
        <c:axId val="4369511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49952"/>
        <c:crosses val="autoZero"/>
        <c:crossBetween val="between"/>
        <c:majorUnit val="0.2"/>
      </c:valAx>
      <c:catAx>
        <c:axId val="436949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51128"/>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ayout>
        <c:manualLayout>
          <c:xMode val="edge"/>
          <c:yMode val="edge"/>
          <c:x val="0.29408135888561071"/>
          <c:y val="0.89713707174049429"/>
          <c:w val="0.41183728222877863"/>
          <c:h val="8.9022178257961798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92107729040668"/>
          <c:y val="2.5849118173450709E-2"/>
          <c:w val="0.71889145702365431"/>
          <c:h val="0.83088349182790788"/>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Sheet1!$B$2:$B$9</c:f>
              <c:numCache>
                <c:formatCode>0%</c:formatCode>
                <c:ptCount val="8"/>
                <c:pt idx="0">
                  <c:v>0.22</c:v>
                </c:pt>
                <c:pt idx="1">
                  <c:v>0.15</c:v>
                </c:pt>
                <c:pt idx="2">
                  <c:v>0.19</c:v>
                </c:pt>
                <c:pt idx="3">
                  <c:v>0.31</c:v>
                </c:pt>
                <c:pt idx="4">
                  <c:v>0.36</c:v>
                </c:pt>
                <c:pt idx="5">
                  <c:v>0.34</c:v>
                </c:pt>
                <c:pt idx="6">
                  <c:v>0.44</c:v>
                </c:pt>
                <c:pt idx="7">
                  <c:v>0.54</c:v>
                </c:pt>
              </c:numCache>
            </c:numRef>
          </c:val>
          <c:extLst>
            <c:ext xmlns:c16="http://schemas.microsoft.com/office/drawing/2014/chart" uri="{C3380CC4-5D6E-409C-BE32-E72D297353CC}">
              <c16:uniqueId val="{00000006-C224-40AD-97C6-56418AEDD11D}"/>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Sheet1!$C$2:$C$9</c:f>
              <c:numCache>
                <c:formatCode>0%</c:formatCode>
                <c:ptCount val="8"/>
                <c:pt idx="0">
                  <c:v>0.37</c:v>
                </c:pt>
                <c:pt idx="1">
                  <c:v>0.27</c:v>
                </c:pt>
                <c:pt idx="2">
                  <c:v>0.32</c:v>
                </c:pt>
                <c:pt idx="3">
                  <c:v>0.39</c:v>
                </c:pt>
                <c:pt idx="4">
                  <c:v>0.44</c:v>
                </c:pt>
                <c:pt idx="5">
                  <c:v>0.46</c:v>
                </c:pt>
                <c:pt idx="6">
                  <c:v>0.5</c:v>
                </c:pt>
                <c:pt idx="7">
                  <c:v>0.6</c:v>
                </c:pt>
              </c:numCache>
            </c:numRef>
          </c:val>
          <c:extLst>
            <c:ext xmlns:c16="http://schemas.microsoft.com/office/drawing/2014/chart" uri="{C3380CC4-5D6E-409C-BE32-E72D297353CC}">
              <c16:uniqueId val="{00000006-BAE6-4C21-A120-B6707B76CF57}"/>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Sheet1!$D$2:$D$9</c:f>
              <c:numCache>
                <c:formatCode>0%</c:formatCode>
                <c:ptCount val="8"/>
                <c:pt idx="0">
                  <c:v>0.36</c:v>
                </c:pt>
                <c:pt idx="1">
                  <c:v>0.23</c:v>
                </c:pt>
                <c:pt idx="2">
                  <c:v>0.26</c:v>
                </c:pt>
                <c:pt idx="3">
                  <c:v>0.39</c:v>
                </c:pt>
                <c:pt idx="4">
                  <c:v>0.46</c:v>
                </c:pt>
                <c:pt idx="5">
                  <c:v>0.47</c:v>
                </c:pt>
                <c:pt idx="6">
                  <c:v>0.5</c:v>
                </c:pt>
                <c:pt idx="7">
                  <c:v>0.56000000000000005</c:v>
                </c:pt>
              </c:numCache>
            </c:numRef>
          </c:val>
          <c:extLst>
            <c:ext xmlns:c16="http://schemas.microsoft.com/office/drawing/2014/chart" uri="{C3380CC4-5D6E-409C-BE32-E72D297353CC}">
              <c16:uniqueId val="{00000007-7A0B-4A94-9684-839A19FADFE8}"/>
            </c:ext>
          </c:extLst>
        </c:ser>
        <c:dLbls>
          <c:dLblPos val="inEnd"/>
          <c:showLegendKey val="0"/>
          <c:showVal val="1"/>
          <c:showCatName val="0"/>
          <c:showSerName val="0"/>
          <c:showPercent val="0"/>
          <c:showBubbleSize val="0"/>
        </c:dLbls>
        <c:gapWidth val="80"/>
        <c:overlap val="-25"/>
        <c:axId val="517189008"/>
        <c:axId val="517185872"/>
      </c:barChart>
      <c:valAx>
        <c:axId val="51718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9008"/>
        <c:crosses val="autoZero"/>
        <c:crossBetween val="between"/>
      </c:valAx>
      <c:catAx>
        <c:axId val="517189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5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010515620880762"/>
          <c:y val="2.5849118173450709E-2"/>
          <c:w val="0.65270725400111973"/>
          <c:h val="0.82001294906291622"/>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FBD-4D79-AA5A-43ADAD0A195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Sheet1!$B$2:$B$8</c:f>
              <c:numCache>
                <c:formatCode>0%</c:formatCode>
                <c:ptCount val="7"/>
                <c:pt idx="0">
                  <c:v>0.14000000000000001</c:v>
                </c:pt>
                <c:pt idx="1">
                  <c:v>0.02</c:v>
                </c:pt>
                <c:pt idx="2">
                  <c:v>0.1</c:v>
                </c:pt>
                <c:pt idx="3">
                  <c:v>0.16</c:v>
                </c:pt>
                <c:pt idx="4">
                  <c:v>0.12</c:v>
                </c:pt>
                <c:pt idx="5">
                  <c:v>0.28999999999999998</c:v>
                </c:pt>
                <c:pt idx="6">
                  <c:v>0.59</c:v>
                </c:pt>
              </c:numCache>
            </c:numRef>
          </c:val>
          <c:extLst>
            <c:ext xmlns:c16="http://schemas.microsoft.com/office/drawing/2014/chart" uri="{C3380CC4-5D6E-409C-BE32-E72D297353CC}">
              <c16:uniqueId val="{00000004-6BBF-405F-B452-4626ACE1B5A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Sheet1!$C$2:$C$8</c:f>
              <c:numCache>
                <c:formatCode>0%</c:formatCode>
                <c:ptCount val="7"/>
                <c:pt idx="0">
                  <c:v>0.15</c:v>
                </c:pt>
                <c:pt idx="1">
                  <c:v>0.06</c:v>
                </c:pt>
                <c:pt idx="2">
                  <c:v>0.12</c:v>
                </c:pt>
                <c:pt idx="3">
                  <c:v>0.12</c:v>
                </c:pt>
                <c:pt idx="4">
                  <c:v>0.22</c:v>
                </c:pt>
                <c:pt idx="5">
                  <c:v>0.23</c:v>
                </c:pt>
                <c:pt idx="6">
                  <c:v>0.66</c:v>
                </c:pt>
              </c:numCache>
            </c:numRef>
          </c:val>
          <c:extLst>
            <c:ext xmlns:c16="http://schemas.microsoft.com/office/drawing/2014/chart" uri="{C3380CC4-5D6E-409C-BE32-E72D297353CC}">
              <c16:uniqueId val="{00000004-E4F0-4425-A819-E2B294ABB1E9}"/>
            </c:ext>
          </c:extLst>
        </c:ser>
        <c:ser>
          <c:idx val="2"/>
          <c:order val="2"/>
          <c:tx>
            <c:strRef>
              <c:f>Sheet1!$D$1</c:f>
              <c:strCache>
                <c:ptCount val="1"/>
                <c:pt idx="0">
                  <c:v>2022</c:v>
                </c:pt>
              </c:strCache>
            </c:strRef>
          </c:tx>
          <c:spPr>
            <a:solidFill>
              <a:srgbClr val="002060"/>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08E-4B3A-B3F5-D405986A48E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Sheet1!$D$2:$D$8</c:f>
              <c:numCache>
                <c:formatCode>0%</c:formatCode>
                <c:ptCount val="7"/>
                <c:pt idx="0">
                  <c:v>0.11</c:v>
                </c:pt>
                <c:pt idx="1">
                  <c:v>0.02</c:v>
                </c:pt>
                <c:pt idx="2">
                  <c:v>0.12</c:v>
                </c:pt>
                <c:pt idx="3">
                  <c:v>0.13</c:v>
                </c:pt>
                <c:pt idx="4">
                  <c:v>0.12</c:v>
                </c:pt>
                <c:pt idx="5">
                  <c:v>0.27</c:v>
                </c:pt>
                <c:pt idx="6">
                  <c:v>0.64</c:v>
                </c:pt>
              </c:numCache>
            </c:numRef>
          </c:val>
          <c:extLst>
            <c:ext xmlns:c16="http://schemas.microsoft.com/office/drawing/2014/chart" uri="{C3380CC4-5D6E-409C-BE32-E72D297353CC}">
              <c16:uniqueId val="{00000005-E769-45D6-8C21-7FB3CBD5786E}"/>
            </c:ext>
          </c:extLst>
        </c:ser>
        <c:dLbls>
          <c:showLegendKey val="0"/>
          <c:showVal val="0"/>
          <c:showCatName val="0"/>
          <c:showSerName val="0"/>
          <c:showPercent val="0"/>
          <c:showBubbleSize val="0"/>
        </c:dLbls>
        <c:gapWidth val="80"/>
        <c:overlap val="-25"/>
        <c:axId val="491750240"/>
        <c:axId val="447344136"/>
      </c:barChart>
      <c:valAx>
        <c:axId val="447344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750240"/>
        <c:crosses val="autoZero"/>
        <c:crossBetween val="between"/>
      </c:valAx>
      <c:catAx>
        <c:axId val="4917502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7344136"/>
        <c:crosses val="autoZero"/>
        <c:auto val="1"/>
        <c:lblAlgn val="ctr"/>
        <c:lblOffset val="100"/>
        <c:noMultiLvlLbl val="0"/>
      </c:catAx>
      <c:spPr>
        <a:noFill/>
        <a:ln>
          <a:noFill/>
        </a:ln>
        <a:effectLst/>
      </c:spPr>
    </c:plotArea>
    <c:legend>
      <c:legendPos val="b"/>
      <c:layout>
        <c:manualLayout>
          <c:xMode val="edge"/>
          <c:yMode val="edge"/>
          <c:x val="0.40365654267496448"/>
          <c:y val="0.93725428168396896"/>
          <c:w val="0.21193224502747859"/>
          <c:h val="5.027301351281488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055409274054769"/>
          <c:y val="2.5849118173450709E-2"/>
          <c:w val="0.57225826354403642"/>
          <c:h val="0.82408025677005214"/>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F20-4332-8939-6158D57D4A1F}"/>
                </c:ext>
              </c:extLst>
            </c:dLbl>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20-4332-8939-6158D57D4A1F}"/>
                </c:ext>
              </c:extLst>
            </c:dLbl>
            <c:dLbl>
              <c:idx val="3"/>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F20-4332-8939-6158D57D4A1F}"/>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20-4332-8939-6158D57D4A1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Sheet1!$B$2:$B$12</c:f>
              <c:numCache>
                <c:formatCode>0%</c:formatCode>
                <c:ptCount val="11"/>
                <c:pt idx="0">
                  <c:v>0.3</c:v>
                </c:pt>
                <c:pt idx="1">
                  <c:v>0.01</c:v>
                </c:pt>
                <c:pt idx="2">
                  <c:v>0.02</c:v>
                </c:pt>
                <c:pt idx="3">
                  <c:v>0.02</c:v>
                </c:pt>
                <c:pt idx="4">
                  <c:v>0.04</c:v>
                </c:pt>
                <c:pt idx="5">
                  <c:v>7.0000000000000007E-2</c:v>
                </c:pt>
                <c:pt idx="6">
                  <c:v>0.08</c:v>
                </c:pt>
                <c:pt idx="7">
                  <c:v>0.06</c:v>
                </c:pt>
                <c:pt idx="8">
                  <c:v>0.11</c:v>
                </c:pt>
                <c:pt idx="9">
                  <c:v>0.18</c:v>
                </c:pt>
                <c:pt idx="10">
                  <c:v>0.4</c:v>
                </c:pt>
              </c:numCache>
            </c:numRef>
          </c:val>
          <c:extLst>
            <c:ext xmlns:c16="http://schemas.microsoft.com/office/drawing/2014/chart" uri="{C3380CC4-5D6E-409C-BE32-E72D297353CC}">
              <c16:uniqueId val="{00000004-12B5-4D6C-920E-5D6D7F427696}"/>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Sheet1!$C$2:$C$12</c:f>
              <c:numCache>
                <c:formatCode>0%</c:formatCode>
                <c:ptCount val="11"/>
                <c:pt idx="0">
                  <c:v>0.3</c:v>
                </c:pt>
                <c:pt idx="1">
                  <c:v>0.06</c:v>
                </c:pt>
                <c:pt idx="2">
                  <c:v>0.09</c:v>
                </c:pt>
                <c:pt idx="3">
                  <c:v>0.11</c:v>
                </c:pt>
                <c:pt idx="4">
                  <c:v>0.11</c:v>
                </c:pt>
                <c:pt idx="5">
                  <c:v>0.11</c:v>
                </c:pt>
                <c:pt idx="6">
                  <c:v>0.13</c:v>
                </c:pt>
                <c:pt idx="7">
                  <c:v>0.15</c:v>
                </c:pt>
                <c:pt idx="8">
                  <c:v>0.17</c:v>
                </c:pt>
                <c:pt idx="9">
                  <c:v>0.23</c:v>
                </c:pt>
                <c:pt idx="10">
                  <c:v>0.38</c:v>
                </c:pt>
              </c:numCache>
            </c:numRef>
          </c:val>
          <c:extLst>
            <c:ext xmlns:c16="http://schemas.microsoft.com/office/drawing/2014/chart" uri="{C3380CC4-5D6E-409C-BE32-E72D297353CC}">
              <c16:uniqueId val="{00000006-CDD3-4655-A0E0-686ED911A97E}"/>
            </c:ext>
          </c:extLst>
        </c:ser>
        <c:ser>
          <c:idx val="2"/>
          <c:order val="2"/>
          <c:tx>
            <c:strRef>
              <c:f>Sheet1!$D$1</c:f>
              <c:strCache>
                <c:ptCount val="1"/>
                <c:pt idx="0">
                  <c:v>2022</c:v>
                </c:pt>
              </c:strCache>
            </c:strRef>
          </c:tx>
          <c:spPr>
            <a:solidFill>
              <a:srgbClr val="002060"/>
            </a:solidFill>
            <a:ln w="19050">
              <a:noFill/>
            </a:ln>
            <a:effectLst/>
          </c:spPr>
          <c:invertIfNegative val="0"/>
          <c:dLbls>
            <c:dLbl>
              <c:idx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7B1-4753-B016-43C3446F3BC5}"/>
                </c:ext>
              </c:extLst>
            </c:dLbl>
            <c:dLbl>
              <c:idx val="2"/>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11-4B5B-9BA7-19CE10FA358E}"/>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Sheet1!$D$2:$D$12</c:f>
              <c:numCache>
                <c:formatCode>0%</c:formatCode>
                <c:ptCount val="11"/>
                <c:pt idx="0">
                  <c:v>0.22</c:v>
                </c:pt>
                <c:pt idx="1">
                  <c:v>0.03</c:v>
                </c:pt>
                <c:pt idx="2">
                  <c:v>0.03</c:v>
                </c:pt>
                <c:pt idx="3">
                  <c:v>0.04</c:v>
                </c:pt>
                <c:pt idx="4">
                  <c:v>0.05</c:v>
                </c:pt>
                <c:pt idx="5">
                  <c:v>0.08</c:v>
                </c:pt>
                <c:pt idx="6">
                  <c:v>7.0000000000000007E-2</c:v>
                </c:pt>
                <c:pt idx="7">
                  <c:v>0.11</c:v>
                </c:pt>
                <c:pt idx="8">
                  <c:v>0.1</c:v>
                </c:pt>
                <c:pt idx="9">
                  <c:v>0.24</c:v>
                </c:pt>
                <c:pt idx="10">
                  <c:v>0.49</c:v>
                </c:pt>
              </c:numCache>
            </c:numRef>
          </c:val>
          <c:extLst>
            <c:ext xmlns:c16="http://schemas.microsoft.com/office/drawing/2014/chart" uri="{C3380CC4-5D6E-409C-BE32-E72D297353CC}">
              <c16:uniqueId val="{00000007-1594-4DC8-9942-5FEBFFD7399E}"/>
            </c:ext>
          </c:extLst>
        </c:ser>
        <c:dLbls>
          <c:showLegendKey val="0"/>
          <c:showVal val="0"/>
          <c:showCatName val="0"/>
          <c:showSerName val="0"/>
          <c:showPercent val="0"/>
          <c:showBubbleSize val="0"/>
        </c:dLbls>
        <c:gapWidth val="80"/>
        <c:overlap val="-25"/>
        <c:axId val="516866304"/>
        <c:axId val="516871400"/>
      </c:barChart>
      <c:valAx>
        <c:axId val="516871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66304"/>
        <c:crosses val="autoZero"/>
        <c:crossBetween val="between"/>
      </c:valAx>
      <c:catAx>
        <c:axId val="5168663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71400"/>
        <c:crosses val="autoZero"/>
        <c:auto val="1"/>
        <c:lblAlgn val="ctr"/>
        <c:lblOffset val="100"/>
        <c:noMultiLvlLbl val="0"/>
      </c:catAx>
      <c:spPr>
        <a:noFill/>
        <a:ln>
          <a:noFill/>
        </a:ln>
        <a:effectLst/>
      </c:spPr>
    </c:plotArea>
    <c:legend>
      <c:legendPos val="b"/>
      <c:layout>
        <c:manualLayout>
          <c:xMode val="edge"/>
          <c:yMode val="edge"/>
          <c:x val="0.42454415423226988"/>
          <c:y val="0.93833708327285048"/>
          <c:w val="0.16598468049093715"/>
          <c:h val="4.940545313785260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000">
          <a:latin typeface="+mn-lt"/>
          <a:cs typeface="DINPro" panose="020B0504020101020102" pitchFamily="34" charset="0"/>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dirty="0"/>
              <a:t>Parent/Carer</a:t>
            </a:r>
            <a:r>
              <a:rPr lang="en-GB" sz="1200" baseline="0" dirty="0"/>
              <a:t> drinks alcohol</a:t>
            </a:r>
            <a:endParaRPr lang="en-GB" sz="1200" dirty="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12532735421333333"/>
          <c:w val="0.56993776122474249"/>
          <c:h val="0.68984263537736745"/>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7.0000000000000007E-2</c:v>
                </c:pt>
                <c:pt idx="1">
                  <c:v>0.28000000000000003</c:v>
                </c:pt>
                <c:pt idx="2">
                  <c:v>0.65</c:v>
                </c:pt>
              </c:numCache>
            </c:numRef>
          </c:val>
          <c:extLst>
            <c:ext xmlns:c16="http://schemas.microsoft.com/office/drawing/2014/chart" uri="{C3380CC4-5D6E-409C-BE32-E72D297353CC}">
              <c16:uniqueId val="{00000006-2C5C-4AE7-AA4F-79AFAFC22177}"/>
            </c:ext>
          </c:extLst>
        </c:ser>
        <c:ser>
          <c:idx val="1"/>
          <c:order val="1"/>
          <c:tx>
            <c:strRef>
              <c:f>Sheet1!$C$1</c:f>
              <c:strCache>
                <c:ptCount val="1"/>
                <c:pt idx="0">
                  <c:v>2023</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7.0000000000000007E-2</c:v>
                </c:pt>
                <c:pt idx="1">
                  <c:v>0.23</c:v>
                </c:pt>
                <c:pt idx="2">
                  <c:v>0.7</c:v>
                </c:pt>
              </c:numCache>
            </c:numRef>
          </c:val>
          <c:extLst>
            <c:ext xmlns:c16="http://schemas.microsoft.com/office/drawing/2014/chart" uri="{C3380CC4-5D6E-409C-BE32-E72D297353CC}">
              <c16:uniqueId val="{00000007-6B37-49AC-AE50-4F3B15341C14}"/>
            </c:ext>
          </c:extLst>
        </c:ser>
        <c:ser>
          <c:idx val="2"/>
          <c:order val="2"/>
          <c:tx>
            <c:strRef>
              <c:f>Sheet1!$D$1</c:f>
              <c:strCache>
                <c:ptCount val="1"/>
                <c:pt idx="0">
                  <c:v>2022</c:v>
                </c:pt>
              </c:strCache>
            </c:strRef>
          </c:tx>
          <c:spPr>
            <a:solidFill>
              <a:srgbClr val="002060"/>
            </a:solidFill>
            <a:ln w="19050">
              <a:noFill/>
            </a:ln>
            <a:effectLst/>
          </c:spPr>
          <c:invertIfNegative val="0"/>
          <c:dLbls>
            <c:dLbl>
              <c:idx val="0"/>
              <c:layout>
                <c:manualLayout>
                  <c:x val="-4.264565749306215E-2"/>
                  <c:y val="-2.9565914179230436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E2-484B-A1D9-7FC576375A5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0.05</c:v>
                </c:pt>
                <c:pt idx="1">
                  <c:v>0.23</c:v>
                </c:pt>
                <c:pt idx="2">
                  <c:v>0.72</c:v>
                </c:pt>
              </c:numCache>
            </c:numRef>
          </c:val>
          <c:extLst>
            <c:ext xmlns:c16="http://schemas.microsoft.com/office/drawing/2014/chart" uri="{C3380CC4-5D6E-409C-BE32-E72D297353CC}">
              <c16:uniqueId val="{00000006-36C2-4193-8091-1F3A6247C107}"/>
            </c:ext>
          </c:extLst>
        </c:ser>
        <c:dLbls>
          <c:dLblPos val="inEnd"/>
          <c:showLegendKey val="0"/>
          <c:showVal val="1"/>
          <c:showCatName val="0"/>
          <c:showSerName val="0"/>
          <c:showPercent val="0"/>
          <c:showBubbleSize val="0"/>
        </c:dLbls>
        <c:gapWidth val="100"/>
        <c:overlap val="-25"/>
        <c:axId val="516868264"/>
        <c:axId val="516867872"/>
      </c:barChart>
      <c:valAx>
        <c:axId val="516867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8264"/>
        <c:crosses val="autoZero"/>
        <c:crossBetween val="between"/>
      </c:valAx>
      <c:catAx>
        <c:axId val="516868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7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dirty="0"/>
              <a:t>Notice</a:t>
            </a:r>
            <a:r>
              <a:rPr lang="en-GB" sz="1200" baseline="0" dirty="0"/>
              <a:t> the following…</a:t>
            </a:r>
            <a:endParaRPr lang="en-GB" sz="1200" dirty="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51244825342591871"/>
          <c:y val="0.14737014366414372"/>
          <c:w val="0.41197622645922594"/>
          <c:h val="0.67666956583279947"/>
        </c:manualLayout>
      </c:layout>
      <c:barChart>
        <c:barDir val="bar"/>
        <c:grouping val="clustered"/>
        <c:varyColors val="0"/>
        <c:ser>
          <c:idx val="0"/>
          <c:order val="0"/>
          <c:tx>
            <c:strRef>
              <c:f>Sheet1!$B$1</c:f>
              <c:strCache>
                <c:ptCount val="1"/>
                <c:pt idx="0">
                  <c:v>2024</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Sheet1!$B$2:$B$10</c:f>
              <c:numCache>
                <c:formatCode>0%</c:formatCode>
                <c:ptCount val="9"/>
                <c:pt idx="0">
                  <c:v>0.03</c:v>
                </c:pt>
                <c:pt idx="1">
                  <c:v>0.03</c:v>
                </c:pt>
                <c:pt idx="2">
                  <c:v>0.03</c:v>
                </c:pt>
                <c:pt idx="3">
                  <c:v>0.03</c:v>
                </c:pt>
                <c:pt idx="4">
                  <c:v>0.05</c:v>
                </c:pt>
                <c:pt idx="5">
                  <c:v>0.05</c:v>
                </c:pt>
                <c:pt idx="6">
                  <c:v>0.05</c:v>
                </c:pt>
                <c:pt idx="7">
                  <c:v>0.06</c:v>
                </c:pt>
                <c:pt idx="8">
                  <c:v>0.14000000000000001</c:v>
                </c:pt>
              </c:numCache>
            </c:numRef>
          </c:val>
          <c:extLst>
            <c:ext xmlns:c16="http://schemas.microsoft.com/office/drawing/2014/chart" uri="{C3380CC4-5D6E-409C-BE32-E72D297353CC}">
              <c16:uniqueId val="{00000003-CB48-4FC5-8D47-414DA7E45B8A}"/>
            </c:ext>
          </c:extLst>
        </c:ser>
        <c:ser>
          <c:idx val="1"/>
          <c:order val="1"/>
          <c:tx>
            <c:strRef>
              <c:f>Sheet1!$C$1</c:f>
              <c:strCache>
                <c:ptCount val="1"/>
                <c:pt idx="0">
                  <c:v>2023</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Sheet1!$C$2:$C$10</c:f>
              <c:numCache>
                <c:formatCode>0%</c:formatCode>
                <c:ptCount val="9"/>
                <c:pt idx="0">
                  <c:v>0.04</c:v>
                </c:pt>
                <c:pt idx="1">
                  <c:v>0.04</c:v>
                </c:pt>
                <c:pt idx="2">
                  <c:v>0.04</c:v>
                </c:pt>
                <c:pt idx="3">
                  <c:v>0.05</c:v>
                </c:pt>
                <c:pt idx="4">
                  <c:v>7.0000000000000007E-2</c:v>
                </c:pt>
                <c:pt idx="5">
                  <c:v>7.0000000000000007E-2</c:v>
                </c:pt>
                <c:pt idx="6">
                  <c:v>7.0000000000000007E-2</c:v>
                </c:pt>
                <c:pt idx="7">
                  <c:v>0.08</c:v>
                </c:pt>
                <c:pt idx="8">
                  <c:v>0.19</c:v>
                </c:pt>
              </c:numCache>
            </c:numRef>
          </c:val>
          <c:extLst>
            <c:ext xmlns:c16="http://schemas.microsoft.com/office/drawing/2014/chart" uri="{C3380CC4-5D6E-409C-BE32-E72D297353CC}">
              <c16:uniqueId val="{00000003-3638-4535-BDFA-3CB683BD79C7}"/>
            </c:ext>
          </c:extLst>
        </c:ser>
        <c:ser>
          <c:idx val="2"/>
          <c:order val="2"/>
          <c:tx>
            <c:strRef>
              <c:f>Sheet1!$D$1</c:f>
              <c:strCache>
                <c:ptCount val="1"/>
                <c:pt idx="0">
                  <c:v>2022</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Sheet1!$D$2:$D$10</c:f>
              <c:numCache>
                <c:formatCode>0%</c:formatCode>
                <c:ptCount val="9"/>
                <c:pt idx="0">
                  <c:v>0.02</c:v>
                </c:pt>
                <c:pt idx="1">
                  <c:v>0.05</c:v>
                </c:pt>
                <c:pt idx="2">
                  <c:v>0.05</c:v>
                </c:pt>
                <c:pt idx="3">
                  <c:v>0.05</c:v>
                </c:pt>
                <c:pt idx="4">
                  <c:v>7.0000000000000007E-2</c:v>
                </c:pt>
                <c:pt idx="5">
                  <c:v>7.0000000000000007E-2</c:v>
                </c:pt>
                <c:pt idx="6">
                  <c:v>7.0000000000000007E-2</c:v>
                </c:pt>
                <c:pt idx="7">
                  <c:v>0.1</c:v>
                </c:pt>
                <c:pt idx="8">
                  <c:v>0.22</c:v>
                </c:pt>
              </c:numCache>
            </c:numRef>
          </c:val>
          <c:extLst>
            <c:ext xmlns:c16="http://schemas.microsoft.com/office/drawing/2014/chart" uri="{C3380CC4-5D6E-409C-BE32-E72D297353CC}">
              <c16:uniqueId val="{00000002-0685-4BE9-A09C-E9AE02EAF8C1}"/>
            </c:ext>
          </c:extLst>
        </c:ser>
        <c:dLbls>
          <c:dLblPos val="inEnd"/>
          <c:showLegendKey val="0"/>
          <c:showVal val="1"/>
          <c:showCatName val="0"/>
          <c:showSerName val="0"/>
          <c:showPercent val="0"/>
          <c:showBubbleSize val="0"/>
        </c:dLbls>
        <c:gapWidth val="100"/>
        <c:overlap val="-25"/>
        <c:axId val="516865128"/>
        <c:axId val="516866696"/>
      </c:barChart>
      <c:valAx>
        <c:axId val="516866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5128"/>
        <c:crosses val="autoZero"/>
        <c:crossBetween val="between"/>
      </c:valAx>
      <c:catAx>
        <c:axId val="516865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6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0.74155</cdr:x>
      <cdr:y>0.59802</cdr:y>
    </cdr:from>
    <cdr:to>
      <cdr:x>0.83944</cdr:x>
      <cdr:y>0.68238</cdr:y>
    </cdr:to>
    <cdr:sp macro="" textlink="">
      <cdr:nvSpPr>
        <cdr:cNvPr id="2" name="TextBox 1">
          <a:extLst xmlns:a="http://schemas.openxmlformats.org/drawingml/2006/main">
            <a:ext uri="{FF2B5EF4-FFF2-40B4-BE49-F238E27FC236}">
              <a16:creationId xmlns:a16="http://schemas.microsoft.com/office/drawing/2014/main" id="{8990CFDE-210D-4A69-8728-59F8B619167C}"/>
            </a:ext>
          </a:extLst>
        </cdr:cNvPr>
        <cdr:cNvSpPr txBox="1"/>
      </cdr:nvSpPr>
      <cdr:spPr>
        <a:xfrm xmlns:a="http://schemas.openxmlformats.org/drawingml/2006/main">
          <a:off x="8009534" y="3053010"/>
          <a:ext cx="1057317" cy="43067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GB" sz="1000" b="1" i="1" dirty="0">
              <a:solidFill>
                <a:schemeClr val="tx1">
                  <a:lumMod val="75000"/>
                  <a:lumOff val="25000"/>
                </a:schemeClr>
              </a:solidFill>
            </a:rPr>
            <a:t>*Net harmful behaviours</a:t>
          </a:r>
        </a:p>
      </cdr:txBody>
    </cdr:sp>
  </cdr:relSizeAnchor>
</c:userShapes>
</file>

<file path=ppt/drawings/drawing2.xml><?xml version="1.0" encoding="utf-8"?>
<c:userShapes xmlns:c="http://schemas.openxmlformats.org/drawingml/2006/chart">
  <cdr:relSizeAnchor xmlns:cdr="http://schemas.openxmlformats.org/drawingml/2006/chartDrawing">
    <cdr:from>
      <cdr:x>0.11978</cdr:x>
      <cdr:y>0.03137</cdr:y>
    </cdr:from>
    <cdr:to>
      <cdr:x>0.86005</cdr:x>
      <cdr:y>0.13531</cdr:y>
    </cdr:to>
    <cdr:sp macro="" textlink="">
      <cdr:nvSpPr>
        <cdr:cNvPr id="2" name="TextBox 26">
          <a:extLst xmlns:a="http://schemas.openxmlformats.org/drawingml/2006/main">
            <a:ext uri="{FF2B5EF4-FFF2-40B4-BE49-F238E27FC236}">
              <a16:creationId xmlns:a16="http://schemas.microsoft.com/office/drawing/2014/main" id="{472BC03F-E0F7-43AE-A10F-7E316802DD3A}"/>
            </a:ext>
          </a:extLst>
        </cdr:cNvPr>
        <cdr:cNvSpPr txBox="1"/>
      </cdr:nvSpPr>
      <cdr:spPr>
        <a:xfrm xmlns:a="http://schemas.openxmlformats.org/drawingml/2006/main">
          <a:off x="404259" y="83597"/>
          <a:ext cx="2498424"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65000"/>
                  <a:lumOff val="35000"/>
                </a:schemeClr>
              </a:solidFill>
            </a:rPr>
            <a:t>Lied about age</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cdr:y>
    </cdr:from>
    <cdr:to>
      <cdr:x>1</cdr:x>
      <cdr:y>0.08672</cdr:y>
    </cdr:to>
    <cdr:sp macro="" textlink="">
      <cdr:nvSpPr>
        <cdr:cNvPr id="2" name="TextBox 2">
          <a:extLst xmlns:a="http://schemas.openxmlformats.org/drawingml/2006/main">
            <a:ext uri="{FF2B5EF4-FFF2-40B4-BE49-F238E27FC236}">
              <a16:creationId xmlns:a16="http://schemas.microsoft.com/office/drawing/2014/main" id="{6F7B99C0-ED82-441C-847A-8316D04F2495}"/>
            </a:ext>
          </a:extLst>
        </cdr:cNvPr>
        <cdr:cNvSpPr txBox="1"/>
      </cdr:nvSpPr>
      <cdr:spPr>
        <a:xfrm xmlns:a="http://schemas.openxmlformats.org/drawingml/2006/main">
          <a:off x="0" y="0"/>
          <a:ext cx="3219508"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Sent/posted sexting images themselves</a:t>
          </a:r>
        </a:p>
      </cdr:txBody>
    </cdr:sp>
  </cdr:relSizeAnchor>
</c:userShapes>
</file>

<file path=ppt/drawings/drawing4.xml><?xml version="1.0" encoding="utf-8"?>
<c:userShapes xmlns:c="http://schemas.openxmlformats.org/drawingml/2006/chart">
  <cdr:relSizeAnchor xmlns:cdr="http://schemas.openxmlformats.org/drawingml/2006/chartDrawing">
    <cdr:from>
      <cdr:x>0.07756</cdr:x>
      <cdr:y>0</cdr:y>
    </cdr:from>
    <cdr:to>
      <cdr:x>1</cdr:x>
      <cdr:y>0.14454</cdr:y>
    </cdr:to>
    <cdr:sp macro="" textlink="">
      <cdr:nvSpPr>
        <cdr:cNvPr id="2" name="TextBox 11">
          <a:extLst xmlns:a="http://schemas.openxmlformats.org/drawingml/2006/main">
            <a:ext uri="{FF2B5EF4-FFF2-40B4-BE49-F238E27FC236}">
              <a16:creationId xmlns:a16="http://schemas.microsoft.com/office/drawing/2014/main" id="{4F1CAB31-7A69-4F08-85FB-0C15D30E34BE}"/>
            </a:ext>
          </a:extLst>
        </cdr:cNvPr>
        <cdr:cNvSpPr txBox="1"/>
      </cdr:nvSpPr>
      <cdr:spPr>
        <a:xfrm xmlns:a="http://schemas.openxmlformats.org/drawingml/2006/main">
          <a:off x="273373" y="0"/>
          <a:ext cx="3251289" cy="46166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Know someone who sent/posted images of you, </a:t>
          </a:r>
        </a:p>
        <a:p xmlns:a="http://schemas.openxmlformats.org/drawingml/2006/main">
          <a:pPr algn="ctr"/>
          <a:r>
            <a:rPr lang="en-GB" sz="1200" dirty="0">
              <a:solidFill>
                <a:schemeClr val="tx1">
                  <a:lumMod val="75000"/>
                  <a:lumOff val="25000"/>
                </a:schemeClr>
              </a:solidFill>
            </a:rPr>
            <a:t>either real or deepfake*</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C8C4B88F-AE68-466C-B0F5-C575DBDEF460}" type="datetimeFigureOut">
              <a:rPr lang="en-GB" smtClean="0"/>
              <a:t>05/12/2024</a:t>
            </a:fld>
            <a:endParaRPr lang="en-GB" dirty="0"/>
          </a:p>
        </p:txBody>
      </p:sp>
      <p:sp>
        <p:nvSpPr>
          <p:cNvPr id="4" name="Footer Placeholder 3"/>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C6C9769-461A-4C87-A73B-D5CC88F0B3D0}" type="slidenum">
              <a:rPr lang="en-GB" smtClean="0"/>
              <a:t>‹#›</a:t>
            </a:fld>
            <a:endParaRPr lang="en-GB" dirty="0"/>
          </a:p>
        </p:txBody>
      </p:sp>
    </p:spTree>
    <p:extLst>
      <p:ext uri="{BB962C8B-B14F-4D97-AF65-F5344CB8AC3E}">
        <p14:creationId xmlns:p14="http://schemas.microsoft.com/office/powerpoint/2010/main" val="21131387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40" cy="471055"/>
          </a:xfrm>
          <a:prstGeom prst="rect">
            <a:avLst/>
          </a:prstGeom>
        </p:spPr>
        <p:txBody>
          <a:bodyPr vert="horz" lIns="99060" tIns="49530" rIns="99060" bIns="49530" rtlCol="0"/>
          <a:lstStyle>
            <a:lvl1pPr algn="l">
              <a:defRPr sz="1300">
                <a:latin typeface="Calibri" panose="020F0502020204030204" pitchFamily="34" charset="0"/>
              </a:defRPr>
            </a:lvl1pPr>
          </a:lstStyle>
          <a:p>
            <a:endParaRPr lang="en-GB" dirty="0"/>
          </a:p>
        </p:txBody>
      </p:sp>
      <p:sp>
        <p:nvSpPr>
          <p:cNvPr id="3" name="Date Placeholder 2"/>
          <p:cNvSpPr>
            <a:spLocks noGrp="1"/>
          </p:cNvSpPr>
          <p:nvPr>
            <p:ph type="dt" idx="1"/>
          </p:nvPr>
        </p:nvSpPr>
        <p:spPr>
          <a:xfrm>
            <a:off x="4023092" y="0"/>
            <a:ext cx="3077740" cy="471055"/>
          </a:xfrm>
          <a:prstGeom prst="rect">
            <a:avLst/>
          </a:prstGeom>
        </p:spPr>
        <p:txBody>
          <a:bodyPr vert="horz" lIns="99060" tIns="49530" rIns="99060" bIns="49530" rtlCol="0"/>
          <a:lstStyle>
            <a:lvl1pPr algn="r">
              <a:defRPr sz="1300">
                <a:latin typeface="Calibri" panose="020F0502020204030204" pitchFamily="34" charset="0"/>
              </a:defRPr>
            </a:lvl1pPr>
          </a:lstStyle>
          <a:p>
            <a:fld id="{7193ABA9-045C-4724-8B70-98278BBE93E5}" type="datetimeFigureOut">
              <a:rPr lang="en-GB" smtClean="0"/>
              <a:pPr/>
              <a:t>05/12/2024</a:t>
            </a:fld>
            <a:endParaRPr lang="en-GB" dirty="0"/>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9060" tIns="49530" rIns="99060" bIns="49530" rtlCol="0" anchor="ctr"/>
          <a:lstStyle/>
          <a:p>
            <a:endParaRPr lang="en-GB" dirty="0"/>
          </a:p>
        </p:txBody>
      </p:sp>
      <p:sp>
        <p:nvSpPr>
          <p:cNvPr id="5" name="Notes Placeholder 4"/>
          <p:cNvSpPr>
            <a:spLocks noGrp="1"/>
          </p:cNvSpPr>
          <p:nvPr>
            <p:ph type="body" sz="quarter" idx="3"/>
          </p:nvPr>
        </p:nvSpPr>
        <p:spPr>
          <a:xfrm>
            <a:off x="710248" y="4518205"/>
            <a:ext cx="5681980" cy="3696712"/>
          </a:xfrm>
          <a:prstGeom prst="rect">
            <a:avLst/>
          </a:prstGeom>
        </p:spPr>
        <p:txBody>
          <a:bodyPr vert="horz" lIns="99060" tIns="49530" rIns="99060" bIns="4953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917423"/>
            <a:ext cx="3077740" cy="471052"/>
          </a:xfrm>
          <a:prstGeom prst="rect">
            <a:avLst/>
          </a:prstGeom>
        </p:spPr>
        <p:txBody>
          <a:bodyPr vert="horz" lIns="99060" tIns="49530" rIns="99060" bIns="49530" rtlCol="0" anchor="b"/>
          <a:lstStyle>
            <a:lvl1pPr algn="l">
              <a:defRPr sz="1300">
                <a:latin typeface="Calibri" panose="020F0502020204030204" pitchFamily="34" charset="0"/>
              </a:defRPr>
            </a:lvl1pPr>
          </a:lstStyle>
          <a:p>
            <a:endParaRPr lang="en-GB" dirty="0"/>
          </a:p>
        </p:txBody>
      </p:sp>
      <p:sp>
        <p:nvSpPr>
          <p:cNvPr id="7" name="Slide Number Placeholder 6"/>
          <p:cNvSpPr>
            <a:spLocks noGrp="1"/>
          </p:cNvSpPr>
          <p:nvPr>
            <p:ph type="sldNum" sz="quarter" idx="5"/>
          </p:nvPr>
        </p:nvSpPr>
        <p:spPr>
          <a:xfrm>
            <a:off x="4023092" y="8917423"/>
            <a:ext cx="3077740" cy="471052"/>
          </a:xfrm>
          <a:prstGeom prst="rect">
            <a:avLst/>
          </a:prstGeom>
        </p:spPr>
        <p:txBody>
          <a:bodyPr vert="horz" lIns="99060" tIns="49530" rIns="99060" bIns="49530" rtlCol="0" anchor="b"/>
          <a:lstStyle>
            <a:lvl1pPr algn="r">
              <a:defRPr sz="1300">
                <a:latin typeface="Calibri" panose="020F0502020204030204" pitchFamily="34" charset="0"/>
              </a:defRPr>
            </a:lvl1pPr>
          </a:lstStyle>
          <a:p>
            <a:fld id="{74EBF720-DE48-4B24-AA24-66B55E2F2580}" type="slidenum">
              <a:rPr lang="en-GB" smtClean="0"/>
              <a:pPr/>
              <a:t>‹#›</a:t>
            </a:fld>
            <a:endParaRPr lang="en-GB" dirty="0"/>
          </a:p>
        </p:txBody>
      </p:sp>
    </p:spTree>
    <p:extLst>
      <p:ext uri="{BB962C8B-B14F-4D97-AF65-F5344CB8AC3E}">
        <p14:creationId xmlns:p14="http://schemas.microsoft.com/office/powerpoint/2010/main" val="39068454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alibri" panose="020F0502020204030204" pitchFamily="34" charset="0"/>
        <a:ea typeface="+mn-ea"/>
        <a:cs typeface="+mn-cs"/>
      </a:defRPr>
    </a:lvl1pPr>
    <a:lvl2pPr marL="457200" algn="l" defTabSz="914400" rtl="0" eaLnBrk="1" latinLnBrk="0" hangingPunct="1">
      <a:defRPr sz="1200" kern="1200">
        <a:solidFill>
          <a:schemeClr val="tx1"/>
        </a:solidFill>
        <a:latin typeface="Calibri" panose="020F0502020204030204" pitchFamily="34" charset="0"/>
        <a:ea typeface="+mn-ea"/>
        <a:cs typeface="+mn-cs"/>
      </a:defRPr>
    </a:lvl2pPr>
    <a:lvl3pPr marL="914400" algn="l" defTabSz="914400" rtl="0" eaLnBrk="1" latinLnBrk="0" hangingPunct="1">
      <a:defRPr sz="1200" kern="1200">
        <a:solidFill>
          <a:schemeClr val="tx1"/>
        </a:solidFill>
        <a:latin typeface="Calibri" panose="020F0502020204030204" pitchFamily="34" charset="0"/>
        <a:ea typeface="+mn-ea"/>
        <a:cs typeface="+mn-cs"/>
      </a:defRPr>
    </a:lvl3pPr>
    <a:lvl4pPr marL="1371600" algn="l" defTabSz="914400" rtl="0" eaLnBrk="1" latinLnBrk="0" hangingPunct="1">
      <a:defRPr sz="1200" kern="1200">
        <a:solidFill>
          <a:schemeClr val="tx1"/>
        </a:solidFill>
        <a:latin typeface="Calibri" panose="020F0502020204030204" pitchFamily="34" charset="0"/>
        <a:ea typeface="+mn-ea"/>
        <a:cs typeface="+mn-cs"/>
      </a:defRPr>
    </a:lvl4pPr>
    <a:lvl5pPr marL="1828800" algn="l" defTabSz="914400" rtl="0" eaLnBrk="1" latinLnBrk="0" hangingPunct="1">
      <a:defRPr sz="1200" kern="1200">
        <a:solidFill>
          <a:schemeClr val="tx1"/>
        </a:solidFill>
        <a:latin typeface="Calibri" panose="020F05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a:t>
            </a:fld>
            <a:endParaRPr lang="en-GB" dirty="0"/>
          </a:p>
        </p:txBody>
      </p:sp>
    </p:spTree>
    <p:extLst>
      <p:ext uri="{BB962C8B-B14F-4D97-AF65-F5344CB8AC3E}">
        <p14:creationId xmlns:p14="http://schemas.microsoft.com/office/powerpoint/2010/main" val="19658461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10</a:t>
            </a:fld>
            <a:endParaRPr lang="en-GB" dirty="0"/>
          </a:p>
        </p:txBody>
      </p:sp>
    </p:spTree>
    <p:extLst>
      <p:ext uri="{BB962C8B-B14F-4D97-AF65-F5344CB8AC3E}">
        <p14:creationId xmlns:p14="http://schemas.microsoft.com/office/powerpoint/2010/main" val="389575210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1634</a:t>
            </a:r>
          </a:p>
        </p:txBody>
      </p:sp>
      <p:sp>
        <p:nvSpPr>
          <p:cNvPr id="4" name="Slide Number Placeholder 3"/>
          <p:cNvSpPr>
            <a:spLocks noGrp="1"/>
          </p:cNvSpPr>
          <p:nvPr>
            <p:ph type="sldNum" sz="quarter" idx="10"/>
          </p:nvPr>
        </p:nvSpPr>
        <p:spPr/>
        <p:txBody>
          <a:bodyPr/>
          <a:lstStyle/>
          <a:p>
            <a:fld id="{74EBF720-DE48-4B24-AA24-66B55E2F2580}" type="slidenum">
              <a:rPr lang="en-GB" smtClean="0"/>
              <a:t>124</a:t>
            </a:fld>
            <a:endParaRPr lang="en-GB" dirty="0"/>
          </a:p>
        </p:txBody>
      </p:sp>
    </p:spTree>
    <p:extLst>
      <p:ext uri="{BB962C8B-B14F-4D97-AF65-F5344CB8AC3E}">
        <p14:creationId xmlns:p14="http://schemas.microsoft.com/office/powerpoint/2010/main" val="260490823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125</a:t>
            </a:fld>
            <a:endParaRPr lang="en-GB" dirty="0"/>
          </a:p>
        </p:txBody>
      </p:sp>
    </p:spTree>
    <p:extLst>
      <p:ext uri="{BB962C8B-B14F-4D97-AF65-F5344CB8AC3E}">
        <p14:creationId xmlns:p14="http://schemas.microsoft.com/office/powerpoint/2010/main" val="388134468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1725</a:t>
            </a:r>
          </a:p>
        </p:txBody>
      </p:sp>
      <p:sp>
        <p:nvSpPr>
          <p:cNvPr id="4" name="Slide Number Placeholder 3"/>
          <p:cNvSpPr>
            <a:spLocks noGrp="1"/>
          </p:cNvSpPr>
          <p:nvPr>
            <p:ph type="sldNum" sz="quarter" idx="5"/>
          </p:nvPr>
        </p:nvSpPr>
        <p:spPr/>
        <p:txBody>
          <a:bodyPr/>
          <a:lstStyle/>
          <a:p>
            <a:fld id="{74EBF720-DE48-4B24-AA24-66B55E2F2580}" type="slidenum">
              <a:rPr lang="en-GB" smtClean="0"/>
              <a:pPr/>
              <a:t>129</a:t>
            </a:fld>
            <a:endParaRPr lang="en-GB" dirty="0"/>
          </a:p>
        </p:txBody>
      </p:sp>
    </p:spTree>
    <p:extLst>
      <p:ext uri="{BB962C8B-B14F-4D97-AF65-F5344CB8AC3E}">
        <p14:creationId xmlns:p14="http://schemas.microsoft.com/office/powerpoint/2010/main" val="18742943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135</a:t>
            </a:fld>
            <a:endParaRPr lang="en-GB" dirty="0"/>
          </a:p>
        </p:txBody>
      </p:sp>
    </p:spTree>
    <p:extLst>
      <p:ext uri="{BB962C8B-B14F-4D97-AF65-F5344CB8AC3E}">
        <p14:creationId xmlns:p14="http://schemas.microsoft.com/office/powerpoint/2010/main" val="138883629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137</a:t>
            </a:fld>
            <a:endParaRPr lang="en-GB" dirty="0"/>
          </a:p>
        </p:txBody>
      </p:sp>
    </p:spTree>
    <p:extLst>
      <p:ext uri="{BB962C8B-B14F-4D97-AF65-F5344CB8AC3E}">
        <p14:creationId xmlns:p14="http://schemas.microsoft.com/office/powerpoint/2010/main" val="50453625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138</a:t>
            </a:fld>
            <a:endParaRPr lang="en-GB" dirty="0"/>
          </a:p>
        </p:txBody>
      </p:sp>
    </p:spTree>
    <p:extLst>
      <p:ext uri="{BB962C8B-B14F-4D97-AF65-F5344CB8AC3E}">
        <p14:creationId xmlns:p14="http://schemas.microsoft.com/office/powerpoint/2010/main" val="40727202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140</a:t>
            </a:fld>
            <a:endParaRPr lang="en-GB" dirty="0"/>
          </a:p>
        </p:txBody>
      </p:sp>
    </p:spTree>
    <p:extLst>
      <p:ext uri="{BB962C8B-B14F-4D97-AF65-F5344CB8AC3E}">
        <p14:creationId xmlns:p14="http://schemas.microsoft.com/office/powerpoint/2010/main" val="409248935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141</a:t>
            </a:fld>
            <a:endParaRPr lang="en-GB" dirty="0"/>
          </a:p>
        </p:txBody>
      </p:sp>
    </p:spTree>
    <p:extLst>
      <p:ext uri="{BB962C8B-B14F-4D97-AF65-F5344CB8AC3E}">
        <p14:creationId xmlns:p14="http://schemas.microsoft.com/office/powerpoint/2010/main" val="324179082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142</a:t>
            </a:fld>
            <a:endParaRPr lang="en-GB" dirty="0"/>
          </a:p>
        </p:txBody>
      </p:sp>
    </p:spTree>
    <p:extLst>
      <p:ext uri="{BB962C8B-B14F-4D97-AF65-F5344CB8AC3E}">
        <p14:creationId xmlns:p14="http://schemas.microsoft.com/office/powerpoint/2010/main" val="75539449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lumMod val="75000"/>
                  <a:lumOff val="25000"/>
                </a:schemeClr>
              </a:solidFill>
            </a:endParaRPr>
          </a:p>
        </p:txBody>
      </p:sp>
      <p:sp>
        <p:nvSpPr>
          <p:cNvPr id="4" name="Slide Number Placeholder 3"/>
          <p:cNvSpPr>
            <a:spLocks noGrp="1"/>
          </p:cNvSpPr>
          <p:nvPr>
            <p:ph type="sldNum" sz="quarter" idx="10"/>
          </p:nvPr>
        </p:nvSpPr>
        <p:spPr/>
        <p:txBody>
          <a:bodyPr/>
          <a:lstStyle/>
          <a:p>
            <a:fld id="{74EBF720-DE48-4B24-AA24-66B55E2F2580}" type="slidenum">
              <a:rPr lang="en-GB" smtClean="0"/>
              <a:t>143</a:t>
            </a:fld>
            <a:endParaRPr lang="en-GB" dirty="0"/>
          </a:p>
        </p:txBody>
      </p:sp>
    </p:spTree>
    <p:extLst>
      <p:ext uri="{BB962C8B-B14F-4D97-AF65-F5344CB8AC3E}">
        <p14:creationId xmlns:p14="http://schemas.microsoft.com/office/powerpoint/2010/main" val="3150886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11</a:t>
            </a:fld>
            <a:endParaRPr lang="en-GB" dirty="0"/>
          </a:p>
        </p:txBody>
      </p:sp>
    </p:spTree>
    <p:extLst>
      <p:ext uri="{BB962C8B-B14F-4D97-AF65-F5344CB8AC3E}">
        <p14:creationId xmlns:p14="http://schemas.microsoft.com/office/powerpoint/2010/main" val="24485638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144</a:t>
            </a:fld>
            <a:endParaRPr lang="en-GB" dirty="0"/>
          </a:p>
        </p:txBody>
      </p:sp>
    </p:spTree>
    <p:extLst>
      <p:ext uri="{BB962C8B-B14F-4D97-AF65-F5344CB8AC3E}">
        <p14:creationId xmlns:p14="http://schemas.microsoft.com/office/powerpoint/2010/main" val="72940707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2059 / 2091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147</a:t>
            </a:fld>
            <a:endParaRPr lang="en-GB" dirty="0"/>
          </a:p>
        </p:txBody>
      </p:sp>
    </p:spTree>
    <p:extLst>
      <p:ext uri="{BB962C8B-B14F-4D97-AF65-F5344CB8AC3E}">
        <p14:creationId xmlns:p14="http://schemas.microsoft.com/office/powerpoint/2010/main" val="408278357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148</a:t>
            </a:fld>
            <a:endParaRPr lang="en-GB" dirty="0"/>
          </a:p>
        </p:txBody>
      </p:sp>
    </p:spTree>
    <p:extLst>
      <p:ext uri="{BB962C8B-B14F-4D97-AF65-F5344CB8AC3E}">
        <p14:creationId xmlns:p14="http://schemas.microsoft.com/office/powerpoint/2010/main" val="284241757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151</a:t>
            </a:fld>
            <a:endParaRPr lang="en-GB" dirty="0"/>
          </a:p>
        </p:txBody>
      </p:sp>
    </p:spTree>
    <p:extLst>
      <p:ext uri="{BB962C8B-B14F-4D97-AF65-F5344CB8AC3E}">
        <p14:creationId xmlns:p14="http://schemas.microsoft.com/office/powerpoint/2010/main" val="396194345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152</a:t>
            </a:fld>
            <a:endParaRPr lang="en-GB" dirty="0"/>
          </a:p>
        </p:txBody>
      </p:sp>
    </p:spTree>
    <p:extLst>
      <p:ext uri="{BB962C8B-B14F-4D97-AF65-F5344CB8AC3E}">
        <p14:creationId xmlns:p14="http://schemas.microsoft.com/office/powerpoint/2010/main" val="412262125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153</a:t>
            </a:fld>
            <a:endParaRPr lang="en-GB" dirty="0"/>
          </a:p>
        </p:txBody>
      </p:sp>
    </p:spTree>
    <p:extLst>
      <p:ext uri="{BB962C8B-B14F-4D97-AF65-F5344CB8AC3E}">
        <p14:creationId xmlns:p14="http://schemas.microsoft.com/office/powerpoint/2010/main" val="234383299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2157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156</a:t>
            </a:fld>
            <a:endParaRPr lang="en-GB" dirty="0"/>
          </a:p>
        </p:txBody>
      </p:sp>
    </p:spTree>
    <p:extLst>
      <p:ext uri="{BB962C8B-B14F-4D97-AF65-F5344CB8AC3E}">
        <p14:creationId xmlns:p14="http://schemas.microsoft.com/office/powerpoint/2010/main" val="155264515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2166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157</a:t>
            </a:fld>
            <a:endParaRPr lang="en-GB" dirty="0"/>
          </a:p>
        </p:txBody>
      </p:sp>
    </p:spTree>
    <p:extLst>
      <p:ext uri="{BB962C8B-B14F-4D97-AF65-F5344CB8AC3E}">
        <p14:creationId xmlns:p14="http://schemas.microsoft.com/office/powerpoint/2010/main" val="365388493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2299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159</a:t>
            </a:fld>
            <a:endParaRPr lang="en-GB" dirty="0"/>
          </a:p>
        </p:txBody>
      </p:sp>
    </p:spTree>
    <p:extLst>
      <p:ext uri="{BB962C8B-B14F-4D97-AF65-F5344CB8AC3E}">
        <p14:creationId xmlns:p14="http://schemas.microsoft.com/office/powerpoint/2010/main" val="151873613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2636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160</a:t>
            </a:fld>
            <a:endParaRPr lang="en-GB" dirty="0"/>
          </a:p>
        </p:txBody>
      </p:sp>
    </p:spTree>
    <p:extLst>
      <p:ext uri="{BB962C8B-B14F-4D97-AF65-F5344CB8AC3E}">
        <p14:creationId xmlns:p14="http://schemas.microsoft.com/office/powerpoint/2010/main" val="22750444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12</a:t>
            </a:fld>
            <a:endParaRPr lang="en-GB" dirty="0"/>
          </a:p>
        </p:txBody>
      </p:sp>
    </p:spTree>
    <p:extLst>
      <p:ext uri="{BB962C8B-B14F-4D97-AF65-F5344CB8AC3E}">
        <p14:creationId xmlns:p14="http://schemas.microsoft.com/office/powerpoint/2010/main" val="36020280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2646</a:t>
            </a:r>
          </a:p>
        </p:txBody>
      </p:sp>
      <p:sp>
        <p:nvSpPr>
          <p:cNvPr id="4" name="Slide Number Placeholder 3"/>
          <p:cNvSpPr>
            <a:spLocks noGrp="1"/>
          </p:cNvSpPr>
          <p:nvPr>
            <p:ph type="sldNum" sz="quarter" idx="10"/>
          </p:nvPr>
        </p:nvSpPr>
        <p:spPr/>
        <p:txBody>
          <a:bodyPr/>
          <a:lstStyle/>
          <a:p>
            <a:fld id="{74EBF720-DE48-4B24-AA24-66B55E2F2580}" type="slidenum">
              <a:rPr lang="en-GB" smtClean="0"/>
              <a:t>161</a:t>
            </a:fld>
            <a:endParaRPr lang="en-GB" dirty="0"/>
          </a:p>
        </p:txBody>
      </p:sp>
    </p:spTree>
    <p:extLst>
      <p:ext uri="{BB962C8B-B14F-4D97-AF65-F5344CB8AC3E}">
        <p14:creationId xmlns:p14="http://schemas.microsoft.com/office/powerpoint/2010/main" val="413488089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164</a:t>
            </a:fld>
            <a:endParaRPr lang="en-GB" dirty="0"/>
          </a:p>
        </p:txBody>
      </p:sp>
    </p:spTree>
    <p:extLst>
      <p:ext uri="{BB962C8B-B14F-4D97-AF65-F5344CB8AC3E}">
        <p14:creationId xmlns:p14="http://schemas.microsoft.com/office/powerpoint/2010/main" val="66862656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165</a:t>
            </a:fld>
            <a:endParaRPr lang="en-GB" dirty="0"/>
          </a:p>
        </p:txBody>
      </p:sp>
    </p:spTree>
    <p:extLst>
      <p:ext uri="{BB962C8B-B14F-4D97-AF65-F5344CB8AC3E}">
        <p14:creationId xmlns:p14="http://schemas.microsoft.com/office/powerpoint/2010/main" val="2918355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166</a:t>
            </a:fld>
            <a:endParaRPr lang="en-GB" dirty="0"/>
          </a:p>
        </p:txBody>
      </p:sp>
    </p:spTree>
    <p:extLst>
      <p:ext uri="{BB962C8B-B14F-4D97-AF65-F5344CB8AC3E}">
        <p14:creationId xmlns:p14="http://schemas.microsoft.com/office/powerpoint/2010/main" val="83088277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167</a:t>
            </a:fld>
            <a:endParaRPr lang="en-GB" dirty="0"/>
          </a:p>
        </p:txBody>
      </p:sp>
    </p:spTree>
    <p:extLst>
      <p:ext uri="{BB962C8B-B14F-4D97-AF65-F5344CB8AC3E}">
        <p14:creationId xmlns:p14="http://schemas.microsoft.com/office/powerpoint/2010/main" val="269415360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168</a:t>
            </a:fld>
            <a:endParaRPr lang="en-GB" dirty="0"/>
          </a:p>
        </p:txBody>
      </p:sp>
    </p:spTree>
    <p:extLst>
      <p:ext uri="{BB962C8B-B14F-4D97-AF65-F5344CB8AC3E}">
        <p14:creationId xmlns:p14="http://schemas.microsoft.com/office/powerpoint/2010/main" val="9164541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169</a:t>
            </a:fld>
            <a:endParaRPr lang="en-GB" dirty="0"/>
          </a:p>
        </p:txBody>
      </p:sp>
    </p:spTree>
    <p:extLst>
      <p:ext uri="{BB962C8B-B14F-4D97-AF65-F5344CB8AC3E}">
        <p14:creationId xmlns:p14="http://schemas.microsoft.com/office/powerpoint/2010/main" val="231113566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170</a:t>
            </a:fld>
            <a:endParaRPr lang="en-GB" dirty="0"/>
          </a:p>
        </p:txBody>
      </p:sp>
    </p:spTree>
    <p:extLst>
      <p:ext uri="{BB962C8B-B14F-4D97-AF65-F5344CB8AC3E}">
        <p14:creationId xmlns:p14="http://schemas.microsoft.com/office/powerpoint/2010/main" val="26117762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2753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171</a:t>
            </a:fld>
            <a:endParaRPr lang="en-GB" dirty="0"/>
          </a:p>
        </p:txBody>
      </p:sp>
    </p:spTree>
    <p:extLst>
      <p:ext uri="{BB962C8B-B14F-4D97-AF65-F5344CB8AC3E}">
        <p14:creationId xmlns:p14="http://schemas.microsoft.com/office/powerpoint/2010/main" val="18868567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2789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173</a:t>
            </a:fld>
            <a:endParaRPr lang="en-GB" dirty="0"/>
          </a:p>
        </p:txBody>
      </p:sp>
    </p:spTree>
    <p:extLst>
      <p:ext uri="{BB962C8B-B14F-4D97-AF65-F5344CB8AC3E}">
        <p14:creationId xmlns:p14="http://schemas.microsoft.com/office/powerpoint/2010/main" val="9410879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13</a:t>
            </a:fld>
            <a:endParaRPr lang="en-GB" dirty="0"/>
          </a:p>
        </p:txBody>
      </p:sp>
    </p:spTree>
    <p:extLst>
      <p:ext uri="{BB962C8B-B14F-4D97-AF65-F5344CB8AC3E}">
        <p14:creationId xmlns:p14="http://schemas.microsoft.com/office/powerpoint/2010/main" val="28904409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174</a:t>
            </a:fld>
            <a:endParaRPr lang="en-GB" dirty="0"/>
          </a:p>
        </p:txBody>
      </p:sp>
    </p:spTree>
    <p:extLst>
      <p:ext uri="{BB962C8B-B14F-4D97-AF65-F5344CB8AC3E}">
        <p14:creationId xmlns:p14="http://schemas.microsoft.com/office/powerpoint/2010/main" val="171223193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175</a:t>
            </a:fld>
            <a:endParaRPr lang="en-GB" dirty="0"/>
          </a:p>
        </p:txBody>
      </p:sp>
    </p:spTree>
    <p:extLst>
      <p:ext uri="{BB962C8B-B14F-4D97-AF65-F5344CB8AC3E}">
        <p14:creationId xmlns:p14="http://schemas.microsoft.com/office/powerpoint/2010/main" val="141867480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176</a:t>
            </a:fld>
            <a:endParaRPr lang="en-GB" dirty="0"/>
          </a:p>
        </p:txBody>
      </p:sp>
    </p:spTree>
    <p:extLst>
      <p:ext uri="{BB962C8B-B14F-4D97-AF65-F5344CB8AC3E}">
        <p14:creationId xmlns:p14="http://schemas.microsoft.com/office/powerpoint/2010/main" val="235091114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177</a:t>
            </a:fld>
            <a:endParaRPr lang="en-GB" dirty="0"/>
          </a:p>
        </p:txBody>
      </p:sp>
    </p:spTree>
    <p:extLst>
      <p:ext uri="{BB962C8B-B14F-4D97-AF65-F5344CB8AC3E}">
        <p14:creationId xmlns:p14="http://schemas.microsoft.com/office/powerpoint/2010/main" val="184918828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178</a:t>
            </a:fld>
            <a:endParaRPr lang="en-GB" dirty="0"/>
          </a:p>
        </p:txBody>
      </p:sp>
    </p:spTree>
    <p:extLst>
      <p:ext uri="{BB962C8B-B14F-4D97-AF65-F5344CB8AC3E}">
        <p14:creationId xmlns:p14="http://schemas.microsoft.com/office/powerpoint/2010/main" val="357590256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179</a:t>
            </a:fld>
            <a:endParaRPr lang="en-GB" dirty="0"/>
          </a:p>
        </p:txBody>
      </p:sp>
    </p:spTree>
    <p:extLst>
      <p:ext uri="{BB962C8B-B14F-4D97-AF65-F5344CB8AC3E}">
        <p14:creationId xmlns:p14="http://schemas.microsoft.com/office/powerpoint/2010/main" val="194375660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180</a:t>
            </a:fld>
            <a:endParaRPr lang="en-GB" dirty="0"/>
          </a:p>
        </p:txBody>
      </p:sp>
    </p:spTree>
    <p:extLst>
      <p:ext uri="{BB962C8B-B14F-4D97-AF65-F5344CB8AC3E}">
        <p14:creationId xmlns:p14="http://schemas.microsoft.com/office/powerpoint/2010/main" val="236992061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181</a:t>
            </a:fld>
            <a:endParaRPr lang="en-GB" dirty="0"/>
          </a:p>
        </p:txBody>
      </p:sp>
    </p:spTree>
    <p:extLst>
      <p:ext uri="{BB962C8B-B14F-4D97-AF65-F5344CB8AC3E}">
        <p14:creationId xmlns:p14="http://schemas.microsoft.com/office/powerpoint/2010/main" val="324453776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182</a:t>
            </a:fld>
            <a:endParaRPr lang="en-GB" dirty="0"/>
          </a:p>
        </p:txBody>
      </p:sp>
    </p:spTree>
    <p:extLst>
      <p:ext uri="{BB962C8B-B14F-4D97-AF65-F5344CB8AC3E}">
        <p14:creationId xmlns:p14="http://schemas.microsoft.com/office/powerpoint/2010/main" val="26933977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183</a:t>
            </a:fld>
            <a:endParaRPr lang="en-GB" dirty="0"/>
          </a:p>
        </p:txBody>
      </p:sp>
    </p:spTree>
    <p:extLst>
      <p:ext uri="{BB962C8B-B14F-4D97-AF65-F5344CB8AC3E}">
        <p14:creationId xmlns:p14="http://schemas.microsoft.com/office/powerpoint/2010/main" val="322051700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14</a:t>
            </a:fld>
            <a:endParaRPr lang="en-GB" dirty="0"/>
          </a:p>
        </p:txBody>
      </p:sp>
    </p:spTree>
    <p:extLst>
      <p:ext uri="{BB962C8B-B14F-4D97-AF65-F5344CB8AC3E}">
        <p14:creationId xmlns:p14="http://schemas.microsoft.com/office/powerpoint/2010/main" val="11202926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184</a:t>
            </a:fld>
            <a:endParaRPr lang="en-GB" dirty="0"/>
          </a:p>
        </p:txBody>
      </p:sp>
    </p:spTree>
    <p:extLst>
      <p:ext uri="{BB962C8B-B14F-4D97-AF65-F5344CB8AC3E}">
        <p14:creationId xmlns:p14="http://schemas.microsoft.com/office/powerpoint/2010/main" val="295817644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185</a:t>
            </a:fld>
            <a:endParaRPr lang="en-GB" dirty="0"/>
          </a:p>
        </p:txBody>
      </p:sp>
    </p:spTree>
    <p:extLst>
      <p:ext uri="{BB962C8B-B14F-4D97-AF65-F5344CB8AC3E}">
        <p14:creationId xmlns:p14="http://schemas.microsoft.com/office/powerpoint/2010/main" val="62864957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187</a:t>
            </a:fld>
            <a:endParaRPr lang="en-GB" dirty="0"/>
          </a:p>
        </p:txBody>
      </p:sp>
    </p:spTree>
    <p:extLst>
      <p:ext uri="{BB962C8B-B14F-4D97-AF65-F5344CB8AC3E}">
        <p14:creationId xmlns:p14="http://schemas.microsoft.com/office/powerpoint/2010/main" val="74187701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3186</a:t>
            </a:r>
          </a:p>
        </p:txBody>
      </p:sp>
      <p:sp>
        <p:nvSpPr>
          <p:cNvPr id="4" name="Slide Number Placeholder 3"/>
          <p:cNvSpPr>
            <a:spLocks noGrp="1"/>
          </p:cNvSpPr>
          <p:nvPr>
            <p:ph type="sldNum" sz="quarter" idx="10"/>
          </p:nvPr>
        </p:nvSpPr>
        <p:spPr/>
        <p:txBody>
          <a:bodyPr/>
          <a:lstStyle/>
          <a:p>
            <a:fld id="{74EBF720-DE48-4B24-AA24-66B55E2F2580}" type="slidenum">
              <a:rPr lang="en-GB" smtClean="0"/>
              <a:t>189</a:t>
            </a:fld>
            <a:endParaRPr lang="en-GB" dirty="0"/>
          </a:p>
        </p:txBody>
      </p:sp>
    </p:spTree>
    <p:extLst>
      <p:ext uri="{BB962C8B-B14F-4D97-AF65-F5344CB8AC3E}">
        <p14:creationId xmlns:p14="http://schemas.microsoft.com/office/powerpoint/2010/main" val="61586469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190</a:t>
            </a:fld>
            <a:endParaRPr lang="en-GB" dirty="0"/>
          </a:p>
        </p:txBody>
      </p:sp>
    </p:spTree>
    <p:extLst>
      <p:ext uri="{BB962C8B-B14F-4D97-AF65-F5344CB8AC3E}">
        <p14:creationId xmlns:p14="http://schemas.microsoft.com/office/powerpoint/2010/main" val="19170049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191</a:t>
            </a:fld>
            <a:endParaRPr lang="en-GB" dirty="0"/>
          </a:p>
        </p:txBody>
      </p:sp>
    </p:spTree>
    <p:extLst>
      <p:ext uri="{BB962C8B-B14F-4D97-AF65-F5344CB8AC3E}">
        <p14:creationId xmlns:p14="http://schemas.microsoft.com/office/powerpoint/2010/main" val="141085497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194</a:t>
            </a:fld>
            <a:endParaRPr lang="en-GB" dirty="0"/>
          </a:p>
        </p:txBody>
      </p:sp>
    </p:spTree>
    <p:extLst>
      <p:ext uri="{BB962C8B-B14F-4D97-AF65-F5344CB8AC3E}">
        <p14:creationId xmlns:p14="http://schemas.microsoft.com/office/powerpoint/2010/main" val="246071379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195</a:t>
            </a:fld>
            <a:endParaRPr lang="en-GB" dirty="0"/>
          </a:p>
        </p:txBody>
      </p:sp>
    </p:spTree>
    <p:extLst>
      <p:ext uri="{BB962C8B-B14F-4D97-AF65-F5344CB8AC3E}">
        <p14:creationId xmlns:p14="http://schemas.microsoft.com/office/powerpoint/2010/main" val="321782097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196</a:t>
            </a:fld>
            <a:endParaRPr lang="en-GB" dirty="0"/>
          </a:p>
        </p:txBody>
      </p:sp>
    </p:spTree>
    <p:extLst>
      <p:ext uri="{BB962C8B-B14F-4D97-AF65-F5344CB8AC3E}">
        <p14:creationId xmlns:p14="http://schemas.microsoft.com/office/powerpoint/2010/main" val="377051919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197</a:t>
            </a:fld>
            <a:endParaRPr lang="en-GB" dirty="0"/>
          </a:p>
        </p:txBody>
      </p:sp>
    </p:spTree>
    <p:extLst>
      <p:ext uri="{BB962C8B-B14F-4D97-AF65-F5344CB8AC3E}">
        <p14:creationId xmlns:p14="http://schemas.microsoft.com/office/powerpoint/2010/main" val="29458417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15</a:t>
            </a:fld>
            <a:endParaRPr lang="en-GB" dirty="0"/>
          </a:p>
        </p:txBody>
      </p:sp>
    </p:spTree>
    <p:extLst>
      <p:ext uri="{BB962C8B-B14F-4D97-AF65-F5344CB8AC3E}">
        <p14:creationId xmlns:p14="http://schemas.microsoft.com/office/powerpoint/2010/main" val="28942592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198</a:t>
            </a:fld>
            <a:endParaRPr lang="en-GB" dirty="0"/>
          </a:p>
        </p:txBody>
      </p:sp>
    </p:spTree>
    <p:extLst>
      <p:ext uri="{BB962C8B-B14F-4D97-AF65-F5344CB8AC3E}">
        <p14:creationId xmlns:p14="http://schemas.microsoft.com/office/powerpoint/2010/main" val="392571092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199</a:t>
            </a:fld>
            <a:endParaRPr lang="en-GB" dirty="0"/>
          </a:p>
        </p:txBody>
      </p:sp>
    </p:spTree>
    <p:extLst>
      <p:ext uri="{BB962C8B-B14F-4D97-AF65-F5344CB8AC3E}">
        <p14:creationId xmlns:p14="http://schemas.microsoft.com/office/powerpoint/2010/main" val="179444732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200</a:t>
            </a:fld>
            <a:endParaRPr lang="en-GB" dirty="0"/>
          </a:p>
        </p:txBody>
      </p:sp>
    </p:spTree>
    <p:extLst>
      <p:ext uri="{BB962C8B-B14F-4D97-AF65-F5344CB8AC3E}">
        <p14:creationId xmlns:p14="http://schemas.microsoft.com/office/powerpoint/2010/main" val="112447832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201</a:t>
            </a:fld>
            <a:endParaRPr lang="en-GB" dirty="0"/>
          </a:p>
        </p:txBody>
      </p:sp>
    </p:spTree>
    <p:extLst>
      <p:ext uri="{BB962C8B-B14F-4D97-AF65-F5344CB8AC3E}">
        <p14:creationId xmlns:p14="http://schemas.microsoft.com/office/powerpoint/2010/main" val="83142812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202</a:t>
            </a:fld>
            <a:endParaRPr lang="en-GB" dirty="0"/>
          </a:p>
        </p:txBody>
      </p:sp>
    </p:spTree>
    <p:extLst>
      <p:ext uri="{BB962C8B-B14F-4D97-AF65-F5344CB8AC3E}">
        <p14:creationId xmlns:p14="http://schemas.microsoft.com/office/powerpoint/2010/main" val="35379736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203</a:t>
            </a:fld>
            <a:endParaRPr lang="en-GB" dirty="0"/>
          </a:p>
        </p:txBody>
      </p:sp>
    </p:spTree>
    <p:extLst>
      <p:ext uri="{BB962C8B-B14F-4D97-AF65-F5344CB8AC3E}">
        <p14:creationId xmlns:p14="http://schemas.microsoft.com/office/powerpoint/2010/main" val="172063606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204</a:t>
            </a:fld>
            <a:endParaRPr lang="en-GB" dirty="0"/>
          </a:p>
        </p:txBody>
      </p:sp>
    </p:spTree>
    <p:extLst>
      <p:ext uri="{BB962C8B-B14F-4D97-AF65-F5344CB8AC3E}">
        <p14:creationId xmlns:p14="http://schemas.microsoft.com/office/powerpoint/2010/main" val="382249402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205</a:t>
            </a:fld>
            <a:endParaRPr lang="en-GB" dirty="0"/>
          </a:p>
        </p:txBody>
      </p:sp>
    </p:spTree>
    <p:extLst>
      <p:ext uri="{BB962C8B-B14F-4D97-AF65-F5344CB8AC3E}">
        <p14:creationId xmlns:p14="http://schemas.microsoft.com/office/powerpoint/2010/main" val="88303801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206</a:t>
            </a:fld>
            <a:endParaRPr lang="en-GB" dirty="0"/>
          </a:p>
        </p:txBody>
      </p:sp>
    </p:spTree>
    <p:extLst>
      <p:ext uri="{BB962C8B-B14F-4D97-AF65-F5344CB8AC3E}">
        <p14:creationId xmlns:p14="http://schemas.microsoft.com/office/powerpoint/2010/main" val="126009371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207</a:t>
            </a:fld>
            <a:endParaRPr lang="en-GB" dirty="0"/>
          </a:p>
        </p:txBody>
      </p:sp>
    </p:spTree>
    <p:extLst>
      <p:ext uri="{BB962C8B-B14F-4D97-AF65-F5344CB8AC3E}">
        <p14:creationId xmlns:p14="http://schemas.microsoft.com/office/powerpoint/2010/main" val="9368495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16</a:t>
            </a:fld>
            <a:endParaRPr lang="en-GB" dirty="0"/>
          </a:p>
        </p:txBody>
      </p:sp>
    </p:spTree>
    <p:extLst>
      <p:ext uri="{BB962C8B-B14F-4D97-AF65-F5344CB8AC3E}">
        <p14:creationId xmlns:p14="http://schemas.microsoft.com/office/powerpoint/2010/main" val="5527120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208</a:t>
            </a:fld>
            <a:endParaRPr lang="en-GB" dirty="0"/>
          </a:p>
        </p:txBody>
      </p:sp>
    </p:spTree>
    <p:extLst>
      <p:ext uri="{BB962C8B-B14F-4D97-AF65-F5344CB8AC3E}">
        <p14:creationId xmlns:p14="http://schemas.microsoft.com/office/powerpoint/2010/main" val="315086873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209</a:t>
            </a:fld>
            <a:endParaRPr lang="en-GB" dirty="0"/>
          </a:p>
        </p:txBody>
      </p:sp>
    </p:spTree>
    <p:extLst>
      <p:ext uri="{BB962C8B-B14F-4D97-AF65-F5344CB8AC3E}">
        <p14:creationId xmlns:p14="http://schemas.microsoft.com/office/powerpoint/2010/main" val="78987708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210</a:t>
            </a:fld>
            <a:endParaRPr lang="en-GB" dirty="0"/>
          </a:p>
        </p:txBody>
      </p:sp>
    </p:spTree>
    <p:extLst>
      <p:ext uri="{BB962C8B-B14F-4D97-AF65-F5344CB8AC3E}">
        <p14:creationId xmlns:p14="http://schemas.microsoft.com/office/powerpoint/2010/main" val="134315987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211</a:t>
            </a:fld>
            <a:endParaRPr lang="en-GB" dirty="0"/>
          </a:p>
        </p:txBody>
      </p:sp>
    </p:spTree>
    <p:extLst>
      <p:ext uri="{BB962C8B-B14F-4D97-AF65-F5344CB8AC3E}">
        <p14:creationId xmlns:p14="http://schemas.microsoft.com/office/powerpoint/2010/main" val="68903232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212</a:t>
            </a:fld>
            <a:endParaRPr lang="en-GB" dirty="0"/>
          </a:p>
        </p:txBody>
      </p:sp>
    </p:spTree>
    <p:extLst>
      <p:ext uri="{BB962C8B-B14F-4D97-AF65-F5344CB8AC3E}">
        <p14:creationId xmlns:p14="http://schemas.microsoft.com/office/powerpoint/2010/main" val="28181360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216</a:t>
            </a:fld>
            <a:endParaRPr lang="en-GB" dirty="0"/>
          </a:p>
        </p:txBody>
      </p:sp>
    </p:spTree>
    <p:extLst>
      <p:ext uri="{BB962C8B-B14F-4D97-AF65-F5344CB8AC3E}">
        <p14:creationId xmlns:p14="http://schemas.microsoft.com/office/powerpoint/2010/main" val="409774829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217</a:t>
            </a:fld>
            <a:endParaRPr lang="en-GB" dirty="0"/>
          </a:p>
        </p:txBody>
      </p:sp>
    </p:spTree>
    <p:extLst>
      <p:ext uri="{BB962C8B-B14F-4D97-AF65-F5344CB8AC3E}">
        <p14:creationId xmlns:p14="http://schemas.microsoft.com/office/powerpoint/2010/main" val="249094906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218</a:t>
            </a:fld>
            <a:endParaRPr lang="en-GB" dirty="0"/>
          </a:p>
        </p:txBody>
      </p:sp>
    </p:spTree>
    <p:extLst>
      <p:ext uri="{BB962C8B-B14F-4D97-AF65-F5344CB8AC3E}">
        <p14:creationId xmlns:p14="http://schemas.microsoft.com/office/powerpoint/2010/main" val="33312130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219</a:t>
            </a:fld>
            <a:endParaRPr lang="en-GB" dirty="0"/>
          </a:p>
        </p:txBody>
      </p:sp>
    </p:spTree>
    <p:extLst>
      <p:ext uri="{BB962C8B-B14F-4D97-AF65-F5344CB8AC3E}">
        <p14:creationId xmlns:p14="http://schemas.microsoft.com/office/powerpoint/2010/main" val="193192775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220</a:t>
            </a:fld>
            <a:endParaRPr lang="en-GB" dirty="0"/>
          </a:p>
        </p:txBody>
      </p:sp>
    </p:spTree>
    <p:extLst>
      <p:ext uri="{BB962C8B-B14F-4D97-AF65-F5344CB8AC3E}">
        <p14:creationId xmlns:p14="http://schemas.microsoft.com/office/powerpoint/2010/main" val="25636593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17</a:t>
            </a:fld>
            <a:endParaRPr lang="en-GB" dirty="0"/>
          </a:p>
        </p:txBody>
      </p:sp>
    </p:spTree>
    <p:extLst>
      <p:ext uri="{BB962C8B-B14F-4D97-AF65-F5344CB8AC3E}">
        <p14:creationId xmlns:p14="http://schemas.microsoft.com/office/powerpoint/2010/main" val="421268712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221</a:t>
            </a:fld>
            <a:endParaRPr lang="en-GB" dirty="0"/>
          </a:p>
        </p:txBody>
      </p:sp>
    </p:spTree>
    <p:extLst>
      <p:ext uri="{BB962C8B-B14F-4D97-AF65-F5344CB8AC3E}">
        <p14:creationId xmlns:p14="http://schemas.microsoft.com/office/powerpoint/2010/main" val="93036818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222</a:t>
            </a:fld>
            <a:endParaRPr lang="en-GB" dirty="0"/>
          </a:p>
        </p:txBody>
      </p:sp>
    </p:spTree>
    <p:extLst>
      <p:ext uri="{BB962C8B-B14F-4D97-AF65-F5344CB8AC3E}">
        <p14:creationId xmlns:p14="http://schemas.microsoft.com/office/powerpoint/2010/main" val="345636027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223</a:t>
            </a:fld>
            <a:endParaRPr lang="en-GB" dirty="0"/>
          </a:p>
        </p:txBody>
      </p:sp>
    </p:spTree>
    <p:extLst>
      <p:ext uri="{BB962C8B-B14F-4D97-AF65-F5344CB8AC3E}">
        <p14:creationId xmlns:p14="http://schemas.microsoft.com/office/powerpoint/2010/main" val="236306834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224</a:t>
            </a:fld>
            <a:endParaRPr lang="en-GB" dirty="0"/>
          </a:p>
        </p:txBody>
      </p:sp>
    </p:spTree>
    <p:extLst>
      <p:ext uri="{BB962C8B-B14F-4D97-AF65-F5344CB8AC3E}">
        <p14:creationId xmlns:p14="http://schemas.microsoft.com/office/powerpoint/2010/main" val="185866680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225</a:t>
            </a:fld>
            <a:endParaRPr lang="en-GB" dirty="0"/>
          </a:p>
        </p:txBody>
      </p:sp>
    </p:spTree>
    <p:extLst>
      <p:ext uri="{BB962C8B-B14F-4D97-AF65-F5344CB8AC3E}">
        <p14:creationId xmlns:p14="http://schemas.microsoft.com/office/powerpoint/2010/main" val="41944836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226</a:t>
            </a:fld>
            <a:endParaRPr lang="en-GB" dirty="0"/>
          </a:p>
        </p:txBody>
      </p:sp>
    </p:spTree>
    <p:extLst>
      <p:ext uri="{BB962C8B-B14F-4D97-AF65-F5344CB8AC3E}">
        <p14:creationId xmlns:p14="http://schemas.microsoft.com/office/powerpoint/2010/main" val="373369255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227</a:t>
            </a:fld>
            <a:endParaRPr lang="en-GB" dirty="0"/>
          </a:p>
        </p:txBody>
      </p:sp>
    </p:spTree>
    <p:extLst>
      <p:ext uri="{BB962C8B-B14F-4D97-AF65-F5344CB8AC3E}">
        <p14:creationId xmlns:p14="http://schemas.microsoft.com/office/powerpoint/2010/main" val="96777378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228</a:t>
            </a:fld>
            <a:endParaRPr lang="en-GB" dirty="0"/>
          </a:p>
        </p:txBody>
      </p:sp>
    </p:spTree>
    <p:extLst>
      <p:ext uri="{BB962C8B-B14F-4D97-AF65-F5344CB8AC3E}">
        <p14:creationId xmlns:p14="http://schemas.microsoft.com/office/powerpoint/2010/main" val="382141456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229</a:t>
            </a:fld>
            <a:endParaRPr lang="en-GB" dirty="0"/>
          </a:p>
        </p:txBody>
      </p:sp>
    </p:spTree>
    <p:extLst>
      <p:ext uri="{BB962C8B-B14F-4D97-AF65-F5344CB8AC3E}">
        <p14:creationId xmlns:p14="http://schemas.microsoft.com/office/powerpoint/2010/main" val="411345725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233</a:t>
            </a:fld>
            <a:endParaRPr lang="en-GB" dirty="0"/>
          </a:p>
        </p:txBody>
      </p:sp>
    </p:spTree>
    <p:extLst>
      <p:ext uri="{BB962C8B-B14F-4D97-AF65-F5344CB8AC3E}">
        <p14:creationId xmlns:p14="http://schemas.microsoft.com/office/powerpoint/2010/main" val="662637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18</a:t>
            </a:fld>
            <a:endParaRPr lang="en-GB" dirty="0"/>
          </a:p>
        </p:txBody>
      </p:sp>
    </p:spTree>
    <p:extLst>
      <p:ext uri="{BB962C8B-B14F-4D97-AF65-F5344CB8AC3E}">
        <p14:creationId xmlns:p14="http://schemas.microsoft.com/office/powerpoint/2010/main" val="19564678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19</a:t>
            </a:fld>
            <a:endParaRPr lang="en-GB" dirty="0"/>
          </a:p>
        </p:txBody>
      </p:sp>
    </p:spTree>
    <p:extLst>
      <p:ext uri="{BB962C8B-B14F-4D97-AF65-F5344CB8AC3E}">
        <p14:creationId xmlns:p14="http://schemas.microsoft.com/office/powerpoint/2010/main" val="32752102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a:t>
            </a:fld>
            <a:endParaRPr lang="en-GB" dirty="0"/>
          </a:p>
        </p:txBody>
      </p:sp>
    </p:spTree>
    <p:extLst>
      <p:ext uri="{BB962C8B-B14F-4D97-AF65-F5344CB8AC3E}">
        <p14:creationId xmlns:p14="http://schemas.microsoft.com/office/powerpoint/2010/main" val="287144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20</a:t>
            </a:fld>
            <a:endParaRPr lang="en-GB" dirty="0"/>
          </a:p>
        </p:txBody>
      </p:sp>
    </p:spTree>
    <p:extLst>
      <p:ext uri="{BB962C8B-B14F-4D97-AF65-F5344CB8AC3E}">
        <p14:creationId xmlns:p14="http://schemas.microsoft.com/office/powerpoint/2010/main" val="8780671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21</a:t>
            </a:fld>
            <a:endParaRPr lang="en-GB" dirty="0"/>
          </a:p>
        </p:txBody>
      </p:sp>
    </p:spTree>
    <p:extLst>
      <p:ext uri="{BB962C8B-B14F-4D97-AF65-F5344CB8AC3E}">
        <p14:creationId xmlns:p14="http://schemas.microsoft.com/office/powerpoint/2010/main" val="3109037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a:t>
            </a:fld>
            <a:endParaRPr lang="en-GB" dirty="0"/>
          </a:p>
        </p:txBody>
      </p:sp>
    </p:spTree>
    <p:extLst>
      <p:ext uri="{BB962C8B-B14F-4D97-AF65-F5344CB8AC3E}">
        <p14:creationId xmlns:p14="http://schemas.microsoft.com/office/powerpoint/2010/main" val="308060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23</a:t>
            </a:fld>
            <a:endParaRPr lang="en-GB" dirty="0"/>
          </a:p>
        </p:txBody>
      </p:sp>
    </p:spTree>
    <p:extLst>
      <p:ext uri="{BB962C8B-B14F-4D97-AF65-F5344CB8AC3E}">
        <p14:creationId xmlns:p14="http://schemas.microsoft.com/office/powerpoint/2010/main" val="11118558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24</a:t>
            </a:fld>
            <a:endParaRPr lang="en-GB" dirty="0"/>
          </a:p>
        </p:txBody>
      </p:sp>
    </p:spTree>
    <p:extLst>
      <p:ext uri="{BB962C8B-B14F-4D97-AF65-F5344CB8AC3E}">
        <p14:creationId xmlns:p14="http://schemas.microsoft.com/office/powerpoint/2010/main" val="39943901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25</a:t>
            </a:fld>
            <a:endParaRPr lang="en-GB" dirty="0"/>
          </a:p>
        </p:txBody>
      </p:sp>
    </p:spTree>
    <p:extLst>
      <p:ext uri="{BB962C8B-B14F-4D97-AF65-F5344CB8AC3E}">
        <p14:creationId xmlns:p14="http://schemas.microsoft.com/office/powerpoint/2010/main" val="11670529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26</a:t>
            </a:fld>
            <a:endParaRPr lang="en-GB" dirty="0"/>
          </a:p>
        </p:txBody>
      </p:sp>
    </p:spTree>
    <p:extLst>
      <p:ext uri="{BB962C8B-B14F-4D97-AF65-F5344CB8AC3E}">
        <p14:creationId xmlns:p14="http://schemas.microsoft.com/office/powerpoint/2010/main" val="32299059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27</a:t>
            </a:fld>
            <a:endParaRPr lang="en-GB" dirty="0"/>
          </a:p>
        </p:txBody>
      </p:sp>
    </p:spTree>
    <p:extLst>
      <p:ext uri="{BB962C8B-B14F-4D97-AF65-F5344CB8AC3E}">
        <p14:creationId xmlns:p14="http://schemas.microsoft.com/office/powerpoint/2010/main" val="2588990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28</a:t>
            </a:fld>
            <a:endParaRPr lang="en-GB" dirty="0"/>
          </a:p>
        </p:txBody>
      </p:sp>
    </p:spTree>
    <p:extLst>
      <p:ext uri="{BB962C8B-B14F-4D97-AF65-F5344CB8AC3E}">
        <p14:creationId xmlns:p14="http://schemas.microsoft.com/office/powerpoint/2010/main" val="13544094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29</a:t>
            </a:fld>
            <a:endParaRPr lang="en-GB" dirty="0"/>
          </a:p>
        </p:txBody>
      </p:sp>
    </p:spTree>
    <p:extLst>
      <p:ext uri="{BB962C8B-B14F-4D97-AF65-F5344CB8AC3E}">
        <p14:creationId xmlns:p14="http://schemas.microsoft.com/office/powerpoint/2010/main" val="2478649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3</a:t>
            </a:fld>
            <a:endParaRPr lang="en-GB" dirty="0"/>
          </a:p>
        </p:txBody>
      </p:sp>
    </p:spTree>
    <p:extLst>
      <p:ext uri="{BB962C8B-B14F-4D97-AF65-F5344CB8AC3E}">
        <p14:creationId xmlns:p14="http://schemas.microsoft.com/office/powerpoint/2010/main" val="4472849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30</a:t>
            </a:fld>
            <a:endParaRPr lang="en-GB" dirty="0"/>
          </a:p>
        </p:txBody>
      </p:sp>
    </p:spTree>
    <p:extLst>
      <p:ext uri="{BB962C8B-B14F-4D97-AF65-F5344CB8AC3E}">
        <p14:creationId xmlns:p14="http://schemas.microsoft.com/office/powerpoint/2010/main" val="42136254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31</a:t>
            </a:fld>
            <a:endParaRPr lang="en-GB" dirty="0"/>
          </a:p>
        </p:txBody>
      </p:sp>
    </p:spTree>
    <p:extLst>
      <p:ext uri="{BB962C8B-B14F-4D97-AF65-F5344CB8AC3E}">
        <p14:creationId xmlns:p14="http://schemas.microsoft.com/office/powerpoint/2010/main" val="1377570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32</a:t>
            </a:fld>
            <a:endParaRPr lang="en-GB" dirty="0"/>
          </a:p>
        </p:txBody>
      </p:sp>
    </p:spTree>
    <p:extLst>
      <p:ext uri="{BB962C8B-B14F-4D97-AF65-F5344CB8AC3E}">
        <p14:creationId xmlns:p14="http://schemas.microsoft.com/office/powerpoint/2010/main" val="37631469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33</a:t>
            </a:fld>
            <a:endParaRPr lang="en-GB" dirty="0"/>
          </a:p>
        </p:txBody>
      </p:sp>
    </p:spTree>
    <p:extLst>
      <p:ext uri="{BB962C8B-B14F-4D97-AF65-F5344CB8AC3E}">
        <p14:creationId xmlns:p14="http://schemas.microsoft.com/office/powerpoint/2010/main" val="11952360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34</a:t>
            </a:fld>
            <a:endParaRPr lang="en-GB" dirty="0"/>
          </a:p>
        </p:txBody>
      </p:sp>
    </p:spTree>
    <p:extLst>
      <p:ext uri="{BB962C8B-B14F-4D97-AF65-F5344CB8AC3E}">
        <p14:creationId xmlns:p14="http://schemas.microsoft.com/office/powerpoint/2010/main" val="8783807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35</a:t>
            </a:fld>
            <a:endParaRPr lang="en-GB" dirty="0"/>
          </a:p>
        </p:txBody>
      </p:sp>
    </p:spTree>
    <p:extLst>
      <p:ext uri="{BB962C8B-B14F-4D97-AF65-F5344CB8AC3E}">
        <p14:creationId xmlns:p14="http://schemas.microsoft.com/office/powerpoint/2010/main" val="1615752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36</a:t>
            </a:fld>
            <a:endParaRPr lang="en-GB" dirty="0"/>
          </a:p>
        </p:txBody>
      </p:sp>
    </p:spTree>
    <p:extLst>
      <p:ext uri="{BB962C8B-B14F-4D97-AF65-F5344CB8AC3E}">
        <p14:creationId xmlns:p14="http://schemas.microsoft.com/office/powerpoint/2010/main" val="29867612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37</a:t>
            </a:fld>
            <a:endParaRPr lang="en-GB" dirty="0"/>
          </a:p>
        </p:txBody>
      </p:sp>
    </p:spTree>
    <p:extLst>
      <p:ext uri="{BB962C8B-B14F-4D97-AF65-F5344CB8AC3E}">
        <p14:creationId xmlns:p14="http://schemas.microsoft.com/office/powerpoint/2010/main" val="36732279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38</a:t>
            </a:fld>
            <a:endParaRPr lang="en-GB" dirty="0"/>
          </a:p>
        </p:txBody>
      </p:sp>
    </p:spTree>
    <p:extLst>
      <p:ext uri="{BB962C8B-B14F-4D97-AF65-F5344CB8AC3E}">
        <p14:creationId xmlns:p14="http://schemas.microsoft.com/office/powerpoint/2010/main" val="20813744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39</a:t>
            </a:fld>
            <a:endParaRPr lang="en-GB" dirty="0"/>
          </a:p>
        </p:txBody>
      </p:sp>
    </p:spTree>
    <p:extLst>
      <p:ext uri="{BB962C8B-B14F-4D97-AF65-F5344CB8AC3E}">
        <p14:creationId xmlns:p14="http://schemas.microsoft.com/office/powerpoint/2010/main" val="14795715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a:t>
            </a:fld>
            <a:endParaRPr lang="en-GB" dirty="0"/>
          </a:p>
        </p:txBody>
      </p:sp>
    </p:spTree>
    <p:extLst>
      <p:ext uri="{BB962C8B-B14F-4D97-AF65-F5344CB8AC3E}">
        <p14:creationId xmlns:p14="http://schemas.microsoft.com/office/powerpoint/2010/main" val="42291566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40</a:t>
            </a:fld>
            <a:endParaRPr lang="en-GB" dirty="0"/>
          </a:p>
        </p:txBody>
      </p:sp>
    </p:spTree>
    <p:extLst>
      <p:ext uri="{BB962C8B-B14F-4D97-AF65-F5344CB8AC3E}">
        <p14:creationId xmlns:p14="http://schemas.microsoft.com/office/powerpoint/2010/main" val="24894393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41</a:t>
            </a:fld>
            <a:endParaRPr lang="en-GB" dirty="0"/>
          </a:p>
        </p:txBody>
      </p:sp>
    </p:spTree>
    <p:extLst>
      <p:ext uri="{BB962C8B-B14F-4D97-AF65-F5344CB8AC3E}">
        <p14:creationId xmlns:p14="http://schemas.microsoft.com/office/powerpoint/2010/main" val="30695300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42</a:t>
            </a:fld>
            <a:endParaRPr lang="en-GB" dirty="0"/>
          </a:p>
        </p:txBody>
      </p:sp>
    </p:spTree>
    <p:extLst>
      <p:ext uri="{BB962C8B-B14F-4D97-AF65-F5344CB8AC3E}">
        <p14:creationId xmlns:p14="http://schemas.microsoft.com/office/powerpoint/2010/main" val="11238201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43</a:t>
            </a:fld>
            <a:endParaRPr lang="en-GB" dirty="0"/>
          </a:p>
        </p:txBody>
      </p:sp>
    </p:spTree>
    <p:extLst>
      <p:ext uri="{BB962C8B-B14F-4D97-AF65-F5344CB8AC3E}">
        <p14:creationId xmlns:p14="http://schemas.microsoft.com/office/powerpoint/2010/main" val="36118388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44</a:t>
            </a:fld>
            <a:endParaRPr lang="en-GB" dirty="0"/>
          </a:p>
        </p:txBody>
      </p:sp>
    </p:spTree>
    <p:extLst>
      <p:ext uri="{BB962C8B-B14F-4D97-AF65-F5344CB8AC3E}">
        <p14:creationId xmlns:p14="http://schemas.microsoft.com/office/powerpoint/2010/main" val="38298933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45</a:t>
            </a:fld>
            <a:endParaRPr lang="en-GB" dirty="0"/>
          </a:p>
        </p:txBody>
      </p:sp>
    </p:spTree>
    <p:extLst>
      <p:ext uri="{BB962C8B-B14F-4D97-AF65-F5344CB8AC3E}">
        <p14:creationId xmlns:p14="http://schemas.microsoft.com/office/powerpoint/2010/main" val="9934660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46</a:t>
            </a:fld>
            <a:endParaRPr lang="en-GB" dirty="0"/>
          </a:p>
        </p:txBody>
      </p:sp>
    </p:spTree>
    <p:extLst>
      <p:ext uri="{BB962C8B-B14F-4D97-AF65-F5344CB8AC3E}">
        <p14:creationId xmlns:p14="http://schemas.microsoft.com/office/powerpoint/2010/main" val="15423954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47</a:t>
            </a:fld>
            <a:endParaRPr lang="en-GB" dirty="0"/>
          </a:p>
        </p:txBody>
      </p:sp>
    </p:spTree>
    <p:extLst>
      <p:ext uri="{BB962C8B-B14F-4D97-AF65-F5344CB8AC3E}">
        <p14:creationId xmlns:p14="http://schemas.microsoft.com/office/powerpoint/2010/main" val="53311309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481</a:t>
            </a:r>
          </a:p>
        </p:txBody>
      </p:sp>
      <p:sp>
        <p:nvSpPr>
          <p:cNvPr id="4" name="Slide Number Placeholder 3"/>
          <p:cNvSpPr>
            <a:spLocks noGrp="1"/>
          </p:cNvSpPr>
          <p:nvPr>
            <p:ph type="sldNum" sz="quarter" idx="10"/>
          </p:nvPr>
        </p:nvSpPr>
        <p:spPr/>
        <p:txBody>
          <a:bodyPr/>
          <a:lstStyle/>
          <a:p>
            <a:fld id="{74EBF720-DE48-4B24-AA24-66B55E2F2580}" type="slidenum">
              <a:rPr lang="en-GB" smtClean="0"/>
              <a:t>48</a:t>
            </a:fld>
            <a:endParaRPr lang="en-GB" dirty="0"/>
          </a:p>
        </p:txBody>
      </p:sp>
    </p:spTree>
    <p:extLst>
      <p:ext uri="{BB962C8B-B14F-4D97-AF65-F5344CB8AC3E}">
        <p14:creationId xmlns:p14="http://schemas.microsoft.com/office/powerpoint/2010/main" val="9910974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49</a:t>
            </a:fld>
            <a:endParaRPr lang="en-GB" dirty="0"/>
          </a:p>
        </p:txBody>
      </p:sp>
    </p:spTree>
    <p:extLst>
      <p:ext uri="{BB962C8B-B14F-4D97-AF65-F5344CB8AC3E}">
        <p14:creationId xmlns:p14="http://schemas.microsoft.com/office/powerpoint/2010/main" val="3979757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5</a:t>
            </a:fld>
            <a:endParaRPr lang="en-GB" dirty="0"/>
          </a:p>
        </p:txBody>
      </p:sp>
    </p:spTree>
    <p:extLst>
      <p:ext uri="{BB962C8B-B14F-4D97-AF65-F5344CB8AC3E}">
        <p14:creationId xmlns:p14="http://schemas.microsoft.com/office/powerpoint/2010/main" val="24537262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50</a:t>
            </a:fld>
            <a:endParaRPr lang="en-GB" dirty="0"/>
          </a:p>
        </p:txBody>
      </p:sp>
    </p:spTree>
    <p:extLst>
      <p:ext uri="{BB962C8B-B14F-4D97-AF65-F5344CB8AC3E}">
        <p14:creationId xmlns:p14="http://schemas.microsoft.com/office/powerpoint/2010/main" val="30057485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51</a:t>
            </a:fld>
            <a:endParaRPr lang="en-GB" dirty="0"/>
          </a:p>
        </p:txBody>
      </p:sp>
    </p:spTree>
    <p:extLst>
      <p:ext uri="{BB962C8B-B14F-4D97-AF65-F5344CB8AC3E}">
        <p14:creationId xmlns:p14="http://schemas.microsoft.com/office/powerpoint/2010/main" val="5007353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52</a:t>
            </a:fld>
            <a:endParaRPr lang="en-GB" dirty="0"/>
          </a:p>
        </p:txBody>
      </p:sp>
    </p:spTree>
    <p:extLst>
      <p:ext uri="{BB962C8B-B14F-4D97-AF65-F5344CB8AC3E}">
        <p14:creationId xmlns:p14="http://schemas.microsoft.com/office/powerpoint/2010/main" val="106877549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53</a:t>
            </a:fld>
            <a:endParaRPr lang="en-GB" dirty="0"/>
          </a:p>
        </p:txBody>
      </p:sp>
    </p:spTree>
    <p:extLst>
      <p:ext uri="{BB962C8B-B14F-4D97-AF65-F5344CB8AC3E}">
        <p14:creationId xmlns:p14="http://schemas.microsoft.com/office/powerpoint/2010/main" val="162125217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54</a:t>
            </a:fld>
            <a:endParaRPr lang="en-GB" dirty="0"/>
          </a:p>
        </p:txBody>
      </p:sp>
    </p:spTree>
    <p:extLst>
      <p:ext uri="{BB962C8B-B14F-4D97-AF65-F5344CB8AC3E}">
        <p14:creationId xmlns:p14="http://schemas.microsoft.com/office/powerpoint/2010/main" val="155716472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55</a:t>
            </a:fld>
            <a:endParaRPr lang="en-GB" dirty="0"/>
          </a:p>
        </p:txBody>
      </p:sp>
    </p:spTree>
    <p:extLst>
      <p:ext uri="{BB962C8B-B14F-4D97-AF65-F5344CB8AC3E}">
        <p14:creationId xmlns:p14="http://schemas.microsoft.com/office/powerpoint/2010/main" val="136576362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56</a:t>
            </a:fld>
            <a:endParaRPr lang="en-GB" dirty="0"/>
          </a:p>
        </p:txBody>
      </p:sp>
    </p:spTree>
    <p:extLst>
      <p:ext uri="{BB962C8B-B14F-4D97-AF65-F5344CB8AC3E}">
        <p14:creationId xmlns:p14="http://schemas.microsoft.com/office/powerpoint/2010/main" val="20955785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512</a:t>
            </a:r>
          </a:p>
        </p:txBody>
      </p:sp>
      <p:sp>
        <p:nvSpPr>
          <p:cNvPr id="4" name="Slide Number Placeholder 3"/>
          <p:cNvSpPr>
            <a:spLocks noGrp="1"/>
          </p:cNvSpPr>
          <p:nvPr>
            <p:ph type="sldNum" sz="quarter" idx="10"/>
          </p:nvPr>
        </p:nvSpPr>
        <p:spPr/>
        <p:txBody>
          <a:bodyPr/>
          <a:lstStyle/>
          <a:p>
            <a:fld id="{74EBF720-DE48-4B24-AA24-66B55E2F2580}" type="slidenum">
              <a:rPr lang="en-GB" smtClean="0"/>
              <a:t>57</a:t>
            </a:fld>
            <a:endParaRPr lang="en-GB" dirty="0"/>
          </a:p>
        </p:txBody>
      </p:sp>
    </p:spTree>
    <p:extLst>
      <p:ext uri="{BB962C8B-B14F-4D97-AF65-F5344CB8AC3E}">
        <p14:creationId xmlns:p14="http://schemas.microsoft.com/office/powerpoint/2010/main" val="18751739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58</a:t>
            </a:fld>
            <a:endParaRPr lang="en-GB" dirty="0"/>
          </a:p>
        </p:txBody>
      </p:sp>
    </p:spTree>
    <p:extLst>
      <p:ext uri="{BB962C8B-B14F-4D97-AF65-F5344CB8AC3E}">
        <p14:creationId xmlns:p14="http://schemas.microsoft.com/office/powerpoint/2010/main" val="4076630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59</a:t>
            </a:fld>
            <a:endParaRPr lang="en-GB" dirty="0"/>
          </a:p>
        </p:txBody>
      </p:sp>
    </p:spTree>
    <p:extLst>
      <p:ext uri="{BB962C8B-B14F-4D97-AF65-F5344CB8AC3E}">
        <p14:creationId xmlns:p14="http://schemas.microsoft.com/office/powerpoint/2010/main" val="20231043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6</a:t>
            </a:fld>
            <a:endParaRPr lang="en-GB" dirty="0"/>
          </a:p>
        </p:txBody>
      </p:sp>
    </p:spTree>
    <p:extLst>
      <p:ext uri="{BB962C8B-B14F-4D97-AF65-F5344CB8AC3E}">
        <p14:creationId xmlns:p14="http://schemas.microsoft.com/office/powerpoint/2010/main" val="28212930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61</a:t>
            </a:fld>
            <a:endParaRPr lang="en-GB" dirty="0"/>
          </a:p>
        </p:txBody>
      </p:sp>
    </p:spTree>
    <p:extLst>
      <p:ext uri="{BB962C8B-B14F-4D97-AF65-F5344CB8AC3E}">
        <p14:creationId xmlns:p14="http://schemas.microsoft.com/office/powerpoint/2010/main" val="376110420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66</a:t>
            </a:fld>
            <a:endParaRPr lang="en-GB" dirty="0"/>
          </a:p>
        </p:txBody>
      </p:sp>
    </p:spTree>
    <p:extLst>
      <p:ext uri="{BB962C8B-B14F-4D97-AF65-F5344CB8AC3E}">
        <p14:creationId xmlns:p14="http://schemas.microsoft.com/office/powerpoint/2010/main" val="403641235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67</a:t>
            </a:fld>
            <a:endParaRPr lang="en-GB" dirty="0"/>
          </a:p>
        </p:txBody>
      </p:sp>
    </p:spTree>
    <p:extLst>
      <p:ext uri="{BB962C8B-B14F-4D97-AF65-F5344CB8AC3E}">
        <p14:creationId xmlns:p14="http://schemas.microsoft.com/office/powerpoint/2010/main" val="20971151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68</a:t>
            </a:fld>
            <a:endParaRPr lang="en-GB" dirty="0"/>
          </a:p>
        </p:txBody>
      </p:sp>
    </p:spTree>
    <p:extLst>
      <p:ext uri="{BB962C8B-B14F-4D97-AF65-F5344CB8AC3E}">
        <p14:creationId xmlns:p14="http://schemas.microsoft.com/office/powerpoint/2010/main" val="294773104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69</a:t>
            </a:fld>
            <a:endParaRPr lang="en-GB" dirty="0"/>
          </a:p>
        </p:txBody>
      </p:sp>
    </p:spTree>
    <p:extLst>
      <p:ext uri="{BB962C8B-B14F-4D97-AF65-F5344CB8AC3E}">
        <p14:creationId xmlns:p14="http://schemas.microsoft.com/office/powerpoint/2010/main" val="15191484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71</a:t>
            </a:fld>
            <a:endParaRPr lang="en-GB" dirty="0"/>
          </a:p>
        </p:txBody>
      </p:sp>
    </p:spTree>
    <p:extLst>
      <p:ext uri="{BB962C8B-B14F-4D97-AF65-F5344CB8AC3E}">
        <p14:creationId xmlns:p14="http://schemas.microsoft.com/office/powerpoint/2010/main" val="24153453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649</a:t>
            </a:r>
          </a:p>
        </p:txBody>
      </p:sp>
      <p:sp>
        <p:nvSpPr>
          <p:cNvPr id="4" name="Slide Number Placeholder 3"/>
          <p:cNvSpPr>
            <a:spLocks noGrp="1"/>
          </p:cNvSpPr>
          <p:nvPr>
            <p:ph type="sldNum" sz="quarter" idx="5"/>
          </p:nvPr>
        </p:nvSpPr>
        <p:spPr/>
        <p:txBody>
          <a:bodyPr/>
          <a:lstStyle/>
          <a:p>
            <a:fld id="{74EBF720-DE48-4B24-AA24-66B55E2F2580}" type="slidenum">
              <a:rPr lang="en-GB" smtClean="0"/>
              <a:pPr/>
              <a:t>72</a:t>
            </a:fld>
            <a:endParaRPr lang="en-GB" dirty="0"/>
          </a:p>
        </p:txBody>
      </p:sp>
    </p:spTree>
    <p:extLst>
      <p:ext uri="{BB962C8B-B14F-4D97-AF65-F5344CB8AC3E}">
        <p14:creationId xmlns:p14="http://schemas.microsoft.com/office/powerpoint/2010/main" val="133854237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73</a:t>
            </a:fld>
            <a:endParaRPr lang="en-GB" dirty="0"/>
          </a:p>
        </p:txBody>
      </p:sp>
    </p:spTree>
    <p:extLst>
      <p:ext uri="{BB962C8B-B14F-4D97-AF65-F5344CB8AC3E}">
        <p14:creationId xmlns:p14="http://schemas.microsoft.com/office/powerpoint/2010/main" val="210278325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74</a:t>
            </a:fld>
            <a:endParaRPr lang="en-GB" dirty="0"/>
          </a:p>
        </p:txBody>
      </p:sp>
    </p:spTree>
    <p:extLst>
      <p:ext uri="{BB962C8B-B14F-4D97-AF65-F5344CB8AC3E}">
        <p14:creationId xmlns:p14="http://schemas.microsoft.com/office/powerpoint/2010/main" val="428259990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76</a:t>
            </a:fld>
            <a:endParaRPr lang="en-GB" dirty="0"/>
          </a:p>
        </p:txBody>
      </p:sp>
    </p:spTree>
    <p:extLst>
      <p:ext uri="{BB962C8B-B14F-4D97-AF65-F5344CB8AC3E}">
        <p14:creationId xmlns:p14="http://schemas.microsoft.com/office/powerpoint/2010/main" val="15054092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7</a:t>
            </a:fld>
            <a:endParaRPr lang="en-GB" dirty="0"/>
          </a:p>
        </p:txBody>
      </p:sp>
    </p:spTree>
    <p:extLst>
      <p:ext uri="{BB962C8B-B14F-4D97-AF65-F5344CB8AC3E}">
        <p14:creationId xmlns:p14="http://schemas.microsoft.com/office/powerpoint/2010/main" val="1686717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791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78</a:t>
            </a:fld>
            <a:endParaRPr lang="en-GB" dirty="0"/>
          </a:p>
        </p:txBody>
      </p:sp>
    </p:spTree>
    <p:extLst>
      <p:ext uri="{BB962C8B-B14F-4D97-AF65-F5344CB8AC3E}">
        <p14:creationId xmlns:p14="http://schemas.microsoft.com/office/powerpoint/2010/main" val="238266995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79</a:t>
            </a:fld>
            <a:endParaRPr lang="en-GB" dirty="0"/>
          </a:p>
        </p:txBody>
      </p:sp>
    </p:spTree>
    <p:extLst>
      <p:ext uri="{BB962C8B-B14F-4D97-AF65-F5344CB8AC3E}">
        <p14:creationId xmlns:p14="http://schemas.microsoft.com/office/powerpoint/2010/main" val="12355922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80</a:t>
            </a:fld>
            <a:endParaRPr lang="en-GB" dirty="0"/>
          </a:p>
        </p:txBody>
      </p:sp>
    </p:spTree>
    <p:extLst>
      <p:ext uri="{BB962C8B-B14F-4D97-AF65-F5344CB8AC3E}">
        <p14:creationId xmlns:p14="http://schemas.microsoft.com/office/powerpoint/2010/main" val="23016284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81</a:t>
            </a:fld>
            <a:endParaRPr lang="en-GB" dirty="0"/>
          </a:p>
        </p:txBody>
      </p:sp>
    </p:spTree>
    <p:extLst>
      <p:ext uri="{BB962C8B-B14F-4D97-AF65-F5344CB8AC3E}">
        <p14:creationId xmlns:p14="http://schemas.microsoft.com/office/powerpoint/2010/main" val="39122661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83</a:t>
            </a:fld>
            <a:endParaRPr lang="en-GB" dirty="0"/>
          </a:p>
        </p:txBody>
      </p:sp>
    </p:spTree>
    <p:extLst>
      <p:ext uri="{BB962C8B-B14F-4D97-AF65-F5344CB8AC3E}">
        <p14:creationId xmlns:p14="http://schemas.microsoft.com/office/powerpoint/2010/main" val="18506320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84</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824</a:t>
            </a:r>
          </a:p>
        </p:txBody>
      </p:sp>
      <p:sp>
        <p:nvSpPr>
          <p:cNvPr id="4" name="Slide Number Placeholder 3"/>
          <p:cNvSpPr>
            <a:spLocks noGrp="1"/>
          </p:cNvSpPr>
          <p:nvPr>
            <p:ph type="sldNum" sz="quarter" idx="5"/>
          </p:nvPr>
        </p:nvSpPr>
        <p:spPr/>
        <p:txBody>
          <a:bodyPr/>
          <a:lstStyle/>
          <a:p>
            <a:fld id="{74EBF720-DE48-4B24-AA24-66B55E2F2580}" type="slidenum">
              <a:rPr lang="en-GB" smtClean="0"/>
              <a:pPr/>
              <a:t>85</a:t>
            </a:fld>
            <a:endParaRPr lang="en-GB" dirty="0"/>
          </a:p>
        </p:txBody>
      </p:sp>
    </p:spTree>
    <p:extLst>
      <p:ext uri="{BB962C8B-B14F-4D97-AF65-F5344CB8AC3E}">
        <p14:creationId xmlns:p14="http://schemas.microsoft.com/office/powerpoint/2010/main" val="142924035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919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93</a:t>
            </a:fld>
            <a:endParaRPr lang="en-GB" dirty="0"/>
          </a:p>
        </p:txBody>
      </p:sp>
    </p:spTree>
    <p:extLst>
      <p:ext uri="{BB962C8B-B14F-4D97-AF65-F5344CB8AC3E}">
        <p14:creationId xmlns:p14="http://schemas.microsoft.com/office/powerpoint/2010/main" val="210725553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97</a:t>
            </a:fld>
            <a:endParaRPr lang="en-GB" dirty="0"/>
          </a:p>
        </p:txBody>
      </p:sp>
    </p:spTree>
    <p:extLst>
      <p:ext uri="{BB962C8B-B14F-4D97-AF65-F5344CB8AC3E}">
        <p14:creationId xmlns:p14="http://schemas.microsoft.com/office/powerpoint/2010/main" val="330716371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98</a:t>
            </a:fld>
            <a:endParaRPr lang="en-GB" dirty="0"/>
          </a:p>
        </p:txBody>
      </p:sp>
    </p:spTree>
    <p:extLst>
      <p:ext uri="{BB962C8B-B14F-4D97-AF65-F5344CB8AC3E}">
        <p14:creationId xmlns:p14="http://schemas.microsoft.com/office/powerpoint/2010/main" val="38395829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8</a:t>
            </a:fld>
            <a:endParaRPr lang="en-GB" dirty="0"/>
          </a:p>
        </p:txBody>
      </p:sp>
    </p:spTree>
    <p:extLst>
      <p:ext uri="{BB962C8B-B14F-4D97-AF65-F5344CB8AC3E}">
        <p14:creationId xmlns:p14="http://schemas.microsoft.com/office/powerpoint/2010/main" val="1031730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99</a:t>
            </a:fld>
            <a:endParaRPr lang="en-GB" dirty="0"/>
          </a:p>
        </p:txBody>
      </p:sp>
    </p:spTree>
    <p:extLst>
      <p:ext uri="{BB962C8B-B14F-4D97-AF65-F5344CB8AC3E}">
        <p14:creationId xmlns:p14="http://schemas.microsoft.com/office/powerpoint/2010/main" val="415633716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100</a:t>
            </a:fld>
            <a:endParaRPr lang="en-GB" dirty="0"/>
          </a:p>
        </p:txBody>
      </p:sp>
    </p:spTree>
    <p:extLst>
      <p:ext uri="{BB962C8B-B14F-4D97-AF65-F5344CB8AC3E}">
        <p14:creationId xmlns:p14="http://schemas.microsoft.com/office/powerpoint/2010/main" val="118226467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1038</a:t>
            </a:r>
          </a:p>
        </p:txBody>
      </p:sp>
      <p:sp>
        <p:nvSpPr>
          <p:cNvPr id="4" name="Slide Number Placeholder 3"/>
          <p:cNvSpPr>
            <a:spLocks noGrp="1"/>
          </p:cNvSpPr>
          <p:nvPr>
            <p:ph type="sldNum" sz="quarter" idx="5"/>
          </p:nvPr>
        </p:nvSpPr>
        <p:spPr/>
        <p:txBody>
          <a:bodyPr/>
          <a:lstStyle/>
          <a:p>
            <a:fld id="{74EBF720-DE48-4B24-AA24-66B55E2F2580}" type="slidenum">
              <a:rPr lang="en-GB" smtClean="0"/>
              <a:pPr/>
              <a:t>101</a:t>
            </a:fld>
            <a:endParaRPr lang="en-GB" dirty="0"/>
          </a:p>
        </p:txBody>
      </p:sp>
    </p:spTree>
    <p:extLst>
      <p:ext uri="{BB962C8B-B14F-4D97-AF65-F5344CB8AC3E}">
        <p14:creationId xmlns:p14="http://schemas.microsoft.com/office/powerpoint/2010/main" val="62921036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104</a:t>
            </a:fld>
            <a:endParaRPr lang="en-GB" dirty="0"/>
          </a:p>
        </p:txBody>
      </p:sp>
    </p:spTree>
    <p:extLst>
      <p:ext uri="{BB962C8B-B14F-4D97-AF65-F5344CB8AC3E}">
        <p14:creationId xmlns:p14="http://schemas.microsoft.com/office/powerpoint/2010/main" val="261448720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105</a:t>
            </a:fld>
            <a:endParaRPr lang="en-GB" dirty="0"/>
          </a:p>
        </p:txBody>
      </p:sp>
    </p:spTree>
    <p:extLst>
      <p:ext uri="{BB962C8B-B14F-4D97-AF65-F5344CB8AC3E}">
        <p14:creationId xmlns:p14="http://schemas.microsoft.com/office/powerpoint/2010/main" val="100836334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108</a:t>
            </a:fld>
            <a:endParaRPr lang="en-GB" dirty="0"/>
          </a:p>
        </p:txBody>
      </p:sp>
    </p:spTree>
    <p:extLst>
      <p:ext uri="{BB962C8B-B14F-4D97-AF65-F5344CB8AC3E}">
        <p14:creationId xmlns:p14="http://schemas.microsoft.com/office/powerpoint/2010/main" val="337627824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1,108</a:t>
            </a:r>
          </a:p>
        </p:txBody>
      </p:sp>
      <p:sp>
        <p:nvSpPr>
          <p:cNvPr id="4" name="Slide Number Placeholder 3"/>
          <p:cNvSpPr>
            <a:spLocks noGrp="1"/>
          </p:cNvSpPr>
          <p:nvPr>
            <p:ph type="sldNum" sz="quarter" idx="10"/>
          </p:nvPr>
        </p:nvSpPr>
        <p:spPr/>
        <p:txBody>
          <a:bodyPr/>
          <a:lstStyle/>
          <a:p>
            <a:fld id="{74EBF720-DE48-4B24-AA24-66B55E2F2580}" type="slidenum">
              <a:rPr lang="en-GB" smtClean="0"/>
              <a:t>109</a:t>
            </a:fld>
            <a:endParaRPr lang="en-GB" dirty="0"/>
          </a:p>
        </p:txBody>
      </p:sp>
    </p:spTree>
    <p:extLst>
      <p:ext uri="{BB962C8B-B14F-4D97-AF65-F5344CB8AC3E}">
        <p14:creationId xmlns:p14="http://schemas.microsoft.com/office/powerpoint/2010/main" val="24790423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1293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110</a:t>
            </a:fld>
            <a:endParaRPr lang="en-GB" dirty="0"/>
          </a:p>
        </p:txBody>
      </p:sp>
    </p:spTree>
    <p:extLst>
      <p:ext uri="{BB962C8B-B14F-4D97-AF65-F5344CB8AC3E}">
        <p14:creationId xmlns:p14="http://schemas.microsoft.com/office/powerpoint/2010/main" val="161195006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111</a:t>
            </a:fld>
            <a:endParaRPr lang="en-GB" dirty="0"/>
          </a:p>
        </p:txBody>
      </p:sp>
    </p:spTree>
    <p:extLst>
      <p:ext uri="{BB962C8B-B14F-4D97-AF65-F5344CB8AC3E}">
        <p14:creationId xmlns:p14="http://schemas.microsoft.com/office/powerpoint/2010/main" val="246975966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112</a:t>
            </a:fld>
            <a:endParaRPr lang="en-GB" dirty="0"/>
          </a:p>
        </p:txBody>
      </p:sp>
    </p:spTree>
    <p:extLst>
      <p:ext uri="{BB962C8B-B14F-4D97-AF65-F5344CB8AC3E}">
        <p14:creationId xmlns:p14="http://schemas.microsoft.com/office/powerpoint/2010/main" val="34995708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9</a:t>
            </a:fld>
            <a:endParaRPr lang="en-GB" dirty="0"/>
          </a:p>
        </p:txBody>
      </p:sp>
    </p:spTree>
    <p:extLst>
      <p:ext uri="{BB962C8B-B14F-4D97-AF65-F5344CB8AC3E}">
        <p14:creationId xmlns:p14="http://schemas.microsoft.com/office/powerpoint/2010/main" val="348307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113</a:t>
            </a:fld>
            <a:endParaRPr lang="en-GB" dirty="0"/>
          </a:p>
        </p:txBody>
      </p:sp>
    </p:spTree>
    <p:extLst>
      <p:ext uri="{BB962C8B-B14F-4D97-AF65-F5344CB8AC3E}">
        <p14:creationId xmlns:p14="http://schemas.microsoft.com/office/powerpoint/2010/main" val="421902330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114</a:t>
            </a:fld>
            <a:endParaRPr lang="en-GB" dirty="0"/>
          </a:p>
        </p:txBody>
      </p:sp>
    </p:spTree>
    <p:extLst>
      <p:ext uri="{BB962C8B-B14F-4D97-AF65-F5344CB8AC3E}">
        <p14:creationId xmlns:p14="http://schemas.microsoft.com/office/powerpoint/2010/main" val="115223723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1468</a:t>
            </a:r>
          </a:p>
        </p:txBody>
      </p:sp>
      <p:sp>
        <p:nvSpPr>
          <p:cNvPr id="4" name="Slide Number Placeholder 3"/>
          <p:cNvSpPr>
            <a:spLocks noGrp="1"/>
          </p:cNvSpPr>
          <p:nvPr>
            <p:ph type="sldNum" sz="quarter" idx="10"/>
          </p:nvPr>
        </p:nvSpPr>
        <p:spPr/>
        <p:txBody>
          <a:bodyPr/>
          <a:lstStyle/>
          <a:p>
            <a:fld id="{74EBF720-DE48-4B24-AA24-66B55E2F2580}" type="slidenum">
              <a:rPr lang="en-GB" smtClean="0"/>
              <a:t>116</a:t>
            </a:fld>
            <a:endParaRPr lang="en-GB" dirty="0"/>
          </a:p>
        </p:txBody>
      </p:sp>
    </p:spTree>
    <p:extLst>
      <p:ext uri="{BB962C8B-B14F-4D97-AF65-F5344CB8AC3E}">
        <p14:creationId xmlns:p14="http://schemas.microsoft.com/office/powerpoint/2010/main" val="173209652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117</a:t>
            </a:fld>
            <a:endParaRPr lang="en-GB" dirty="0"/>
          </a:p>
        </p:txBody>
      </p:sp>
    </p:spTree>
    <p:extLst>
      <p:ext uri="{BB962C8B-B14F-4D97-AF65-F5344CB8AC3E}">
        <p14:creationId xmlns:p14="http://schemas.microsoft.com/office/powerpoint/2010/main" val="153329274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118</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119</a:t>
            </a:fld>
            <a:endParaRPr lang="en-GB" dirty="0"/>
          </a:p>
        </p:txBody>
      </p:sp>
    </p:spTree>
    <p:extLst>
      <p:ext uri="{BB962C8B-B14F-4D97-AF65-F5344CB8AC3E}">
        <p14:creationId xmlns:p14="http://schemas.microsoft.com/office/powerpoint/2010/main" val="199965593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1541</a:t>
            </a:r>
          </a:p>
        </p:txBody>
      </p:sp>
      <p:sp>
        <p:nvSpPr>
          <p:cNvPr id="4" name="Slide Number Placeholder 3"/>
          <p:cNvSpPr>
            <a:spLocks noGrp="1"/>
          </p:cNvSpPr>
          <p:nvPr>
            <p:ph type="sldNum" sz="quarter" idx="10"/>
          </p:nvPr>
        </p:nvSpPr>
        <p:spPr/>
        <p:txBody>
          <a:bodyPr/>
          <a:lstStyle/>
          <a:p>
            <a:fld id="{74EBF720-DE48-4B24-AA24-66B55E2F2580}" type="slidenum">
              <a:rPr lang="en-GB" smtClean="0"/>
              <a:t>120</a:t>
            </a:fld>
            <a:endParaRPr lang="en-GB" dirty="0"/>
          </a:p>
        </p:txBody>
      </p:sp>
    </p:spTree>
    <p:extLst>
      <p:ext uri="{BB962C8B-B14F-4D97-AF65-F5344CB8AC3E}">
        <p14:creationId xmlns:p14="http://schemas.microsoft.com/office/powerpoint/2010/main" val="18385888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1541</a:t>
            </a:r>
          </a:p>
        </p:txBody>
      </p:sp>
      <p:sp>
        <p:nvSpPr>
          <p:cNvPr id="4" name="Slide Number Placeholder 3"/>
          <p:cNvSpPr>
            <a:spLocks noGrp="1"/>
          </p:cNvSpPr>
          <p:nvPr>
            <p:ph type="sldNum" sz="quarter" idx="10"/>
          </p:nvPr>
        </p:nvSpPr>
        <p:spPr/>
        <p:txBody>
          <a:bodyPr/>
          <a:lstStyle/>
          <a:p>
            <a:fld id="{74EBF720-DE48-4B24-AA24-66B55E2F2580}" type="slidenum">
              <a:rPr lang="en-GB" smtClean="0"/>
              <a:t>121</a:t>
            </a:fld>
            <a:endParaRPr lang="en-GB" dirty="0"/>
          </a:p>
        </p:txBody>
      </p:sp>
    </p:spTree>
    <p:extLst>
      <p:ext uri="{BB962C8B-B14F-4D97-AF65-F5344CB8AC3E}">
        <p14:creationId xmlns:p14="http://schemas.microsoft.com/office/powerpoint/2010/main" val="15631225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122</a:t>
            </a:fld>
            <a:endParaRPr lang="en-GB" dirty="0"/>
          </a:p>
        </p:txBody>
      </p:sp>
    </p:spTree>
    <p:extLst>
      <p:ext uri="{BB962C8B-B14F-4D97-AF65-F5344CB8AC3E}">
        <p14:creationId xmlns:p14="http://schemas.microsoft.com/office/powerpoint/2010/main" val="392644436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123</a:t>
            </a:fld>
            <a:endParaRPr lang="en-GB" dirty="0"/>
          </a:p>
        </p:txBody>
      </p:sp>
    </p:spTree>
    <p:extLst>
      <p:ext uri="{BB962C8B-B14F-4D97-AF65-F5344CB8AC3E}">
        <p14:creationId xmlns:p14="http://schemas.microsoft.com/office/powerpoint/2010/main" val="5772900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5151758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482306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3354863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9900000" cy="900000"/>
          </a:xfrm>
        </p:spPr>
        <p:txBody>
          <a:bodyPr>
            <a:normAutofit/>
          </a:bodyPr>
          <a:lstStyle>
            <a:lvl1pPr>
              <a:defRPr sz="4400">
                <a:solidFill>
                  <a:srgbClr val="008E91"/>
                </a:solidFill>
                <a:latin typeface="Calibri" panose="020F0502020204030204" pitchFamily="34" charset="0"/>
                <a:cs typeface="DINPro" panose="020B0504020101020102"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180000" y="1235689"/>
            <a:ext cx="10515600" cy="4351338"/>
          </a:xfrm>
        </p:spPr>
        <p:txBody>
          <a:bodyPr/>
          <a:lstStyle>
            <a:lvl1pPr>
              <a:defRPr>
                <a:solidFill>
                  <a:srgbClr val="004376"/>
                </a:solidFill>
                <a:latin typeface="Calibri" panose="020F0502020204030204" pitchFamily="34" charset="0"/>
                <a:cs typeface="DINPro" panose="020B0504020101020102" pitchFamily="34" charset="0"/>
              </a:defRPr>
            </a:lvl1pPr>
            <a:lvl2pPr>
              <a:defRPr>
                <a:solidFill>
                  <a:srgbClr val="004376"/>
                </a:solidFill>
                <a:latin typeface="Calibri" panose="020F0502020204030204" pitchFamily="34" charset="0"/>
                <a:cs typeface="DINPro" panose="020B0504020101020102" pitchFamily="34" charset="0"/>
              </a:defRPr>
            </a:lvl2pPr>
            <a:lvl3pPr>
              <a:defRPr>
                <a:solidFill>
                  <a:srgbClr val="004376"/>
                </a:solidFill>
                <a:latin typeface="Calibri" panose="020F0502020204030204" pitchFamily="34" charset="0"/>
                <a:cs typeface="DINPro" panose="020B0504020101020102" pitchFamily="34" charset="0"/>
              </a:defRPr>
            </a:lvl3pPr>
            <a:lvl4pPr>
              <a:defRPr>
                <a:solidFill>
                  <a:srgbClr val="004376"/>
                </a:solidFill>
                <a:latin typeface="Calibri" panose="020F0502020204030204" pitchFamily="34" charset="0"/>
                <a:cs typeface="DINPro" panose="020B0504020101020102" pitchFamily="34" charset="0"/>
              </a:defRPr>
            </a:lvl4pPr>
            <a:lvl5pPr>
              <a:defRPr>
                <a:solidFill>
                  <a:srgbClr val="004376"/>
                </a:solidFill>
                <a:latin typeface="Calibri" panose="020F0502020204030204" pitchFamily="34" charset="0"/>
                <a:cs typeface="DINPro" panose="020B0504020101020102"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377864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614078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185667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8" name="Footer Placeholder 7"/>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9164607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4" name="Footer Placeholder 3"/>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938229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3" name="Footer Placeholder 2"/>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40630069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736138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05/12/2024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425299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Calibri" panose="020F0502020204030204" pitchFamily="34" charset="0"/>
              </a:defRPr>
            </a:lvl1pPr>
          </a:lstStyle>
          <a:p>
            <a:fld id="{7D675EDB-482D-421C-B984-684890EF835A}" type="datetimeFigureOut">
              <a:rPr lang="en-GB" smtClean="0"/>
              <a:pPr/>
              <a:t>05/12/2024</a:t>
            </a:fld>
            <a:endParaRPr lang="en-GB"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Calibri" panose="020F0502020204030204" pitchFamily="34" charset="0"/>
              </a:defRPr>
            </a:lvl1pPr>
          </a:lstStyle>
          <a:p>
            <a:endParaRPr lang="en-GB" dirty="0"/>
          </a:p>
        </p:txBody>
      </p:sp>
      <p:sp>
        <p:nvSpPr>
          <p:cNvPr id="9" name="Slide Number Placeholder 5"/>
          <p:cNvSpPr txBox="1">
            <a:spLocks/>
          </p:cNvSpPr>
          <p:nvPr userDrawn="1"/>
        </p:nvSpPr>
        <p:spPr>
          <a:xfrm>
            <a:off x="11593074" y="6356351"/>
            <a:ext cx="541865" cy="494332"/>
          </a:xfrm>
          <a:prstGeom prst="rect">
            <a:avLst/>
          </a:prstGeom>
          <a:solidFill>
            <a:schemeClr val="bg1"/>
          </a:solidFill>
        </p:spPr>
        <p:txBody>
          <a:bodyPr vert="horz" lIns="91440" tIns="45720" rIns="91440" bIns="45720" rtlCol="0" anchor="ctr"/>
          <a:lstStyle>
            <a:defPPr>
              <a:defRPr lang="en-US"/>
            </a:defPPr>
            <a:lvl1pPr algn="r">
              <a:defRPr sz="1200">
                <a:solidFill>
                  <a:schemeClr val="tx1">
                    <a:tint val="75000"/>
                  </a:schemeClr>
                </a:solidFill>
              </a:defRPr>
            </a:lvl1pPr>
          </a:lstStyle>
          <a:p>
            <a:pPr lvl="0"/>
            <a:fld id="{1791705F-2838-4ADA-8B99-7BA7DB5F2023}" type="slidenum">
              <a:rPr lang="en-GB" sz="1400" smtClean="0">
                <a:solidFill>
                  <a:srgbClr val="004376"/>
                </a:solidFill>
                <a:latin typeface="+mn-lt"/>
                <a:cs typeface="DINPro-Medium" panose="020B0604020101020102" pitchFamily="34" charset="0"/>
              </a:rPr>
              <a:pPr lvl="0"/>
              <a:t>‹#›</a:t>
            </a:fld>
            <a:endParaRPr lang="en-GB" sz="1400" dirty="0">
              <a:solidFill>
                <a:srgbClr val="004376"/>
              </a:solidFill>
              <a:latin typeface="+mn-lt"/>
              <a:cs typeface="DINPro-Medium" panose="020B0604020101020102" pitchFamily="34" charset="0"/>
            </a:endParaRPr>
          </a:p>
        </p:txBody>
      </p:sp>
    </p:spTree>
    <p:extLst>
      <p:ext uri="{BB962C8B-B14F-4D97-AF65-F5344CB8AC3E}">
        <p14:creationId xmlns:p14="http://schemas.microsoft.com/office/powerpoint/2010/main" val="306664472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chart" Target="../charts/chart10.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3.xml"/><Relationship Id="rId1" Type="http://schemas.openxmlformats.org/officeDocument/2006/relationships/slideLayout" Target="../slideLayouts/slideLayout2.xml"/><Relationship Id="rId4" Type="http://schemas.openxmlformats.org/officeDocument/2006/relationships/chart" Target="../charts/chart66.xml"/></Relationships>
</file>

<file path=ppt/slides/_rels/slide10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8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6.xml.rels><?xml version="1.0" encoding="UTF-8" standalone="yes"?>
<Relationships xmlns="http://schemas.openxmlformats.org/package/2006/relationships"><Relationship Id="rId2" Type="http://schemas.openxmlformats.org/officeDocument/2006/relationships/chart" Target="../charts/chart67.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chart" Target="../charts/chart68.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chart" Target="../charts/chart73.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3.xml"/><Relationship Id="rId1" Type="http://schemas.openxmlformats.org/officeDocument/2006/relationships/slideLayout" Target="../slideLayouts/slideLayout2.xml"/><Relationship Id="rId4" Type="http://schemas.openxmlformats.org/officeDocument/2006/relationships/chart" Target="../charts/chart76.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6.xml"/><Relationship Id="rId1" Type="http://schemas.openxmlformats.org/officeDocument/2006/relationships/slideLayout" Target="../slideLayouts/slideLayout2.xml"/><Relationship Id="rId4" Type="http://schemas.openxmlformats.org/officeDocument/2006/relationships/chart" Target="../charts/chart78.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9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24.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chart" Target="../charts/chart81.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chart" Target="../charts/chart83.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chart" Target="../charts/chart84.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chart" Target="../charts/chart8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chart" Target="../charts/chart87.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chart" Target="../charts/chart90.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chart" Target="../charts/chart9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08.xml"/><Relationship Id="rId1" Type="http://schemas.openxmlformats.org/officeDocument/2006/relationships/slideLayout" Target="../slideLayouts/slideLayout2.xml"/><Relationship Id="rId4" Type="http://schemas.openxmlformats.org/officeDocument/2006/relationships/chart" Target="../charts/chart9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10.xml"/><Relationship Id="rId1" Type="http://schemas.openxmlformats.org/officeDocument/2006/relationships/slideLayout" Target="../slideLayouts/slideLayout2.xml"/><Relationship Id="rId4" Type="http://schemas.openxmlformats.org/officeDocument/2006/relationships/chart" Target="../charts/chart100.xml"/></Relationships>
</file>

<file path=ppt/slides/_rels/slide145.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chart" Target="../charts/chart101.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11.xml"/><Relationship Id="rId1" Type="http://schemas.openxmlformats.org/officeDocument/2006/relationships/slideLayout" Target="../slideLayouts/slideLayout2.xml"/><Relationship Id="rId5" Type="http://schemas.openxmlformats.org/officeDocument/2006/relationships/chart" Target="../charts/chart105.xml"/><Relationship Id="rId4" Type="http://schemas.openxmlformats.org/officeDocument/2006/relationships/chart" Target="../charts/chart104.xml"/></Relationships>
</file>

<file path=ppt/slides/_rels/slide148.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chart" Target="../charts/chart107.xml"/></Relationships>
</file>

<file path=ppt/slides/_rels/slide149.xml.rels><?xml version="1.0" encoding="UTF-8" standalone="yes"?>
<Relationships xmlns="http://schemas.openxmlformats.org/package/2006/relationships"><Relationship Id="rId2" Type="http://schemas.openxmlformats.org/officeDocument/2006/relationships/chart" Target="../charts/chart108.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chart" Target="../charts/chart109.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13.xml"/><Relationship Id="rId1" Type="http://schemas.openxmlformats.org/officeDocument/2006/relationships/slideLayout" Target="../slideLayouts/slideLayout2.xml"/><Relationship Id="rId5" Type="http://schemas.openxmlformats.org/officeDocument/2006/relationships/chart" Target="../charts/chart112.xml"/><Relationship Id="rId4" Type="http://schemas.openxmlformats.org/officeDocument/2006/relationships/chart" Target="../charts/chart11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chart" Target="../charts/chart114.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chart" Target="../charts/chart11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20.xml"/><Relationship Id="rId1" Type="http://schemas.openxmlformats.org/officeDocument/2006/relationships/slideLayout" Target="../slideLayouts/slideLayout2.xml"/><Relationship Id="rId4" Type="http://schemas.openxmlformats.org/officeDocument/2006/relationships/chart" Target="../charts/chart12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24.xml"/><Relationship Id="rId1" Type="http://schemas.openxmlformats.org/officeDocument/2006/relationships/slideLayout" Target="../slideLayouts/slideLayout2.xml"/><Relationship Id="rId4" Type="http://schemas.openxmlformats.org/officeDocument/2006/relationships/chart" Target="../charts/chart124.xml"/></Relationships>
</file>

<file path=ppt/slides/_rels/slide16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69.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chart" Target="../charts/chart127.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76.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41.xml"/><Relationship Id="rId1" Type="http://schemas.openxmlformats.org/officeDocument/2006/relationships/slideLayout" Target="../slideLayouts/slideLayout2.xml"/><Relationship Id="rId4" Type="http://schemas.openxmlformats.org/officeDocument/2006/relationships/chart" Target="../charts/chart134.xml"/></Relationships>
</file>

<file path=ppt/slides/_rels/slide186.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chart" Target="../charts/chart135.xml"/><Relationship Id="rId1" Type="http://schemas.openxmlformats.org/officeDocument/2006/relationships/slideLayout" Target="../slideLayouts/slideLayout2.xml"/><Relationship Id="rId6" Type="http://schemas.openxmlformats.org/officeDocument/2006/relationships/chart" Target="../charts/chart139.xml"/><Relationship Id="rId5" Type="http://schemas.openxmlformats.org/officeDocument/2006/relationships/chart" Target="../charts/chart138.xml"/><Relationship Id="rId4" Type="http://schemas.openxmlformats.org/officeDocument/2006/relationships/chart" Target="../charts/chart13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chart" Target="../charts/chart140.xml"/><Relationship Id="rId1" Type="http://schemas.openxmlformats.org/officeDocument/2006/relationships/slideLayout" Target="../slideLayouts/slideLayout2.xml"/><Relationship Id="rId4" Type="http://schemas.openxmlformats.org/officeDocument/2006/relationships/chart" Target="../charts/chart14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44.xml"/><Relationship Id="rId1" Type="http://schemas.openxmlformats.org/officeDocument/2006/relationships/slideLayout" Target="../slideLayouts/slideLayout2.xml"/><Relationship Id="rId4" Type="http://schemas.openxmlformats.org/officeDocument/2006/relationships/chart" Target="../charts/chart14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chart" Target="../charts/chart145.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chart" Target="../charts/chart146.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6.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7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chart" Target="../charts/chart18.xml"/></Relationships>
</file>

<file path=ppt/slides/_rels/slide39.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chart" Target="../charts/char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chart" Target="../charts/chart26.xml"/></Relationships>
</file>

<file path=ppt/slides/_rels/slide49.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chart" Target="../charts/chart2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chart" Target="../charts/char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56.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63.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69.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70.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80.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90.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928159" y="2217405"/>
            <a:ext cx="7775575" cy="3257691"/>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City of Doncaster Council </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Pupil Lifestyle Survey </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Secondary School Report</a:t>
            </a:r>
            <a:endPar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a:solidFill>
                  <a:srgbClr val="00A98A"/>
                </a:solidFill>
                <a:latin typeface="Calibri" panose="020F0502020204030204" pitchFamily="34" charset="0"/>
                <a:ea typeface="MS Mincho" panose="02020609040205080304" pitchFamily="49" charset="-128"/>
                <a:cs typeface="Times New Roman" panose="02020603050405020304" pitchFamily="18" charset="0"/>
              </a:rPr>
              <a:t>October</a:t>
            </a:r>
            <a:r>
              <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2024</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8135087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(6) - CYPP key indicators</a:t>
            </a:r>
          </a:p>
        </p:txBody>
      </p:sp>
      <p:sp>
        <p:nvSpPr>
          <p:cNvPr id="6" name="Content Placeholder 2"/>
          <p:cNvSpPr txBox="1">
            <a:spLocks/>
          </p:cNvSpPr>
          <p:nvPr/>
        </p:nvSpPr>
        <p:spPr>
          <a:xfrm>
            <a:off x="4109923" y="992819"/>
            <a:ext cx="6809610" cy="167993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CYPP-8: </a:t>
            </a:r>
            <a:r>
              <a:rPr lang="en-GB" sz="1600" b="1" dirty="0"/>
              <a:t>Have you had a drink containing alcohol in the last 7 days, that was more than just a sip? </a:t>
            </a:r>
          </a:p>
          <a:p>
            <a:pPr marL="0" indent="0">
              <a:lnSpc>
                <a:spcPct val="100000"/>
              </a:lnSpc>
              <a:spcBef>
                <a:spcPts val="600"/>
              </a:spcBef>
              <a:spcAft>
                <a:spcPts val="600"/>
              </a:spcAft>
              <a:buNone/>
            </a:pPr>
            <a:r>
              <a:rPr lang="en-GB" sz="1400" dirty="0">
                <a:solidFill>
                  <a:srgbClr val="404040"/>
                </a:solidFill>
              </a:rPr>
              <a:t>17% of pupils have consumed alcohol within the last 7 days. The proportion increases for young carers (27%), Year 10s (24%), and SEN pupils (23%) (see slide 131 for more details). </a:t>
            </a:r>
            <a:endParaRPr lang="en-GB" sz="1600" dirty="0">
              <a:solidFill>
                <a:srgbClr val="404040"/>
              </a:solidFill>
            </a:endParaRP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8" name="TextBox 7"/>
          <p:cNvSpPr txBox="1"/>
          <p:nvPr/>
        </p:nvSpPr>
        <p:spPr>
          <a:xfrm>
            <a:off x="183019" y="655106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2022 n=834, 2023 n=1,057, 2024 n=1,170.</a:t>
            </a:r>
          </a:p>
        </p:txBody>
      </p:sp>
      <p:sp>
        <p:nvSpPr>
          <p:cNvPr id="10" name="Content Placeholder 2"/>
          <p:cNvSpPr txBox="1">
            <a:spLocks/>
          </p:cNvSpPr>
          <p:nvPr/>
        </p:nvSpPr>
        <p:spPr>
          <a:xfrm>
            <a:off x="183599" y="3830328"/>
            <a:ext cx="5871967" cy="185569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CYPP-9: </a:t>
            </a:r>
            <a:r>
              <a:rPr lang="en-GB" sz="1600" b="1" dirty="0"/>
              <a:t>Which statement best describes you about smoking? </a:t>
            </a:r>
          </a:p>
          <a:p>
            <a:pPr marL="0" indent="0">
              <a:lnSpc>
                <a:spcPct val="100000"/>
              </a:lnSpc>
              <a:spcBef>
                <a:spcPts val="600"/>
              </a:spcBef>
              <a:spcAft>
                <a:spcPts val="600"/>
              </a:spcAft>
              <a:buNone/>
            </a:pPr>
            <a:r>
              <a:rPr lang="en-GB" sz="1400" dirty="0">
                <a:solidFill>
                  <a:srgbClr val="404040"/>
                </a:solidFill>
              </a:rPr>
              <a:t>88% of pupils have never smoked at all. </a:t>
            </a:r>
            <a:r>
              <a:rPr lang="en-GB" sz="1400" dirty="0">
                <a:solidFill>
                  <a:schemeClr val="tx1">
                    <a:lumMod val="75000"/>
                    <a:lumOff val="25000"/>
                  </a:schemeClr>
                </a:solidFill>
              </a:rPr>
              <a:t>Year 10s are more likely than year 8s to have tried smoking. Young carers are more likely than other groups to have ever tried smoking</a:t>
            </a:r>
            <a:r>
              <a:rPr lang="en-GB" sz="1400" dirty="0"/>
              <a:t> </a:t>
            </a:r>
            <a:r>
              <a:rPr lang="en-GB" sz="1400" dirty="0">
                <a:solidFill>
                  <a:srgbClr val="404040"/>
                </a:solidFill>
              </a:rPr>
              <a:t>(see slides 145 and 146 for more details).</a:t>
            </a:r>
          </a:p>
          <a:p>
            <a:pPr marL="0" indent="0">
              <a:lnSpc>
                <a:spcPct val="100000"/>
              </a:lnSpc>
              <a:spcBef>
                <a:spcPts val="600"/>
              </a:spcBef>
              <a:spcAft>
                <a:spcPts val="600"/>
              </a:spcAft>
              <a:buNone/>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graphicFrame>
        <p:nvGraphicFramePr>
          <p:cNvPr id="11" name="Chart 10">
            <a:extLst>
              <a:ext uri="{FF2B5EF4-FFF2-40B4-BE49-F238E27FC236}">
                <a16:creationId xmlns:a16="http://schemas.microsoft.com/office/drawing/2014/main" id="{A509B754-2B5F-4877-98B4-A37843F75CFF}"/>
              </a:ext>
            </a:extLst>
          </p:cNvPr>
          <p:cNvGraphicFramePr/>
          <p:nvPr>
            <p:extLst>
              <p:ext uri="{D42A27DB-BD31-4B8C-83A1-F6EECF244321}">
                <p14:modId xmlns:p14="http://schemas.microsoft.com/office/powerpoint/2010/main" val="3895658094"/>
              </p:ext>
            </p:extLst>
          </p:nvPr>
        </p:nvGraphicFramePr>
        <p:xfrm>
          <a:off x="183019" y="885404"/>
          <a:ext cx="3817481" cy="23578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45B3DEBD-498D-41A7-ABD3-733A60AB9950}"/>
              </a:ext>
            </a:extLst>
          </p:cNvPr>
          <p:cNvGraphicFramePr/>
          <p:nvPr>
            <p:extLst>
              <p:ext uri="{D42A27DB-BD31-4B8C-83A1-F6EECF244321}">
                <p14:modId xmlns:p14="http://schemas.microsoft.com/office/powerpoint/2010/main" val="1328841964"/>
              </p:ext>
            </p:extLst>
          </p:nvPr>
        </p:nvGraphicFramePr>
        <p:xfrm>
          <a:off x="6523892" y="3485568"/>
          <a:ext cx="4783016" cy="2893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842066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77981" cy="900000"/>
          </a:xfrm>
        </p:spPr>
        <p:txBody>
          <a:bodyPr anchor="t" anchorCtr="0">
            <a:noAutofit/>
          </a:bodyPr>
          <a:lstStyle/>
          <a:p>
            <a:r>
              <a:rPr lang="en-GB" sz="1600" dirty="0"/>
              <a:t>Knowing what to do to get out of an abusive relationship is much lower than average for SEN and LGBTQ pupils (53% and 48% compared to 61% average).</a:t>
            </a:r>
          </a:p>
        </p:txBody>
      </p:sp>
      <p:graphicFrame>
        <p:nvGraphicFramePr>
          <p:cNvPr id="8" name="Table 7"/>
          <p:cNvGraphicFramePr>
            <a:graphicFrameLocks noGrp="1"/>
          </p:cNvGraphicFramePr>
          <p:nvPr>
            <p:extLst>
              <p:ext uri="{D42A27DB-BD31-4B8C-83A1-F6EECF244321}">
                <p14:modId xmlns:p14="http://schemas.microsoft.com/office/powerpoint/2010/main" val="4064166877"/>
              </p:ext>
            </p:extLst>
          </p:nvPr>
        </p:nvGraphicFramePr>
        <p:xfrm>
          <a:off x="183601" y="1259742"/>
          <a:ext cx="11449597" cy="3617739"/>
        </p:xfrm>
        <a:graphic>
          <a:graphicData uri="http://schemas.openxmlformats.org/drawingml/2006/table">
            <a:tbl>
              <a:tblPr firstRow="1" bandRow="1">
                <a:tableStyleId>{5940675A-B579-460E-94D1-54222C63F5DA}</a:tableStyleId>
              </a:tblPr>
              <a:tblGrid>
                <a:gridCol w="3940130">
                  <a:extLst>
                    <a:ext uri="{9D8B030D-6E8A-4147-A177-3AD203B41FA5}">
                      <a16:colId xmlns:a16="http://schemas.microsoft.com/office/drawing/2014/main" val="20000"/>
                    </a:ext>
                  </a:extLst>
                </a:gridCol>
                <a:gridCol w="1072781">
                  <a:extLst>
                    <a:ext uri="{9D8B030D-6E8A-4147-A177-3AD203B41FA5}">
                      <a16:colId xmlns:a16="http://schemas.microsoft.com/office/drawing/2014/main" val="20006"/>
                    </a:ext>
                  </a:extLst>
                </a:gridCol>
                <a:gridCol w="1072781">
                  <a:extLst>
                    <a:ext uri="{9D8B030D-6E8A-4147-A177-3AD203B41FA5}">
                      <a16:colId xmlns:a16="http://schemas.microsoft.com/office/drawing/2014/main" val="1195054033"/>
                    </a:ext>
                  </a:extLst>
                </a:gridCol>
                <a:gridCol w="1072781">
                  <a:extLst>
                    <a:ext uri="{9D8B030D-6E8A-4147-A177-3AD203B41FA5}">
                      <a16:colId xmlns:a16="http://schemas.microsoft.com/office/drawing/2014/main" val="3942426658"/>
                    </a:ext>
                  </a:extLst>
                </a:gridCol>
                <a:gridCol w="1072781">
                  <a:extLst>
                    <a:ext uri="{9D8B030D-6E8A-4147-A177-3AD203B41FA5}">
                      <a16:colId xmlns:a16="http://schemas.microsoft.com/office/drawing/2014/main" val="4079316281"/>
                    </a:ext>
                  </a:extLst>
                </a:gridCol>
                <a:gridCol w="1072781">
                  <a:extLst>
                    <a:ext uri="{9D8B030D-6E8A-4147-A177-3AD203B41FA5}">
                      <a16:colId xmlns:a16="http://schemas.microsoft.com/office/drawing/2014/main" val="1079149821"/>
                    </a:ext>
                  </a:extLst>
                </a:gridCol>
                <a:gridCol w="1072781">
                  <a:extLst>
                    <a:ext uri="{9D8B030D-6E8A-4147-A177-3AD203B41FA5}">
                      <a16:colId xmlns:a16="http://schemas.microsoft.com/office/drawing/2014/main" val="2290002136"/>
                    </a:ext>
                  </a:extLst>
                </a:gridCol>
                <a:gridCol w="1072781">
                  <a:extLst>
                    <a:ext uri="{9D8B030D-6E8A-4147-A177-3AD203B41FA5}">
                      <a16:colId xmlns:a16="http://schemas.microsoft.com/office/drawing/2014/main" val="3904524548"/>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100" dirty="0">
                          <a:solidFill>
                            <a:schemeClr val="tx1">
                              <a:lumMod val="75000"/>
                              <a:lumOff val="25000"/>
                            </a:schemeClr>
                          </a:solidFill>
                        </a:rPr>
                        <a:t>I can say no to people I like or love if they want me to do something I don't want to do</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087">
                <a:tc>
                  <a:txBody>
                    <a:bodyPr/>
                    <a:lstStyle/>
                    <a:p>
                      <a:pPr marL="72000" algn="l" defTabSz="914400" rtl="0" eaLnBrk="1" fontAlgn="b" latinLnBrk="0" hangingPunct="1"/>
                      <a:r>
                        <a:rPr lang="en-GB" sz="11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82%</a:t>
                      </a:r>
                    </a:p>
                  </a:txBody>
                  <a:tcPr marL="0" marR="0" marT="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r>
                        <a:rPr lang="en-GB" sz="1100" dirty="0">
                          <a:solidFill>
                            <a:schemeClr val="tx1">
                              <a:lumMod val="75000"/>
                              <a:lumOff val="25000"/>
                            </a:schemeClr>
                          </a:solidFill>
                        </a:rPr>
                        <a:t>I would be able to tell if I was in an abusive relationship</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100" dirty="0">
                          <a:solidFill>
                            <a:schemeClr val="tx1">
                              <a:lumMod val="75000"/>
                              <a:lumOff val="25000"/>
                            </a:schemeClr>
                          </a:solidFill>
                        </a:rPr>
                        <a:t>I would know what to do to get out of an abusive relationship</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208383" y="5081751"/>
            <a:ext cx="11449597"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p>
        </p:txBody>
      </p:sp>
    </p:spTree>
    <p:extLst>
      <p:ext uri="{BB962C8B-B14F-4D97-AF65-F5344CB8AC3E}">
        <p14:creationId xmlns:p14="http://schemas.microsoft.com/office/powerpoint/2010/main" val="120450172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3471" cy="900000"/>
          </a:xfrm>
        </p:spPr>
        <p:txBody>
          <a:bodyPr anchor="t" anchorCtr="0">
            <a:normAutofit/>
          </a:bodyPr>
          <a:lstStyle/>
          <a:p>
            <a:r>
              <a:rPr lang="en-US" sz="1600" dirty="0"/>
              <a:t>3% of pupils overall say they have had sex in the past and 2% are currently in a sexual relationship, most of which are Year 10 pupils. LGBTQ pupils are the group most likely to be thinking about having sex. SEN pupils are the most likely to have had sex in the past.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1095715498"/>
              </p:ext>
            </p:extLst>
          </p:nvPr>
        </p:nvGraphicFramePr>
        <p:xfrm>
          <a:off x="5184810" y="952500"/>
          <a:ext cx="6448389" cy="2417351"/>
        </p:xfrm>
        <a:graphic>
          <a:graphicData uri="http://schemas.openxmlformats.org/drawingml/2006/table">
            <a:tbl>
              <a:tblPr firstRow="1" bandRow="1">
                <a:tableStyleId>{5940675A-B579-460E-94D1-54222C63F5DA}</a:tableStyleId>
              </a:tblPr>
              <a:tblGrid>
                <a:gridCol w="2189791">
                  <a:extLst>
                    <a:ext uri="{9D8B030D-6E8A-4147-A177-3AD203B41FA5}">
                      <a16:colId xmlns:a16="http://schemas.microsoft.com/office/drawing/2014/main" val="20000"/>
                    </a:ext>
                  </a:extLst>
                </a:gridCol>
                <a:gridCol w="814318">
                  <a:extLst>
                    <a:ext uri="{9D8B030D-6E8A-4147-A177-3AD203B41FA5}">
                      <a16:colId xmlns:a16="http://schemas.microsoft.com/office/drawing/2014/main" val="20001"/>
                    </a:ext>
                  </a:extLst>
                </a:gridCol>
                <a:gridCol w="622167">
                  <a:extLst>
                    <a:ext uri="{9D8B030D-6E8A-4147-A177-3AD203B41FA5}">
                      <a16:colId xmlns:a16="http://schemas.microsoft.com/office/drawing/2014/main" val="20002"/>
                    </a:ext>
                  </a:extLst>
                </a:gridCol>
                <a:gridCol w="646876">
                  <a:extLst>
                    <a:ext uri="{9D8B030D-6E8A-4147-A177-3AD203B41FA5}">
                      <a16:colId xmlns:a16="http://schemas.microsoft.com/office/drawing/2014/main" val="20003"/>
                    </a:ext>
                  </a:extLst>
                </a:gridCol>
                <a:gridCol w="725079">
                  <a:extLst>
                    <a:ext uri="{9D8B030D-6E8A-4147-A177-3AD203B41FA5}">
                      <a16:colId xmlns:a16="http://schemas.microsoft.com/office/drawing/2014/main" val="20004"/>
                    </a:ext>
                  </a:extLst>
                </a:gridCol>
                <a:gridCol w="725079">
                  <a:extLst>
                    <a:ext uri="{9D8B030D-6E8A-4147-A177-3AD203B41FA5}">
                      <a16:colId xmlns:a16="http://schemas.microsoft.com/office/drawing/2014/main" val="20005"/>
                    </a:ext>
                  </a:extLst>
                </a:gridCol>
                <a:gridCol w="725079">
                  <a:extLst>
                    <a:ext uri="{9D8B030D-6E8A-4147-A177-3AD203B41FA5}">
                      <a16:colId xmlns:a16="http://schemas.microsoft.com/office/drawing/2014/main" val="20006"/>
                    </a:ext>
                  </a:extLst>
                </a:gridCol>
              </a:tblGrid>
              <a:tr h="4733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037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43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 and not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853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3853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560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1981399"/>
                  </a:ext>
                </a:extLst>
              </a:tr>
              <a:tr h="25234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Which of the following best describes you? </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2" name="Chart 11"/>
          <p:cNvGraphicFramePr/>
          <p:nvPr>
            <p:extLst>
              <p:ext uri="{D42A27DB-BD31-4B8C-83A1-F6EECF244321}">
                <p14:modId xmlns:p14="http://schemas.microsoft.com/office/powerpoint/2010/main" val="2948723617"/>
              </p:ext>
            </p:extLst>
          </p:nvPr>
        </p:nvGraphicFramePr>
        <p:xfrm>
          <a:off x="183600" y="835200"/>
          <a:ext cx="5001209" cy="46943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le 8">
            <a:extLst>
              <a:ext uri="{FF2B5EF4-FFF2-40B4-BE49-F238E27FC236}">
                <a16:creationId xmlns:a16="http://schemas.microsoft.com/office/drawing/2014/main" id="{BC1D47C6-81C0-4F8E-90CD-DE2573112EF3}"/>
              </a:ext>
            </a:extLst>
          </p:cNvPr>
          <p:cNvGraphicFramePr>
            <a:graphicFrameLocks noGrp="1"/>
          </p:cNvGraphicFramePr>
          <p:nvPr>
            <p:extLst>
              <p:ext uri="{D42A27DB-BD31-4B8C-83A1-F6EECF244321}">
                <p14:modId xmlns:p14="http://schemas.microsoft.com/office/powerpoint/2010/main" val="2367424826"/>
              </p:ext>
            </p:extLst>
          </p:nvPr>
        </p:nvGraphicFramePr>
        <p:xfrm>
          <a:off x="5184809" y="3473732"/>
          <a:ext cx="6448389" cy="2658414"/>
        </p:xfrm>
        <a:graphic>
          <a:graphicData uri="http://schemas.openxmlformats.org/drawingml/2006/table">
            <a:tbl>
              <a:tblPr firstRow="1" bandRow="1">
                <a:tableStyleId>{5940675A-B579-460E-94D1-54222C63F5DA}</a:tableStyleId>
              </a:tblPr>
              <a:tblGrid>
                <a:gridCol w="1979145">
                  <a:extLst>
                    <a:ext uri="{9D8B030D-6E8A-4147-A177-3AD203B41FA5}">
                      <a16:colId xmlns:a16="http://schemas.microsoft.com/office/drawing/2014/main" val="20000"/>
                    </a:ext>
                  </a:extLst>
                </a:gridCol>
                <a:gridCol w="456046">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1025">
                  <a:extLst>
                    <a:ext uri="{9D8B030D-6E8A-4147-A177-3AD203B41FA5}">
                      <a16:colId xmlns:a16="http://schemas.microsoft.com/office/drawing/2014/main" val="20003"/>
                    </a:ext>
                  </a:extLst>
                </a:gridCol>
                <a:gridCol w="742950">
                  <a:extLst>
                    <a:ext uri="{9D8B030D-6E8A-4147-A177-3AD203B41FA5}">
                      <a16:colId xmlns:a16="http://schemas.microsoft.com/office/drawing/2014/main" val="20004"/>
                    </a:ext>
                  </a:extLst>
                </a:gridCol>
                <a:gridCol w="737567">
                  <a:extLst>
                    <a:ext uri="{9D8B030D-6E8A-4147-A177-3AD203B41FA5}">
                      <a16:colId xmlns:a16="http://schemas.microsoft.com/office/drawing/2014/main" val="20005"/>
                    </a:ext>
                  </a:extLst>
                </a:gridCol>
                <a:gridCol w="565614">
                  <a:extLst>
                    <a:ext uri="{9D8B030D-6E8A-4147-A177-3AD203B41FA5}">
                      <a16:colId xmlns:a16="http://schemas.microsoft.com/office/drawing/2014/main" val="20006"/>
                    </a:ext>
                  </a:extLst>
                </a:gridCol>
                <a:gridCol w="595467">
                  <a:extLst>
                    <a:ext uri="{9D8B030D-6E8A-4147-A177-3AD203B41FA5}">
                      <a16:colId xmlns:a16="http://schemas.microsoft.com/office/drawing/2014/main" val="1798272703"/>
                    </a:ext>
                  </a:extLst>
                </a:gridCol>
              </a:tblGrid>
              <a:tr h="5485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3155">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57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 and not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444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2444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6164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64667677"/>
                  </a:ext>
                </a:extLst>
              </a:tr>
              <a:tr h="24108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4544765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dirty="0"/>
              <a:t>Amongst those who have had a sexual relationship, just 27% use a condom every time, and this has declined since last year, however with such small sample sizes it is hard to draw too many conclusions. </a:t>
            </a:r>
            <a:r>
              <a:rPr lang="en-GB" sz="1200" dirty="0"/>
              <a:t>(Please note the small sample sizes across all groups)</a:t>
            </a:r>
            <a:endParaRPr lang="en-GB" sz="1600" dirty="0"/>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3061358580"/>
              </p:ext>
            </p:extLst>
          </p:nvPr>
        </p:nvGraphicFramePr>
        <p:xfrm>
          <a:off x="5334001" y="1203000"/>
          <a:ext cx="6299200" cy="1896258"/>
        </p:xfrm>
        <a:graphic>
          <a:graphicData uri="http://schemas.openxmlformats.org/drawingml/2006/table">
            <a:tbl>
              <a:tblPr firstRow="1" bandRow="1">
                <a:tableStyleId>{5940675A-B579-460E-94D1-54222C63F5DA}</a:tableStyleId>
              </a:tblPr>
              <a:tblGrid>
                <a:gridCol w="1599936">
                  <a:extLst>
                    <a:ext uri="{9D8B030D-6E8A-4147-A177-3AD203B41FA5}">
                      <a16:colId xmlns:a16="http://schemas.microsoft.com/office/drawing/2014/main" val="20000"/>
                    </a:ext>
                  </a:extLst>
                </a:gridCol>
                <a:gridCol w="881135">
                  <a:extLst>
                    <a:ext uri="{9D8B030D-6E8A-4147-A177-3AD203B41FA5}">
                      <a16:colId xmlns:a16="http://schemas.microsoft.com/office/drawing/2014/main" val="20001"/>
                    </a:ext>
                  </a:extLst>
                </a:gridCol>
                <a:gridCol w="841248">
                  <a:extLst>
                    <a:ext uri="{9D8B030D-6E8A-4147-A177-3AD203B41FA5}">
                      <a16:colId xmlns:a16="http://schemas.microsoft.com/office/drawing/2014/main" val="20002"/>
                    </a:ext>
                  </a:extLst>
                </a:gridCol>
                <a:gridCol w="893733">
                  <a:extLst>
                    <a:ext uri="{9D8B030D-6E8A-4147-A177-3AD203B41FA5}">
                      <a16:colId xmlns:a16="http://schemas.microsoft.com/office/drawing/2014/main" val="20003"/>
                    </a:ext>
                  </a:extLst>
                </a:gridCol>
                <a:gridCol w="708554">
                  <a:extLst>
                    <a:ext uri="{9D8B030D-6E8A-4147-A177-3AD203B41FA5}">
                      <a16:colId xmlns:a16="http://schemas.microsoft.com/office/drawing/2014/main" val="20004"/>
                    </a:ext>
                  </a:extLst>
                </a:gridCol>
                <a:gridCol w="694382">
                  <a:extLst>
                    <a:ext uri="{9D8B030D-6E8A-4147-A177-3AD203B41FA5}">
                      <a16:colId xmlns:a16="http://schemas.microsoft.com/office/drawing/2014/main" val="20005"/>
                    </a:ext>
                  </a:extLst>
                </a:gridCol>
                <a:gridCol w="680212">
                  <a:extLst>
                    <a:ext uri="{9D8B030D-6E8A-4147-A177-3AD203B41FA5}">
                      <a16:colId xmlns:a16="http://schemas.microsoft.com/office/drawing/2014/main" val="20006"/>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2Survey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you have had sex, did you use condoms to prevent pregnancy/sexually transmitted infections? </a:t>
            </a:r>
          </a:p>
          <a:p>
            <a:r>
              <a:rPr lang="en-GB" sz="1000" i="1" dirty="0">
                <a:solidFill>
                  <a:srgbClr val="002060"/>
                </a:solidFill>
                <a:latin typeface="Calibri" panose="020F0502020204030204" pitchFamily="34" charset="0"/>
              </a:rPr>
              <a:t>Base: All respondents who had had sex before, 2022 n=84, 2023 n=72, 2024 n=64</a:t>
            </a:r>
          </a:p>
        </p:txBody>
      </p:sp>
      <p:graphicFrame>
        <p:nvGraphicFramePr>
          <p:cNvPr id="12" name="Chart 11"/>
          <p:cNvGraphicFramePr/>
          <p:nvPr>
            <p:extLst>
              <p:ext uri="{D42A27DB-BD31-4B8C-83A1-F6EECF244321}">
                <p14:modId xmlns:p14="http://schemas.microsoft.com/office/powerpoint/2010/main" val="3190665956"/>
              </p:ext>
            </p:extLst>
          </p:nvPr>
        </p:nvGraphicFramePr>
        <p:xfrm>
          <a:off x="183600" y="835200"/>
          <a:ext cx="5001209" cy="42303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a:extLst>
              <a:ext uri="{FF2B5EF4-FFF2-40B4-BE49-F238E27FC236}">
                <a16:creationId xmlns:a16="http://schemas.microsoft.com/office/drawing/2014/main" id="{E8E1F93D-762E-4647-9A40-EAED7DCC7B4C}"/>
              </a:ext>
            </a:extLst>
          </p:cNvPr>
          <p:cNvGraphicFramePr>
            <a:graphicFrameLocks noGrp="1"/>
          </p:cNvGraphicFramePr>
          <p:nvPr>
            <p:extLst>
              <p:ext uri="{D42A27DB-BD31-4B8C-83A1-F6EECF244321}">
                <p14:modId xmlns:p14="http://schemas.microsoft.com/office/powerpoint/2010/main" val="3824184617"/>
              </p:ext>
            </p:extLst>
          </p:nvPr>
        </p:nvGraphicFramePr>
        <p:xfrm>
          <a:off x="5334001" y="3195759"/>
          <a:ext cx="6299202" cy="2063898"/>
        </p:xfrm>
        <a:graphic>
          <a:graphicData uri="http://schemas.openxmlformats.org/drawingml/2006/table">
            <a:tbl>
              <a:tblPr firstRow="1" bandRow="1">
                <a:tableStyleId>{5940675A-B579-460E-94D1-54222C63F5DA}</a:tableStyleId>
              </a:tblPr>
              <a:tblGrid>
                <a:gridCol w="1608337">
                  <a:extLst>
                    <a:ext uri="{9D8B030D-6E8A-4147-A177-3AD203B41FA5}">
                      <a16:colId xmlns:a16="http://schemas.microsoft.com/office/drawing/2014/main" val="20000"/>
                    </a:ext>
                  </a:extLst>
                </a:gridCol>
                <a:gridCol w="577143">
                  <a:extLst>
                    <a:ext uri="{9D8B030D-6E8A-4147-A177-3AD203B41FA5}">
                      <a16:colId xmlns:a16="http://schemas.microsoft.com/office/drawing/2014/main" val="20001"/>
                    </a:ext>
                  </a:extLst>
                </a:gridCol>
                <a:gridCol w="802044">
                  <a:extLst>
                    <a:ext uri="{9D8B030D-6E8A-4147-A177-3AD203B41FA5}">
                      <a16:colId xmlns:a16="http://schemas.microsoft.com/office/drawing/2014/main" val="20002"/>
                    </a:ext>
                  </a:extLst>
                </a:gridCol>
                <a:gridCol w="671230">
                  <a:extLst>
                    <a:ext uri="{9D8B030D-6E8A-4147-A177-3AD203B41FA5}">
                      <a16:colId xmlns:a16="http://schemas.microsoft.com/office/drawing/2014/main" val="20003"/>
                    </a:ext>
                  </a:extLst>
                </a:gridCol>
                <a:gridCol w="781165">
                  <a:extLst>
                    <a:ext uri="{9D8B030D-6E8A-4147-A177-3AD203B41FA5}">
                      <a16:colId xmlns:a16="http://schemas.microsoft.com/office/drawing/2014/main" val="20004"/>
                    </a:ext>
                  </a:extLst>
                </a:gridCol>
                <a:gridCol w="741680">
                  <a:extLst>
                    <a:ext uri="{9D8B030D-6E8A-4147-A177-3AD203B41FA5}">
                      <a16:colId xmlns:a16="http://schemas.microsoft.com/office/drawing/2014/main" val="20005"/>
                    </a:ext>
                  </a:extLst>
                </a:gridCol>
                <a:gridCol w="503684">
                  <a:extLst>
                    <a:ext uri="{9D8B030D-6E8A-4147-A177-3AD203B41FA5}">
                      <a16:colId xmlns:a16="http://schemas.microsoft.com/office/drawing/2014/main" val="20006"/>
                    </a:ext>
                  </a:extLst>
                </a:gridCol>
                <a:gridCol w="613919">
                  <a:extLst>
                    <a:ext uri="{9D8B030D-6E8A-4147-A177-3AD203B41FA5}">
                      <a16:colId xmlns:a16="http://schemas.microsoft.com/office/drawing/2014/main" val="1514536575"/>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3578131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dirty="0"/>
              <a:t>Amongst girls, 8% are using long-term contraception, with the pill the most used. As you would expect, Year 10s are more likely to be taking long-term contraception than Year 8s.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7381149"/>
              </p:ext>
            </p:extLst>
          </p:nvPr>
        </p:nvGraphicFramePr>
        <p:xfrm>
          <a:off x="311056" y="897846"/>
          <a:ext cx="4919733" cy="2269914"/>
        </p:xfrm>
        <a:graphic>
          <a:graphicData uri="http://schemas.openxmlformats.org/drawingml/2006/table">
            <a:tbl>
              <a:tblPr firstRow="1" bandRow="1">
                <a:tableStyleId>{5940675A-B579-460E-94D1-54222C63F5DA}</a:tableStyleId>
              </a:tblPr>
              <a:tblGrid>
                <a:gridCol w="2107119">
                  <a:extLst>
                    <a:ext uri="{9D8B030D-6E8A-4147-A177-3AD203B41FA5}">
                      <a16:colId xmlns:a16="http://schemas.microsoft.com/office/drawing/2014/main" val="20000"/>
                    </a:ext>
                  </a:extLst>
                </a:gridCol>
                <a:gridCol w="937538">
                  <a:extLst>
                    <a:ext uri="{9D8B030D-6E8A-4147-A177-3AD203B41FA5}">
                      <a16:colId xmlns:a16="http://schemas.microsoft.com/office/drawing/2014/main" val="20001"/>
                    </a:ext>
                  </a:extLst>
                </a:gridCol>
                <a:gridCol w="937538">
                  <a:extLst>
                    <a:ext uri="{9D8B030D-6E8A-4147-A177-3AD203B41FA5}">
                      <a16:colId xmlns:a16="http://schemas.microsoft.com/office/drawing/2014/main" val="20002"/>
                    </a:ext>
                  </a:extLst>
                </a:gridCol>
                <a:gridCol w="937538">
                  <a:extLst>
                    <a:ext uri="{9D8B030D-6E8A-4147-A177-3AD203B41FA5}">
                      <a16:colId xmlns:a16="http://schemas.microsoft.com/office/drawing/2014/main" val="20003"/>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Microgeon)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Are you currently using any of the following contraception that works to prevent pregnancy? </a:t>
            </a:r>
          </a:p>
          <a:p>
            <a:r>
              <a:rPr lang="en-GB" sz="1000" i="1" dirty="0">
                <a:solidFill>
                  <a:srgbClr val="002060"/>
                </a:solidFill>
                <a:latin typeface="Calibri" panose="020F0502020204030204" pitchFamily="34" charset="0"/>
              </a:rPr>
              <a:t>Base: All female pupils, 2022 n=405, 2023 n=491, 2024 n=549</a:t>
            </a:r>
          </a:p>
        </p:txBody>
      </p:sp>
      <p:graphicFrame>
        <p:nvGraphicFramePr>
          <p:cNvPr id="9" name="Table 8">
            <a:extLst>
              <a:ext uri="{FF2B5EF4-FFF2-40B4-BE49-F238E27FC236}">
                <a16:creationId xmlns:a16="http://schemas.microsoft.com/office/drawing/2014/main" id="{F733F3C4-DC4D-4B79-A388-4EAAD8C910EE}"/>
              </a:ext>
            </a:extLst>
          </p:cNvPr>
          <p:cNvGraphicFramePr>
            <a:graphicFrameLocks noGrp="1"/>
          </p:cNvGraphicFramePr>
          <p:nvPr>
            <p:extLst>
              <p:ext uri="{D42A27DB-BD31-4B8C-83A1-F6EECF244321}">
                <p14:modId xmlns:p14="http://schemas.microsoft.com/office/powerpoint/2010/main" val="3540615472"/>
              </p:ext>
            </p:extLst>
          </p:nvPr>
        </p:nvGraphicFramePr>
        <p:xfrm>
          <a:off x="311061" y="3368541"/>
          <a:ext cx="9623352" cy="2391896"/>
        </p:xfrm>
        <a:graphic>
          <a:graphicData uri="http://schemas.openxmlformats.org/drawingml/2006/table">
            <a:tbl>
              <a:tblPr firstRow="1" bandRow="1">
                <a:tableStyleId>{5940675A-B579-460E-94D1-54222C63F5DA}</a:tableStyleId>
              </a:tblPr>
              <a:tblGrid>
                <a:gridCol w="2091176">
                  <a:extLst>
                    <a:ext uri="{9D8B030D-6E8A-4147-A177-3AD203B41FA5}">
                      <a16:colId xmlns:a16="http://schemas.microsoft.com/office/drawing/2014/main" val="20000"/>
                    </a:ext>
                  </a:extLst>
                </a:gridCol>
                <a:gridCol w="941522">
                  <a:extLst>
                    <a:ext uri="{9D8B030D-6E8A-4147-A177-3AD203B41FA5}">
                      <a16:colId xmlns:a16="http://schemas.microsoft.com/office/drawing/2014/main" val="20005"/>
                    </a:ext>
                  </a:extLst>
                </a:gridCol>
                <a:gridCol w="941522">
                  <a:extLst>
                    <a:ext uri="{9D8B030D-6E8A-4147-A177-3AD203B41FA5}">
                      <a16:colId xmlns:a16="http://schemas.microsoft.com/office/drawing/2014/main" val="20001"/>
                    </a:ext>
                  </a:extLst>
                </a:gridCol>
                <a:gridCol w="941522">
                  <a:extLst>
                    <a:ext uri="{9D8B030D-6E8A-4147-A177-3AD203B41FA5}">
                      <a16:colId xmlns:a16="http://schemas.microsoft.com/office/drawing/2014/main" val="3409646215"/>
                    </a:ext>
                  </a:extLst>
                </a:gridCol>
                <a:gridCol w="941522">
                  <a:extLst>
                    <a:ext uri="{9D8B030D-6E8A-4147-A177-3AD203B41FA5}">
                      <a16:colId xmlns:a16="http://schemas.microsoft.com/office/drawing/2014/main" val="20002"/>
                    </a:ext>
                  </a:extLst>
                </a:gridCol>
                <a:gridCol w="941522">
                  <a:extLst>
                    <a:ext uri="{9D8B030D-6E8A-4147-A177-3AD203B41FA5}">
                      <a16:colId xmlns:a16="http://schemas.microsoft.com/office/drawing/2014/main" val="20003"/>
                    </a:ext>
                  </a:extLst>
                </a:gridCol>
                <a:gridCol w="1084242">
                  <a:extLst>
                    <a:ext uri="{9D8B030D-6E8A-4147-A177-3AD203B41FA5}">
                      <a16:colId xmlns:a16="http://schemas.microsoft.com/office/drawing/2014/main" val="20004"/>
                    </a:ext>
                  </a:extLst>
                </a:gridCol>
                <a:gridCol w="798802">
                  <a:extLst>
                    <a:ext uri="{9D8B030D-6E8A-4147-A177-3AD203B41FA5}">
                      <a16:colId xmlns:a16="http://schemas.microsoft.com/office/drawing/2014/main" val="3576630018"/>
                    </a:ext>
                  </a:extLst>
                </a:gridCol>
                <a:gridCol w="941522">
                  <a:extLst>
                    <a:ext uri="{9D8B030D-6E8A-4147-A177-3AD203B41FA5}">
                      <a16:colId xmlns:a16="http://schemas.microsoft.com/office/drawing/2014/main" val="3349415011"/>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Microgynon)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17406279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When asked about deciding which contraception to use, 67% of girls using contraception felt they had enough time to ask questions, 71% felt they were listened to and 71% felt they had enough information about different options. </a:t>
            </a:r>
            <a:r>
              <a:rPr lang="en-GB" sz="1200" dirty="0"/>
              <a:t>(Please note the small sample sizes across all groups)</a:t>
            </a:r>
          </a:p>
        </p:txBody>
      </p:sp>
      <p:graphicFrame>
        <p:nvGraphicFramePr>
          <p:cNvPr id="16" name="Chart 15"/>
          <p:cNvGraphicFramePr/>
          <p:nvPr/>
        </p:nvGraphicFramePr>
        <p:xfrm>
          <a:off x="1335123" y="1170401"/>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291795474"/>
              </p:ext>
            </p:extLst>
          </p:nvPr>
        </p:nvGraphicFramePr>
        <p:xfrm>
          <a:off x="183018" y="942358"/>
          <a:ext cx="5289094" cy="36326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600" y="6145200"/>
            <a:ext cx="7646488"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When deciding which contraception to use, which of the following describes how you felt? </a:t>
            </a:r>
          </a:p>
          <a:p>
            <a:r>
              <a:rPr lang="en-GB" sz="1000" i="1" dirty="0">
                <a:solidFill>
                  <a:srgbClr val="002060"/>
                </a:solidFill>
                <a:latin typeface="Calibri" panose="020F0502020204030204" pitchFamily="34" charset="0"/>
              </a:rPr>
              <a:t>Base: All respondents who use contraception, n=45</a:t>
            </a:r>
          </a:p>
          <a:p>
            <a:r>
              <a:rPr lang="en-GB" sz="1000" i="1" dirty="0">
                <a:solidFill>
                  <a:srgbClr val="002060"/>
                </a:solidFill>
                <a:latin typeface="Calibri" panose="020F0502020204030204" pitchFamily="34" charset="0"/>
              </a:rPr>
              <a:t>Question added for 2023.</a:t>
            </a:r>
          </a:p>
        </p:txBody>
      </p:sp>
      <p:graphicFrame>
        <p:nvGraphicFramePr>
          <p:cNvPr id="8" name="Table 7"/>
          <p:cNvGraphicFramePr>
            <a:graphicFrameLocks noGrp="1"/>
          </p:cNvGraphicFramePr>
          <p:nvPr>
            <p:extLst>
              <p:ext uri="{D42A27DB-BD31-4B8C-83A1-F6EECF244321}">
                <p14:modId xmlns:p14="http://schemas.microsoft.com/office/powerpoint/2010/main" val="4152382413"/>
              </p:ext>
            </p:extLst>
          </p:nvPr>
        </p:nvGraphicFramePr>
        <p:xfrm>
          <a:off x="5540961" y="942358"/>
          <a:ext cx="6092236" cy="2161018"/>
        </p:xfrm>
        <a:graphic>
          <a:graphicData uri="http://schemas.openxmlformats.org/drawingml/2006/table">
            <a:tbl>
              <a:tblPr firstRow="1" bandRow="1">
                <a:tableStyleId>{5940675A-B579-460E-94D1-54222C63F5DA}</a:tableStyleId>
              </a:tblPr>
              <a:tblGrid>
                <a:gridCol w="2032905">
                  <a:extLst>
                    <a:ext uri="{9D8B030D-6E8A-4147-A177-3AD203B41FA5}">
                      <a16:colId xmlns:a16="http://schemas.microsoft.com/office/drawing/2014/main" val="20000"/>
                    </a:ext>
                  </a:extLst>
                </a:gridCol>
                <a:gridCol w="1208578">
                  <a:extLst>
                    <a:ext uri="{9D8B030D-6E8A-4147-A177-3AD203B41FA5}">
                      <a16:colId xmlns:a16="http://schemas.microsoft.com/office/drawing/2014/main" val="20001"/>
                    </a:ext>
                  </a:extLst>
                </a:gridCol>
                <a:gridCol w="950251">
                  <a:extLst>
                    <a:ext uri="{9D8B030D-6E8A-4147-A177-3AD203B41FA5}">
                      <a16:colId xmlns:a16="http://schemas.microsoft.com/office/drawing/2014/main" val="20004"/>
                    </a:ext>
                  </a:extLst>
                </a:gridCol>
                <a:gridCol w="950251">
                  <a:extLst>
                    <a:ext uri="{9D8B030D-6E8A-4147-A177-3AD203B41FA5}">
                      <a16:colId xmlns:a16="http://schemas.microsoft.com/office/drawing/2014/main" val="20005"/>
                    </a:ext>
                  </a:extLst>
                </a:gridCol>
                <a:gridCol w="950251">
                  <a:extLst>
                    <a:ext uri="{9D8B030D-6E8A-4147-A177-3AD203B41FA5}">
                      <a16:colId xmlns:a16="http://schemas.microsoft.com/office/drawing/2014/main" val="20006"/>
                    </a:ext>
                  </a:extLst>
                </a:gridCol>
              </a:tblGrid>
              <a:tr h="4450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703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23075">
                <a:tc>
                  <a:txBody>
                    <a:bodyPr/>
                    <a:lstStyle/>
                    <a:p>
                      <a:r>
                        <a:rPr lang="en-GB" sz="11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0803">
                <a:tc>
                  <a:txBody>
                    <a:bodyPr/>
                    <a:lstStyle/>
                    <a:p>
                      <a:r>
                        <a:rPr lang="en-GB" sz="11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45054">
                <a:tc>
                  <a:txBody>
                    <a:bodyPr/>
                    <a:lstStyle/>
                    <a:p>
                      <a:r>
                        <a:rPr lang="en-GB" sz="11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TextBox 8"/>
          <p:cNvSpPr txBox="1"/>
          <p:nvPr/>
        </p:nvSpPr>
        <p:spPr>
          <a:xfrm>
            <a:off x="5540961" y="5674049"/>
            <a:ext cx="6092239" cy="261610"/>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Proportion of pupils saying….</a:t>
            </a:r>
          </a:p>
        </p:txBody>
      </p:sp>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2330883021"/>
              </p:ext>
            </p:extLst>
          </p:nvPr>
        </p:nvGraphicFramePr>
        <p:xfrm>
          <a:off x="5540961" y="3188093"/>
          <a:ext cx="6092239" cy="2364289"/>
        </p:xfrm>
        <a:graphic>
          <a:graphicData uri="http://schemas.openxmlformats.org/drawingml/2006/table">
            <a:tbl>
              <a:tblPr firstRow="1" bandRow="1">
                <a:tableStyleId>{5940675A-B579-460E-94D1-54222C63F5DA}</a:tableStyleId>
              </a:tblPr>
              <a:tblGrid>
                <a:gridCol w="1398016">
                  <a:extLst>
                    <a:ext uri="{9D8B030D-6E8A-4147-A177-3AD203B41FA5}">
                      <a16:colId xmlns:a16="http://schemas.microsoft.com/office/drawing/2014/main" val="20000"/>
                    </a:ext>
                  </a:extLst>
                </a:gridCol>
                <a:gridCol w="466036">
                  <a:extLst>
                    <a:ext uri="{9D8B030D-6E8A-4147-A177-3AD203B41FA5}">
                      <a16:colId xmlns:a16="http://schemas.microsoft.com/office/drawing/2014/main" val="20001"/>
                    </a:ext>
                  </a:extLst>
                </a:gridCol>
                <a:gridCol w="795651">
                  <a:extLst>
                    <a:ext uri="{9D8B030D-6E8A-4147-A177-3AD203B41FA5}">
                      <a16:colId xmlns:a16="http://schemas.microsoft.com/office/drawing/2014/main" val="20002"/>
                    </a:ext>
                  </a:extLst>
                </a:gridCol>
                <a:gridCol w="605780">
                  <a:extLst>
                    <a:ext uri="{9D8B030D-6E8A-4147-A177-3AD203B41FA5}">
                      <a16:colId xmlns:a16="http://schemas.microsoft.com/office/drawing/2014/main" val="20003"/>
                    </a:ext>
                  </a:extLst>
                </a:gridCol>
                <a:gridCol w="786233">
                  <a:extLst>
                    <a:ext uri="{9D8B030D-6E8A-4147-A177-3AD203B41FA5}">
                      <a16:colId xmlns:a16="http://schemas.microsoft.com/office/drawing/2014/main" val="20004"/>
                    </a:ext>
                  </a:extLst>
                </a:gridCol>
                <a:gridCol w="754177">
                  <a:extLst>
                    <a:ext uri="{9D8B030D-6E8A-4147-A177-3AD203B41FA5}">
                      <a16:colId xmlns:a16="http://schemas.microsoft.com/office/drawing/2014/main" val="20005"/>
                    </a:ext>
                  </a:extLst>
                </a:gridCol>
                <a:gridCol w="631890">
                  <a:extLst>
                    <a:ext uri="{9D8B030D-6E8A-4147-A177-3AD203B41FA5}">
                      <a16:colId xmlns:a16="http://schemas.microsoft.com/office/drawing/2014/main" val="20006"/>
                    </a:ext>
                  </a:extLst>
                </a:gridCol>
                <a:gridCol w="654456">
                  <a:extLst>
                    <a:ext uri="{9D8B030D-6E8A-4147-A177-3AD203B41FA5}">
                      <a16:colId xmlns:a16="http://schemas.microsoft.com/office/drawing/2014/main" val="214884382"/>
                    </a:ext>
                  </a:extLst>
                </a:gridCol>
              </a:tblGrid>
              <a:tr h="5743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613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738389">
                <a:tc>
                  <a:txBody>
                    <a:bodyPr/>
                    <a:lstStyle/>
                    <a:p>
                      <a:r>
                        <a:rPr lang="en-GB" sz="11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5740">
                <a:tc>
                  <a:txBody>
                    <a:bodyPr/>
                    <a:lstStyle/>
                    <a:p>
                      <a:r>
                        <a:rPr lang="en-GB" sz="11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0216">
                <a:tc>
                  <a:txBody>
                    <a:bodyPr/>
                    <a:lstStyle/>
                    <a:p>
                      <a:r>
                        <a:rPr lang="en-GB" sz="11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 name="Rectangle 2">
            <a:extLst>
              <a:ext uri="{FF2B5EF4-FFF2-40B4-BE49-F238E27FC236}">
                <a16:creationId xmlns:a16="http://schemas.microsoft.com/office/drawing/2014/main" id="{1B2F8D83-F09C-BAC6-EA34-20B2386425E6}"/>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75622690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Calibri" panose="020F0502020204030204" pitchFamily="34" charset="0"/>
              </a:rPr>
              <a:t>Emotional wellbeing:</a:t>
            </a:r>
          </a:p>
          <a:p>
            <a:r>
              <a:rPr lang="en-GB">
                <a:latin typeface="Calibri" panose="020F0502020204030204" pitchFamily="34" charset="0"/>
                <a:cs typeface="DINPro" panose="020B0504020101020102" pitchFamily="34" charset="0"/>
              </a:rPr>
              <a:t>Happiness, ideas, coping with challenges, worries, and feeling safe</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83096699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57% of pupils are ‘happy’ or ‘very happy’ with their life at the moment. Boys are happier than girls. Young carers and LGBTQ pupils are more likely than other groups to say they are ‘not/not at all happy’ (both 31% compared to 16% overall).</a:t>
            </a:r>
          </a:p>
        </p:txBody>
      </p:sp>
      <p:graphicFrame>
        <p:nvGraphicFramePr>
          <p:cNvPr id="12" name="Chart 11"/>
          <p:cNvGraphicFramePr/>
          <p:nvPr>
            <p:extLst>
              <p:ext uri="{D42A27DB-BD31-4B8C-83A1-F6EECF244321}">
                <p14:modId xmlns:p14="http://schemas.microsoft.com/office/powerpoint/2010/main" val="1455762753"/>
              </p:ext>
            </p:extLst>
          </p:nvPr>
        </p:nvGraphicFramePr>
        <p:xfrm>
          <a:off x="180000" y="427619"/>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general, how happy do you feel with your life at the moment?</a:t>
            </a:r>
          </a:p>
          <a:p>
            <a:r>
              <a:rPr lang="en-GB" sz="1000" i="1" dirty="0">
                <a:solidFill>
                  <a:srgbClr val="002060"/>
                </a:solidFill>
                <a:latin typeface="Calibri" panose="020F0502020204030204" pitchFamily="34" charset="0"/>
              </a:rPr>
              <a:t>Base: All valid respondents, 2022 n=834, 2023 n=1,057, 2024 n=1,170</a:t>
            </a:r>
            <a:endParaRPr lang="en-US" sz="1000" i="1" dirty="0">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45536506"/>
              </p:ext>
            </p:extLst>
          </p:nvPr>
        </p:nvGraphicFramePr>
        <p:xfrm>
          <a:off x="5350935" y="1067233"/>
          <a:ext cx="6282265" cy="1930548"/>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latin typeface="+mn-lt"/>
                        </a:rPr>
                        <a:t>Very</a:t>
                      </a:r>
                      <a:r>
                        <a:rPr lang="en-GB" sz="1100" baseline="0" dirty="0">
                          <a:solidFill>
                            <a:schemeClr val="tx1">
                              <a:lumMod val="75000"/>
                              <a:lumOff val="25000"/>
                            </a:schemeClr>
                          </a:solidFill>
                          <a:latin typeface="+mn-lt"/>
                        </a:rPr>
                        <a:t> happy / happy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latin typeface="+mn-lt"/>
                        </a:rPr>
                        <a:t>Not</a:t>
                      </a:r>
                      <a:r>
                        <a:rPr lang="en-GB" sz="1100" baseline="0" dirty="0">
                          <a:solidFill>
                            <a:schemeClr val="tx1">
                              <a:lumMod val="75000"/>
                              <a:lumOff val="25000"/>
                            </a:schemeClr>
                          </a:solidFill>
                          <a:latin typeface="+mn-lt"/>
                        </a:rPr>
                        <a:t> / not at all happy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720766036"/>
              </p:ext>
            </p:extLst>
          </p:nvPr>
        </p:nvGraphicFramePr>
        <p:xfrm>
          <a:off x="5350935" y="3128792"/>
          <a:ext cx="6282267" cy="2098188"/>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latin typeface="+mn-lt"/>
                        </a:rPr>
                        <a:t>Very</a:t>
                      </a:r>
                      <a:r>
                        <a:rPr lang="en-GB" sz="1100" baseline="0" dirty="0">
                          <a:solidFill>
                            <a:schemeClr val="tx1">
                              <a:lumMod val="75000"/>
                              <a:lumOff val="25000"/>
                            </a:schemeClr>
                          </a:solidFill>
                          <a:latin typeface="+mn-lt"/>
                        </a:rPr>
                        <a:t> happy / happy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latin typeface="+mn-lt"/>
                        </a:rPr>
                        <a:t>Not</a:t>
                      </a:r>
                      <a:r>
                        <a:rPr lang="en-GB" sz="1100" baseline="0" dirty="0">
                          <a:solidFill>
                            <a:schemeClr val="tx1">
                              <a:lumMod val="75000"/>
                              <a:lumOff val="25000"/>
                            </a:schemeClr>
                          </a:solidFill>
                          <a:latin typeface="+mn-lt"/>
                        </a:rPr>
                        <a:t> / not at all happy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26679547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month, have you experienced any of the following at home?</a:t>
            </a:r>
          </a:p>
          <a:p>
            <a:r>
              <a:rPr lang="en-GB" sz="1000" i="1" dirty="0">
                <a:solidFill>
                  <a:srgbClr val="002060"/>
                </a:solidFill>
                <a:latin typeface="Calibri" panose="020F0502020204030204" pitchFamily="34" charset="0"/>
              </a:rPr>
              <a:t>Response ‘I don’t want to say’ added for 2021 survey. Base: All valid respondents, 2022 n=834, 2023 n=1,057, 2024 n=1,170</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0000" y="180000"/>
            <a:ext cx="11633160" cy="900000"/>
          </a:xfrm>
        </p:spPr>
        <p:txBody>
          <a:bodyPr anchor="t" anchorCtr="0">
            <a:noAutofit/>
          </a:bodyPr>
          <a:lstStyle/>
          <a:p>
            <a:r>
              <a:rPr lang="en-GB" sz="1600" dirty="0"/>
              <a:t>14% of pupils have experienced being frightened by shouting/arguing. </a:t>
            </a:r>
            <a:r>
              <a:rPr lang="en-US" sz="1600" dirty="0"/>
              <a:t>Groups reporting much higher than average incidence of shouting and arguing are young carers (26%), LGBTQ (21%) and girls (20%). LGBTQ are the group most likely to have experienced physical violence.</a:t>
            </a:r>
            <a:endParaRPr lang="en-GB" sz="1600" dirty="0"/>
          </a:p>
        </p:txBody>
      </p:sp>
      <p:graphicFrame>
        <p:nvGraphicFramePr>
          <p:cNvPr id="10" name="Chart 9"/>
          <p:cNvGraphicFramePr/>
          <p:nvPr>
            <p:extLst>
              <p:ext uri="{D42A27DB-BD31-4B8C-83A1-F6EECF244321}">
                <p14:modId xmlns:p14="http://schemas.microsoft.com/office/powerpoint/2010/main" val="1834290899"/>
              </p:ext>
            </p:extLst>
          </p:nvPr>
        </p:nvGraphicFramePr>
        <p:xfrm>
          <a:off x="183600" y="835200"/>
          <a:ext cx="5126909" cy="4452255"/>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endParaRPr lang="en-GB" sz="1000" dirty="0"/>
          </a:p>
        </p:txBody>
      </p:sp>
      <p:graphicFrame>
        <p:nvGraphicFramePr>
          <p:cNvPr id="9" name="Table 8"/>
          <p:cNvGraphicFramePr>
            <a:graphicFrameLocks noGrp="1"/>
          </p:cNvGraphicFramePr>
          <p:nvPr>
            <p:extLst>
              <p:ext uri="{D42A27DB-BD31-4B8C-83A1-F6EECF244321}">
                <p14:modId xmlns:p14="http://schemas.microsoft.com/office/powerpoint/2010/main" val="3379157649"/>
              </p:ext>
            </p:extLst>
          </p:nvPr>
        </p:nvGraphicFramePr>
        <p:xfrm>
          <a:off x="5350935" y="1049614"/>
          <a:ext cx="6282265" cy="2377712"/>
        </p:xfrm>
        <a:graphic>
          <a:graphicData uri="http://schemas.openxmlformats.org/drawingml/2006/table">
            <a:tbl>
              <a:tblPr firstRow="1" bandRow="1">
                <a:tableStyleId>{5940675A-B579-460E-94D1-54222C63F5DA}</a:tableStyleId>
              </a:tblPr>
              <a:tblGrid>
                <a:gridCol w="1572714">
                  <a:extLst>
                    <a:ext uri="{9D8B030D-6E8A-4147-A177-3AD203B41FA5}">
                      <a16:colId xmlns:a16="http://schemas.microsoft.com/office/drawing/2014/main" val="20000"/>
                    </a:ext>
                  </a:extLst>
                </a:gridCol>
                <a:gridCol w="975082">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mn-lt"/>
                        </a:rPr>
                        <a:t>Shouting and arguing that frightened you</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mn-lt"/>
                        </a:rPr>
                        <a:t>Violence (hitting, punching, slapping)</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mn-lt"/>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mn-lt"/>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78951411"/>
                  </a:ext>
                </a:extLst>
              </a:tr>
            </a:tbl>
          </a:graphicData>
        </a:graphic>
      </p:graphicFrame>
      <p:graphicFrame>
        <p:nvGraphicFramePr>
          <p:cNvPr id="11" name="Table 10">
            <a:extLst>
              <a:ext uri="{FF2B5EF4-FFF2-40B4-BE49-F238E27FC236}">
                <a16:creationId xmlns:a16="http://schemas.microsoft.com/office/drawing/2014/main" id="{737C898A-8B81-480C-AFE9-E31E69C9B1D9}"/>
              </a:ext>
            </a:extLst>
          </p:cNvPr>
          <p:cNvGraphicFramePr>
            <a:graphicFrameLocks noGrp="1"/>
          </p:cNvGraphicFramePr>
          <p:nvPr>
            <p:extLst>
              <p:ext uri="{D42A27DB-BD31-4B8C-83A1-F6EECF244321}">
                <p14:modId xmlns:p14="http://schemas.microsoft.com/office/powerpoint/2010/main" val="425116324"/>
              </p:ext>
            </p:extLst>
          </p:nvPr>
        </p:nvGraphicFramePr>
        <p:xfrm>
          <a:off x="5350934" y="3530196"/>
          <a:ext cx="6282265" cy="2543192"/>
        </p:xfrm>
        <a:graphic>
          <a:graphicData uri="http://schemas.openxmlformats.org/drawingml/2006/table">
            <a:tbl>
              <a:tblPr firstRow="1" bandRow="1">
                <a:tableStyleId>{5940675A-B579-460E-94D1-54222C63F5DA}</a:tableStyleId>
              </a:tblPr>
              <a:tblGrid>
                <a:gridCol w="1418134">
                  <a:extLst>
                    <a:ext uri="{9D8B030D-6E8A-4147-A177-3AD203B41FA5}">
                      <a16:colId xmlns:a16="http://schemas.microsoft.com/office/drawing/2014/main" val="20000"/>
                    </a:ext>
                  </a:extLst>
                </a:gridCol>
                <a:gridCol w="643409">
                  <a:extLst>
                    <a:ext uri="{9D8B030D-6E8A-4147-A177-3AD203B41FA5}">
                      <a16:colId xmlns:a16="http://schemas.microsoft.com/office/drawing/2014/main" val="20001"/>
                    </a:ext>
                  </a:extLst>
                </a:gridCol>
                <a:gridCol w="776043">
                  <a:extLst>
                    <a:ext uri="{9D8B030D-6E8A-4147-A177-3AD203B41FA5}">
                      <a16:colId xmlns:a16="http://schemas.microsoft.com/office/drawing/2014/main" val="20002"/>
                    </a:ext>
                  </a:extLst>
                </a:gridCol>
                <a:gridCol w="659620">
                  <a:extLst>
                    <a:ext uri="{9D8B030D-6E8A-4147-A177-3AD203B41FA5}">
                      <a16:colId xmlns:a16="http://schemas.microsoft.com/office/drawing/2014/main" val="20003"/>
                    </a:ext>
                  </a:extLst>
                </a:gridCol>
                <a:gridCol w="804030">
                  <a:extLst>
                    <a:ext uri="{9D8B030D-6E8A-4147-A177-3AD203B41FA5}">
                      <a16:colId xmlns:a16="http://schemas.microsoft.com/office/drawing/2014/main" val="20004"/>
                    </a:ext>
                  </a:extLst>
                </a:gridCol>
                <a:gridCol w="746077">
                  <a:extLst>
                    <a:ext uri="{9D8B030D-6E8A-4147-A177-3AD203B41FA5}">
                      <a16:colId xmlns:a16="http://schemas.microsoft.com/office/drawing/2014/main" val="20005"/>
                    </a:ext>
                  </a:extLst>
                </a:gridCol>
                <a:gridCol w="617476">
                  <a:extLst>
                    <a:ext uri="{9D8B030D-6E8A-4147-A177-3AD203B41FA5}">
                      <a16:colId xmlns:a16="http://schemas.microsoft.com/office/drawing/2014/main" val="20006"/>
                    </a:ext>
                  </a:extLst>
                </a:gridCol>
                <a:gridCol w="617476">
                  <a:extLst>
                    <a:ext uri="{9D8B030D-6E8A-4147-A177-3AD203B41FA5}">
                      <a16:colId xmlns:a16="http://schemas.microsoft.com/office/drawing/2014/main" val="297256176"/>
                    </a:ext>
                  </a:extLst>
                </a:gridCol>
              </a:tblGrid>
              <a:tr h="5264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mn-lt"/>
                        </a:rPr>
                        <a:t>Shouting and arguing that frightened you</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mn-lt"/>
                        </a:rPr>
                        <a:t>Violence (hitting, punching, slapping)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mn-lt"/>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mn-lt"/>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23739854"/>
                  </a:ext>
                </a:extLst>
              </a:tr>
            </a:tbl>
          </a:graphicData>
        </a:graphic>
      </p:graphicFrame>
    </p:spTree>
    <p:extLst>
      <p:ext uri="{BB962C8B-B14F-4D97-AF65-F5344CB8AC3E}">
        <p14:creationId xmlns:p14="http://schemas.microsoft.com/office/powerpoint/2010/main" val="13332600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56400" cy="900000"/>
          </a:xfrm>
        </p:spPr>
        <p:txBody>
          <a:bodyPr vert="horz" lIns="91440" tIns="45720" rIns="91440" bIns="45720" rtlCol="0" anchor="t" anchorCtr="0">
            <a:normAutofit/>
          </a:bodyPr>
          <a:lstStyle/>
          <a:p>
            <a:r>
              <a:rPr lang="en-GB" sz="1600" dirty="0"/>
              <a:t>If something goes wrong 46% say they will learn from it for next time. However, 79% will get upset and feel bad for ages at least sometimes (the same as last year).</a:t>
            </a:r>
          </a:p>
        </p:txBody>
      </p:sp>
      <p:graphicFrame>
        <p:nvGraphicFramePr>
          <p:cNvPr id="10" name="Chart 9"/>
          <p:cNvGraphicFramePr/>
          <p:nvPr>
            <p:extLst>
              <p:ext uri="{D42A27DB-BD31-4B8C-83A1-F6EECF244321}">
                <p14:modId xmlns:p14="http://schemas.microsoft.com/office/powerpoint/2010/main" val="3520954947"/>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a:p>
            <a:r>
              <a:rPr lang="en-GB" sz="1000" i="1" dirty="0">
                <a:solidFill>
                  <a:srgbClr val="002060"/>
                </a:solidFill>
                <a:latin typeface="Calibri" panose="020F0502020204030204" pitchFamily="34" charset="0"/>
              </a:rPr>
              <a:t>Base: All valid respondents, n=1,170</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1425300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450179" cy="900000"/>
          </a:xfrm>
        </p:spPr>
        <p:txBody>
          <a:bodyPr vert="horz" lIns="91440" tIns="45720" rIns="91440" bIns="45720" rtlCol="0" anchor="t">
            <a:noAutofit/>
          </a:bodyPr>
          <a:lstStyle/>
          <a:p>
            <a:r>
              <a:rPr lang="en-GB" sz="1600" dirty="0"/>
              <a:t>Boys are more likely to respond positively if something goes wrong than girls. LGBTQ pupils and girls are the most likely to usually/always ‘get upset and feel bad for ages’ than any other group (both 47%). </a:t>
            </a:r>
            <a:br>
              <a:rPr lang="en-GB" sz="1600" dirty="0">
                <a:highlight>
                  <a:srgbClr val="FFFF00"/>
                </a:highlight>
              </a:rPr>
            </a:br>
            <a:r>
              <a:rPr lang="en-GB" sz="1600" dirty="0"/>
              <a:t> </a:t>
            </a:r>
          </a:p>
        </p:txBody>
      </p:sp>
      <p:sp>
        <p:nvSpPr>
          <p:cNvPr id="3" name="TextBox 2"/>
          <p:cNvSpPr txBox="1"/>
          <p:nvPr/>
        </p:nvSpPr>
        <p:spPr>
          <a:xfrm>
            <a:off x="180000" y="5861576"/>
            <a:ext cx="1144657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354886779"/>
              </p:ext>
            </p:extLst>
          </p:nvPr>
        </p:nvGraphicFramePr>
        <p:xfrm>
          <a:off x="180000" y="1203364"/>
          <a:ext cx="11446584" cy="2116080"/>
        </p:xfrm>
        <a:graphic>
          <a:graphicData uri="http://schemas.openxmlformats.org/drawingml/2006/table">
            <a:tbl>
              <a:tblPr firstRow="1" bandRow="1">
                <a:tableStyleId>{5940675A-B579-460E-94D1-54222C63F5DA}</a:tableStyleId>
              </a:tblPr>
              <a:tblGrid>
                <a:gridCol w="3028200">
                  <a:extLst>
                    <a:ext uri="{9D8B030D-6E8A-4147-A177-3AD203B41FA5}">
                      <a16:colId xmlns:a16="http://schemas.microsoft.com/office/drawing/2014/main" val="20000"/>
                    </a:ext>
                  </a:extLst>
                </a:gridCol>
                <a:gridCol w="439908">
                  <a:extLst>
                    <a:ext uri="{9D8B030D-6E8A-4147-A177-3AD203B41FA5}">
                      <a16:colId xmlns:a16="http://schemas.microsoft.com/office/drawing/2014/main" val="20001"/>
                    </a:ext>
                  </a:extLst>
                </a:gridCol>
                <a:gridCol w="1329746">
                  <a:extLst>
                    <a:ext uri="{9D8B030D-6E8A-4147-A177-3AD203B41FA5}">
                      <a16:colId xmlns:a16="http://schemas.microsoft.com/office/drawing/2014/main" val="20002"/>
                    </a:ext>
                  </a:extLst>
                </a:gridCol>
                <a:gridCol w="1329746">
                  <a:extLst>
                    <a:ext uri="{9D8B030D-6E8A-4147-A177-3AD203B41FA5}">
                      <a16:colId xmlns:a16="http://schemas.microsoft.com/office/drawing/2014/main" val="20003"/>
                    </a:ext>
                  </a:extLst>
                </a:gridCol>
                <a:gridCol w="1329746">
                  <a:extLst>
                    <a:ext uri="{9D8B030D-6E8A-4147-A177-3AD203B41FA5}">
                      <a16:colId xmlns:a16="http://schemas.microsoft.com/office/drawing/2014/main" val="20004"/>
                    </a:ext>
                  </a:extLst>
                </a:gridCol>
                <a:gridCol w="1329746">
                  <a:extLst>
                    <a:ext uri="{9D8B030D-6E8A-4147-A177-3AD203B41FA5}">
                      <a16:colId xmlns:a16="http://schemas.microsoft.com/office/drawing/2014/main" val="20005"/>
                    </a:ext>
                  </a:extLst>
                </a:gridCol>
                <a:gridCol w="1329746">
                  <a:extLst>
                    <a:ext uri="{9D8B030D-6E8A-4147-A177-3AD203B41FA5}">
                      <a16:colId xmlns:a16="http://schemas.microsoft.com/office/drawing/2014/main" val="20006"/>
                    </a:ext>
                  </a:extLst>
                </a:gridCol>
                <a:gridCol w="1329746">
                  <a:extLst>
                    <a:ext uri="{9D8B030D-6E8A-4147-A177-3AD203B41FA5}">
                      <a16:colId xmlns:a16="http://schemas.microsoft.com/office/drawing/2014/main" val="20007"/>
                    </a:ext>
                  </a:extLst>
                </a:gridCol>
              </a:tblGrid>
              <a:tr h="1764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694">
                <a:tc gridSpan="2">
                  <a:txBody>
                    <a:bodyPr/>
                    <a:lstStyle/>
                    <a:p>
                      <a:pPr algn="l"/>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3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learn from it for next time</a:t>
                      </a:r>
                      <a:endParaRPr lang="en-GB" sz="1100" dirty="0">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latin typeface="+mn-lt"/>
                          <a:sym typeface="Wingdings" panose="05000000000000000000" pitchFamily="2" charset="2"/>
                        </a:rPr>
                        <a:t></a:t>
                      </a:r>
                      <a:endParaRPr lang="en-GB" sz="20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3143">
                <a:tc>
                  <a:txBody>
                    <a:bodyPr/>
                    <a:lstStyle/>
                    <a:p>
                      <a:r>
                        <a:rPr lang="en-GB" sz="1100" dirty="0">
                          <a:solidFill>
                            <a:schemeClr val="tx1">
                              <a:lumMod val="75000"/>
                              <a:lumOff val="25000"/>
                            </a:schemeClr>
                          </a:solidFill>
                          <a:latin typeface="+mn-lt"/>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latin typeface="+mn-lt"/>
                          <a:sym typeface="Wingdings" panose="05000000000000000000" pitchFamily="2" charset="2"/>
                        </a:rPr>
                        <a:t></a:t>
                      </a:r>
                      <a:endParaRPr lang="en-GB" sz="20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3143">
                <a:tc>
                  <a:txBody>
                    <a:bodyPr/>
                    <a:lstStyle/>
                    <a:p>
                      <a:r>
                        <a:rPr lang="en-GB" sz="1100" dirty="0">
                          <a:solidFill>
                            <a:schemeClr val="tx1">
                              <a:lumMod val="75000"/>
                              <a:lumOff val="25000"/>
                            </a:schemeClr>
                          </a:solidFill>
                          <a:latin typeface="+mn-lt"/>
                        </a:rPr>
                        <a:t>I might feel a bit</a:t>
                      </a:r>
                      <a:r>
                        <a:rPr lang="en-GB" sz="1100" baseline="0" dirty="0">
                          <a:solidFill>
                            <a:schemeClr val="tx1">
                              <a:lumMod val="75000"/>
                              <a:lumOff val="25000"/>
                            </a:schemeClr>
                          </a:solidFill>
                          <a:latin typeface="+mn-lt"/>
                        </a:rPr>
                        <a:t> bad but soon forget about it</a:t>
                      </a:r>
                      <a:endParaRPr lang="en-GB" sz="11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43">
                <a:tc>
                  <a:txBody>
                    <a:bodyPr/>
                    <a:lstStyle/>
                    <a:p>
                      <a:r>
                        <a:rPr lang="en-GB" sz="1100" dirty="0">
                          <a:solidFill>
                            <a:schemeClr val="tx1">
                              <a:lumMod val="75000"/>
                              <a:lumOff val="25000"/>
                            </a:schemeClr>
                          </a:solidFill>
                          <a:latin typeface="+mn-lt"/>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latin typeface="+mn-lt"/>
                          <a:sym typeface="Wingdings" panose="05000000000000000000" pitchFamily="2" charset="2"/>
                        </a:rPr>
                        <a:t></a:t>
                      </a:r>
                      <a:endParaRPr lang="en-GB" sz="2000" dirty="0">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0000"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p:txBody>
      </p:sp>
      <p:graphicFrame>
        <p:nvGraphicFramePr>
          <p:cNvPr id="7" name="Table 6">
            <a:extLst>
              <a:ext uri="{FF2B5EF4-FFF2-40B4-BE49-F238E27FC236}">
                <a16:creationId xmlns:a16="http://schemas.microsoft.com/office/drawing/2014/main" id="{FF5B261C-0ADE-463F-AC26-C371984257C2}"/>
              </a:ext>
            </a:extLst>
          </p:cNvPr>
          <p:cNvGraphicFramePr>
            <a:graphicFrameLocks noGrp="1"/>
          </p:cNvGraphicFramePr>
          <p:nvPr>
            <p:extLst>
              <p:ext uri="{D42A27DB-BD31-4B8C-83A1-F6EECF244321}">
                <p14:modId xmlns:p14="http://schemas.microsoft.com/office/powerpoint/2010/main" val="2402011811"/>
              </p:ext>
            </p:extLst>
          </p:nvPr>
        </p:nvGraphicFramePr>
        <p:xfrm>
          <a:off x="186622" y="3437533"/>
          <a:ext cx="11446580" cy="2281560"/>
        </p:xfrm>
        <a:graphic>
          <a:graphicData uri="http://schemas.openxmlformats.org/drawingml/2006/table">
            <a:tbl>
              <a:tblPr firstRow="1" bandRow="1">
                <a:tableStyleId>{5940675A-B579-460E-94D1-54222C63F5DA}</a:tableStyleId>
              </a:tblPr>
              <a:tblGrid>
                <a:gridCol w="3042961">
                  <a:extLst>
                    <a:ext uri="{9D8B030D-6E8A-4147-A177-3AD203B41FA5}">
                      <a16:colId xmlns:a16="http://schemas.microsoft.com/office/drawing/2014/main" val="20000"/>
                    </a:ext>
                  </a:extLst>
                </a:gridCol>
                <a:gridCol w="447472">
                  <a:extLst>
                    <a:ext uri="{9D8B030D-6E8A-4147-A177-3AD203B41FA5}">
                      <a16:colId xmlns:a16="http://schemas.microsoft.com/office/drawing/2014/main" val="20001"/>
                    </a:ext>
                  </a:extLst>
                </a:gridCol>
                <a:gridCol w="1293779">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13234">
                  <a:extLst>
                    <a:ext uri="{9D8B030D-6E8A-4147-A177-3AD203B41FA5}">
                      <a16:colId xmlns:a16="http://schemas.microsoft.com/office/drawing/2014/main" val="20004"/>
                    </a:ext>
                  </a:extLst>
                </a:gridCol>
                <a:gridCol w="1040860">
                  <a:extLst>
                    <a:ext uri="{9D8B030D-6E8A-4147-A177-3AD203B41FA5}">
                      <a16:colId xmlns:a16="http://schemas.microsoft.com/office/drawing/2014/main" val="20005"/>
                    </a:ext>
                  </a:extLst>
                </a:gridCol>
                <a:gridCol w="1184319">
                  <a:extLst>
                    <a:ext uri="{9D8B030D-6E8A-4147-A177-3AD203B41FA5}">
                      <a16:colId xmlns:a16="http://schemas.microsoft.com/office/drawing/2014/main" val="20006"/>
                    </a:ext>
                  </a:extLst>
                </a:gridCol>
                <a:gridCol w="848762">
                  <a:extLst>
                    <a:ext uri="{9D8B030D-6E8A-4147-A177-3AD203B41FA5}">
                      <a16:colId xmlns:a16="http://schemas.microsoft.com/office/drawing/2014/main" val="20007"/>
                    </a:ext>
                  </a:extLst>
                </a:gridCol>
                <a:gridCol w="903593">
                  <a:extLst>
                    <a:ext uri="{9D8B030D-6E8A-4147-A177-3AD203B41FA5}">
                      <a16:colId xmlns:a16="http://schemas.microsoft.com/office/drawing/2014/main" val="1249384680"/>
                    </a:ext>
                  </a:extLst>
                </a:gridCol>
              </a:tblGrid>
              <a:tr h="21867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5895">
                <a:tc gridSpan="2">
                  <a:txBody>
                    <a:bodyPr/>
                    <a:lstStyle/>
                    <a:p>
                      <a:pPr algn="l"/>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20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learn from it for next time</a:t>
                      </a:r>
                      <a:endParaRPr lang="en-GB" sz="11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2086">
                <a:tc>
                  <a:txBody>
                    <a:bodyPr/>
                    <a:lstStyle/>
                    <a:p>
                      <a:r>
                        <a:rPr lang="en-GB" sz="1100" dirty="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2086">
                <a:tc>
                  <a:txBody>
                    <a:bodyPr/>
                    <a:lstStyle/>
                    <a:p>
                      <a:r>
                        <a:rPr lang="en-GB" sz="1100" dirty="0">
                          <a:solidFill>
                            <a:schemeClr val="tx1">
                              <a:lumMod val="75000"/>
                              <a:lumOff val="25000"/>
                            </a:schemeClr>
                          </a:solidFill>
                        </a:rPr>
                        <a:t>I might feel a bit</a:t>
                      </a:r>
                      <a:r>
                        <a:rPr lang="en-GB" sz="1100" baseline="0" dirty="0">
                          <a:solidFill>
                            <a:schemeClr val="tx1">
                              <a:lumMod val="75000"/>
                              <a:lumOff val="25000"/>
                            </a:schemeClr>
                          </a:solidFill>
                        </a:rPr>
                        <a:t> bad but soon forget about it</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2086">
                <a:tc>
                  <a:txBody>
                    <a:bodyPr/>
                    <a:lstStyle/>
                    <a:p>
                      <a:r>
                        <a:rPr lang="en-GB" sz="1100" dirty="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321236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(7) - CYPP key indicators</a:t>
            </a:r>
          </a:p>
        </p:txBody>
      </p:sp>
      <p:sp>
        <p:nvSpPr>
          <p:cNvPr id="3" name="Content Placeholder 2"/>
          <p:cNvSpPr>
            <a:spLocks noGrp="1"/>
          </p:cNvSpPr>
          <p:nvPr>
            <p:ph idx="1"/>
          </p:nvPr>
        </p:nvSpPr>
        <p:spPr>
          <a:xfrm>
            <a:off x="4488025" y="1381964"/>
            <a:ext cx="6121611" cy="1167805"/>
          </a:xfrm>
        </p:spPr>
        <p:txBody>
          <a:bodyPr>
            <a:noAutofit/>
          </a:bodyPr>
          <a:lstStyle/>
          <a:p>
            <a:pPr marL="0" indent="0">
              <a:lnSpc>
                <a:spcPct val="100000"/>
              </a:lnSpc>
              <a:spcBef>
                <a:spcPts val="600"/>
              </a:spcBef>
              <a:spcAft>
                <a:spcPts val="600"/>
              </a:spcAft>
              <a:buNone/>
            </a:pPr>
            <a:r>
              <a:rPr lang="en-GB" sz="1600" i="1" dirty="0"/>
              <a:t>CYPP-10: </a:t>
            </a:r>
            <a:r>
              <a:rPr lang="en-GB" sz="1600" b="1" dirty="0"/>
              <a:t>Have you ever taken any drugs to get high? </a:t>
            </a:r>
          </a:p>
          <a:p>
            <a:pPr marL="0" indent="0">
              <a:lnSpc>
                <a:spcPct val="100000"/>
              </a:lnSpc>
              <a:spcBef>
                <a:spcPts val="600"/>
              </a:spcBef>
              <a:spcAft>
                <a:spcPts val="600"/>
              </a:spcAft>
              <a:buNone/>
            </a:pPr>
            <a:r>
              <a:rPr lang="en-GB" sz="1400" dirty="0">
                <a:solidFill>
                  <a:srgbClr val="404040"/>
                </a:solidFill>
              </a:rPr>
              <a:t>6% of all pupils have taken drugs. This figure is at its highest amongst year 10s, 11% of whom have taken drugs to get high (see slide 157 for more details).</a:t>
            </a: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2022 n=834, 2023 n=1,057, 2024 n=1,170.</a:t>
            </a:r>
          </a:p>
        </p:txBody>
      </p:sp>
      <p:graphicFrame>
        <p:nvGraphicFramePr>
          <p:cNvPr id="8" name="Chart 7">
            <a:extLst>
              <a:ext uri="{FF2B5EF4-FFF2-40B4-BE49-F238E27FC236}">
                <a16:creationId xmlns:a16="http://schemas.microsoft.com/office/drawing/2014/main" id="{F9B8B66E-E4BB-4285-8B3E-413D616F6C5A}"/>
              </a:ext>
            </a:extLst>
          </p:cNvPr>
          <p:cNvGraphicFramePr/>
          <p:nvPr>
            <p:extLst>
              <p:ext uri="{D42A27DB-BD31-4B8C-83A1-F6EECF244321}">
                <p14:modId xmlns:p14="http://schemas.microsoft.com/office/powerpoint/2010/main" val="2708175960"/>
              </p:ext>
            </p:extLst>
          </p:nvPr>
        </p:nvGraphicFramePr>
        <p:xfrm>
          <a:off x="453518" y="914595"/>
          <a:ext cx="3670074" cy="27787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90730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made changes to your appearance (the way you look) recently?</a:t>
            </a:r>
          </a:p>
          <a:p>
            <a:r>
              <a:rPr lang="en-GB" sz="1000" i="1" dirty="0">
                <a:solidFill>
                  <a:srgbClr val="002060"/>
                </a:solidFill>
                <a:latin typeface="Calibri" panose="020F0502020204030204" pitchFamily="34" charset="0"/>
              </a:rPr>
              <a:t>Changed for 2022, n=834, 2023 n=1,057, 2024 n=1,170</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600" y="175185"/>
            <a:ext cx="11633160" cy="900000"/>
          </a:xfrm>
        </p:spPr>
        <p:txBody>
          <a:bodyPr anchor="t" anchorCtr="0">
            <a:normAutofit/>
          </a:bodyPr>
          <a:lstStyle/>
          <a:p>
            <a:r>
              <a:rPr lang="en-GB" sz="1600" dirty="0"/>
              <a:t>48% of pupils say they have made changes to their appearance recently, girls are more likely than any other cohort to do so (58%), closely followed by LGBTQ (57%).</a:t>
            </a:r>
          </a:p>
        </p:txBody>
      </p:sp>
      <p:graphicFrame>
        <p:nvGraphicFramePr>
          <p:cNvPr id="10" name="Chart 9"/>
          <p:cNvGraphicFramePr/>
          <p:nvPr>
            <p:extLst>
              <p:ext uri="{D42A27DB-BD31-4B8C-83A1-F6EECF244321}">
                <p14:modId xmlns:p14="http://schemas.microsoft.com/office/powerpoint/2010/main" val="47046606"/>
              </p:ext>
            </p:extLst>
          </p:nvPr>
        </p:nvGraphicFramePr>
        <p:xfrm>
          <a:off x="-314239" y="835200"/>
          <a:ext cx="4830852" cy="4444723"/>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2342749795"/>
              </p:ext>
            </p:extLst>
          </p:nvPr>
        </p:nvGraphicFramePr>
        <p:xfrm>
          <a:off x="5187143" y="1447568"/>
          <a:ext cx="6446057" cy="1488672"/>
        </p:xfrm>
        <a:graphic>
          <a:graphicData uri="http://schemas.openxmlformats.org/drawingml/2006/table">
            <a:tbl>
              <a:tblPr firstRow="1" bandRow="1">
                <a:tableStyleId>{5940675A-B579-460E-94D1-54222C63F5DA}</a:tableStyleId>
              </a:tblPr>
              <a:tblGrid>
                <a:gridCol w="1672358">
                  <a:extLst>
                    <a:ext uri="{9D8B030D-6E8A-4147-A177-3AD203B41FA5}">
                      <a16:colId xmlns:a16="http://schemas.microsoft.com/office/drawing/2014/main" val="20000"/>
                    </a:ext>
                  </a:extLst>
                </a:gridCol>
                <a:gridCol w="941864">
                  <a:extLst>
                    <a:ext uri="{9D8B030D-6E8A-4147-A177-3AD203B41FA5}">
                      <a16:colId xmlns:a16="http://schemas.microsoft.com/office/drawing/2014/main" val="20001"/>
                    </a:ext>
                  </a:extLst>
                </a:gridCol>
                <a:gridCol w="728615">
                  <a:extLst>
                    <a:ext uri="{9D8B030D-6E8A-4147-A177-3AD203B41FA5}">
                      <a16:colId xmlns:a16="http://schemas.microsoft.com/office/drawing/2014/main" val="20002"/>
                    </a:ext>
                  </a:extLst>
                </a:gridCol>
                <a:gridCol w="775805">
                  <a:extLst>
                    <a:ext uri="{9D8B030D-6E8A-4147-A177-3AD203B41FA5}">
                      <a16:colId xmlns:a16="http://schemas.microsoft.com/office/drawing/2014/main" val="20003"/>
                    </a:ext>
                  </a:extLst>
                </a:gridCol>
                <a:gridCol w="775805">
                  <a:extLst>
                    <a:ext uri="{9D8B030D-6E8A-4147-A177-3AD203B41FA5}">
                      <a16:colId xmlns:a16="http://schemas.microsoft.com/office/drawing/2014/main" val="20004"/>
                    </a:ext>
                  </a:extLst>
                </a:gridCol>
                <a:gridCol w="775805">
                  <a:extLst>
                    <a:ext uri="{9D8B030D-6E8A-4147-A177-3AD203B41FA5}">
                      <a16:colId xmlns:a16="http://schemas.microsoft.com/office/drawing/2014/main" val="20005"/>
                    </a:ext>
                  </a:extLst>
                </a:gridCol>
                <a:gridCol w="775805">
                  <a:extLst>
                    <a:ext uri="{9D8B030D-6E8A-4147-A177-3AD203B41FA5}">
                      <a16:colId xmlns:a16="http://schemas.microsoft.com/office/drawing/2014/main" val="20006"/>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2152">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6400">
                <a:tc>
                  <a:txBody>
                    <a:bodyPr/>
                    <a:lstStyle/>
                    <a:p>
                      <a:pPr algn="l" fontAlgn="b"/>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a:extLst>
              <a:ext uri="{FF2B5EF4-FFF2-40B4-BE49-F238E27FC236}">
                <a16:creationId xmlns:a16="http://schemas.microsoft.com/office/drawing/2014/main" id="{F496BDEA-E595-433E-8BC0-EE8931461633}"/>
              </a:ext>
            </a:extLst>
          </p:cNvPr>
          <p:cNvGraphicFramePr>
            <a:graphicFrameLocks noGrp="1"/>
          </p:cNvGraphicFramePr>
          <p:nvPr>
            <p:extLst>
              <p:ext uri="{D42A27DB-BD31-4B8C-83A1-F6EECF244321}">
                <p14:modId xmlns:p14="http://schemas.microsoft.com/office/powerpoint/2010/main" val="1337352845"/>
              </p:ext>
            </p:extLst>
          </p:nvPr>
        </p:nvGraphicFramePr>
        <p:xfrm>
          <a:off x="5187143" y="3067019"/>
          <a:ext cx="6446054" cy="1710177"/>
        </p:xfrm>
        <a:graphic>
          <a:graphicData uri="http://schemas.openxmlformats.org/drawingml/2006/table">
            <a:tbl>
              <a:tblPr firstRow="1" bandRow="1">
                <a:tableStyleId>{5940675A-B579-460E-94D1-54222C63F5DA}</a:tableStyleId>
              </a:tblPr>
              <a:tblGrid>
                <a:gridCol w="1020197">
                  <a:extLst>
                    <a:ext uri="{9D8B030D-6E8A-4147-A177-3AD203B41FA5}">
                      <a16:colId xmlns:a16="http://schemas.microsoft.com/office/drawing/2014/main" val="20000"/>
                    </a:ext>
                  </a:extLst>
                </a:gridCol>
                <a:gridCol w="665992">
                  <a:extLst>
                    <a:ext uri="{9D8B030D-6E8A-4147-A177-3AD203B41FA5}">
                      <a16:colId xmlns:a16="http://schemas.microsoft.com/office/drawing/2014/main" val="20001"/>
                    </a:ext>
                  </a:extLst>
                </a:gridCol>
                <a:gridCol w="845200">
                  <a:extLst>
                    <a:ext uri="{9D8B030D-6E8A-4147-A177-3AD203B41FA5}">
                      <a16:colId xmlns:a16="http://schemas.microsoft.com/office/drawing/2014/main" val="20002"/>
                    </a:ext>
                  </a:extLst>
                </a:gridCol>
                <a:gridCol w="782933">
                  <a:extLst>
                    <a:ext uri="{9D8B030D-6E8A-4147-A177-3AD203B41FA5}">
                      <a16:colId xmlns:a16="http://schemas.microsoft.com/office/drawing/2014/main" val="20003"/>
                    </a:ext>
                  </a:extLst>
                </a:gridCol>
                <a:gridCol w="782933">
                  <a:extLst>
                    <a:ext uri="{9D8B030D-6E8A-4147-A177-3AD203B41FA5}">
                      <a16:colId xmlns:a16="http://schemas.microsoft.com/office/drawing/2014/main" val="20004"/>
                    </a:ext>
                  </a:extLst>
                </a:gridCol>
                <a:gridCol w="782933">
                  <a:extLst>
                    <a:ext uri="{9D8B030D-6E8A-4147-A177-3AD203B41FA5}">
                      <a16:colId xmlns:a16="http://schemas.microsoft.com/office/drawing/2014/main" val="20005"/>
                    </a:ext>
                  </a:extLst>
                </a:gridCol>
                <a:gridCol w="782933">
                  <a:extLst>
                    <a:ext uri="{9D8B030D-6E8A-4147-A177-3AD203B41FA5}">
                      <a16:colId xmlns:a16="http://schemas.microsoft.com/office/drawing/2014/main" val="20006"/>
                    </a:ext>
                  </a:extLst>
                </a:gridCol>
                <a:gridCol w="782933">
                  <a:extLst>
                    <a:ext uri="{9D8B030D-6E8A-4147-A177-3AD203B41FA5}">
                      <a16:colId xmlns:a16="http://schemas.microsoft.com/office/drawing/2014/main" val="4260627917"/>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7537">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7040">
                <a:tc>
                  <a:txBody>
                    <a:bodyPr/>
                    <a:lstStyle/>
                    <a:p>
                      <a:pPr algn="l" fontAlgn="b"/>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8261089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Pupils mostly choose to persevere when they don’t succeed. 54% will have usually/always ‘have another go’ and 50% will usually/always ‘keep trying until they succeed’. </a:t>
            </a:r>
          </a:p>
        </p:txBody>
      </p:sp>
      <p:graphicFrame>
        <p:nvGraphicFramePr>
          <p:cNvPr id="10" name="Chart 9"/>
          <p:cNvGraphicFramePr/>
          <p:nvPr>
            <p:extLst>
              <p:ext uri="{D42A27DB-BD31-4B8C-83A1-F6EECF244321}">
                <p14:modId xmlns:p14="http://schemas.microsoft.com/office/powerpoint/2010/main" val="1208845610"/>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n=1,170</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83257462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All options, with the exception of “I give up” have decreased from last year. </a:t>
            </a:r>
          </a:p>
        </p:txBody>
      </p:sp>
      <p:graphicFrame>
        <p:nvGraphicFramePr>
          <p:cNvPr id="10" name="Chart 9"/>
          <p:cNvGraphicFramePr/>
          <p:nvPr>
            <p:extLst>
              <p:ext uri="{D42A27DB-BD31-4B8C-83A1-F6EECF244321}">
                <p14:modId xmlns:p14="http://schemas.microsoft.com/office/powerpoint/2010/main" val="3350802620"/>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2022 n=834, 2023 n=1,057, 2024 n=1,170</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100139468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89838" y="89490"/>
            <a:ext cx="11637120" cy="900000"/>
          </a:xfrm>
        </p:spPr>
        <p:txBody>
          <a:bodyPr vert="horz" lIns="91440" tIns="45720" rIns="91440" bIns="45720" rtlCol="0" anchor="t">
            <a:noAutofit/>
          </a:bodyPr>
          <a:lstStyle/>
          <a:p>
            <a:r>
              <a:rPr lang="en-GB" sz="1600" dirty="0"/>
              <a:t>Years 8s are slightly more persistent than Year 10s, and boys are more likely to have another go or keep trying than girls. </a:t>
            </a:r>
            <a:br>
              <a:rPr lang="en-GB" sz="1600" dirty="0"/>
            </a:br>
            <a:r>
              <a:rPr lang="en-GB" sz="1600" dirty="0"/>
              <a:t> </a:t>
            </a:r>
          </a:p>
        </p:txBody>
      </p:sp>
      <p:sp>
        <p:nvSpPr>
          <p:cNvPr id="3" name="TextBox 2"/>
          <p:cNvSpPr txBox="1"/>
          <p:nvPr/>
        </p:nvSpPr>
        <p:spPr>
          <a:xfrm>
            <a:off x="183600" y="5226415"/>
            <a:ext cx="1144959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95357910"/>
              </p:ext>
            </p:extLst>
          </p:nvPr>
        </p:nvGraphicFramePr>
        <p:xfrm>
          <a:off x="183600" y="835200"/>
          <a:ext cx="11449599" cy="4273872"/>
        </p:xfrm>
        <a:graphic>
          <a:graphicData uri="http://schemas.openxmlformats.org/drawingml/2006/table">
            <a:tbl>
              <a:tblPr firstRow="1" bandRow="1">
                <a:tableStyleId>{5940675A-B579-460E-94D1-54222C63F5DA}</a:tableStyleId>
              </a:tblPr>
              <a:tblGrid>
                <a:gridCol w="3028999">
                  <a:extLst>
                    <a:ext uri="{9D8B030D-6E8A-4147-A177-3AD203B41FA5}">
                      <a16:colId xmlns:a16="http://schemas.microsoft.com/office/drawing/2014/main" val="20000"/>
                    </a:ext>
                  </a:extLst>
                </a:gridCol>
                <a:gridCol w="440024">
                  <a:extLst>
                    <a:ext uri="{9D8B030D-6E8A-4147-A177-3AD203B41FA5}">
                      <a16:colId xmlns:a16="http://schemas.microsoft.com/office/drawing/2014/main" val="20001"/>
                    </a:ext>
                  </a:extLst>
                </a:gridCol>
                <a:gridCol w="1330096">
                  <a:extLst>
                    <a:ext uri="{9D8B030D-6E8A-4147-A177-3AD203B41FA5}">
                      <a16:colId xmlns:a16="http://schemas.microsoft.com/office/drawing/2014/main" val="20002"/>
                    </a:ext>
                  </a:extLst>
                </a:gridCol>
                <a:gridCol w="1330096">
                  <a:extLst>
                    <a:ext uri="{9D8B030D-6E8A-4147-A177-3AD203B41FA5}">
                      <a16:colId xmlns:a16="http://schemas.microsoft.com/office/drawing/2014/main" val="20003"/>
                    </a:ext>
                  </a:extLst>
                </a:gridCol>
                <a:gridCol w="1330096">
                  <a:extLst>
                    <a:ext uri="{9D8B030D-6E8A-4147-A177-3AD203B41FA5}">
                      <a16:colId xmlns:a16="http://schemas.microsoft.com/office/drawing/2014/main" val="20004"/>
                    </a:ext>
                  </a:extLst>
                </a:gridCol>
                <a:gridCol w="1330096">
                  <a:extLst>
                    <a:ext uri="{9D8B030D-6E8A-4147-A177-3AD203B41FA5}">
                      <a16:colId xmlns:a16="http://schemas.microsoft.com/office/drawing/2014/main" val="20005"/>
                    </a:ext>
                  </a:extLst>
                </a:gridCol>
                <a:gridCol w="1330096">
                  <a:extLst>
                    <a:ext uri="{9D8B030D-6E8A-4147-A177-3AD203B41FA5}">
                      <a16:colId xmlns:a16="http://schemas.microsoft.com/office/drawing/2014/main" val="20006"/>
                    </a:ext>
                  </a:extLst>
                </a:gridCol>
                <a:gridCol w="1330096">
                  <a:extLst>
                    <a:ext uri="{9D8B030D-6E8A-4147-A177-3AD203B41FA5}">
                      <a16:colId xmlns:a16="http://schemas.microsoft.com/office/drawing/2014/main" val="20007"/>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dirty="0">
                          <a:sym typeface="Wingdings" panose="05000000000000000000" pitchFamily="2" charset="2"/>
                        </a:rPr>
                        <a:t></a:t>
                      </a:r>
                      <a:endParaRPr lang="en-GB" sz="20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100" dirty="0">
                          <a:solidFill>
                            <a:schemeClr val="tx1">
                              <a:lumMod val="75000"/>
                              <a:lumOff val="25000"/>
                            </a:schemeClr>
                          </a:solidFill>
                        </a:rPr>
                        <a:t>I keep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dirty="0">
                          <a:sym typeface="Wingdings" panose="05000000000000000000" pitchFamily="2" charset="2"/>
                        </a:rPr>
                        <a:t></a:t>
                      </a:r>
                      <a:endParaRPr lang="en-GB" sz="20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try a different way of doing</a:t>
                      </a:r>
                      <a:r>
                        <a:rPr lang="en-GB" sz="1100" baseline="0" dirty="0">
                          <a:solidFill>
                            <a:schemeClr val="tx1">
                              <a:lumMod val="75000"/>
                              <a:lumOff val="25000"/>
                            </a:schemeClr>
                          </a:solidFill>
                        </a:rPr>
                        <a:t> it</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dirty="0">
                          <a:sym typeface="Wingdings" panose="05000000000000000000" pitchFamily="2" charset="2"/>
                        </a:rPr>
                        <a:t></a:t>
                      </a:r>
                      <a:endParaRPr lang="en-GB" sz="20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1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dirty="0">
                          <a:sym typeface="Wingdings" panose="05000000000000000000" pitchFamily="2" charset="2"/>
                        </a:rPr>
                        <a:t></a:t>
                      </a:r>
                      <a:endParaRPr lang="en-GB" sz="20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07490240"/>
                  </a:ext>
                </a:extLst>
              </a:tr>
              <a:tr h="400883">
                <a:tc>
                  <a:txBody>
                    <a:bodyPr/>
                    <a:lstStyle/>
                    <a:p>
                      <a:r>
                        <a:rPr lang="en-GB" sz="11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1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0883">
                <a:tc>
                  <a:txBody>
                    <a:bodyPr/>
                    <a:lstStyle/>
                    <a:p>
                      <a:r>
                        <a:rPr lang="en-GB" sz="11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1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p:txBody>
      </p:sp>
    </p:spTree>
    <p:extLst>
      <p:ext uri="{BB962C8B-B14F-4D97-AF65-F5344CB8AC3E}">
        <p14:creationId xmlns:p14="http://schemas.microsoft.com/office/powerpoint/2010/main" val="357700042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66638"/>
            <a:ext cx="11637120" cy="900000"/>
          </a:xfrm>
        </p:spPr>
        <p:txBody>
          <a:bodyPr vert="horz" lIns="91440" tIns="45720" rIns="91440" bIns="45720" rtlCol="0" anchor="t">
            <a:normAutofit/>
          </a:bodyPr>
          <a:lstStyle/>
          <a:p>
            <a:r>
              <a:rPr lang="en-GB" sz="1600" dirty="0"/>
              <a:t>LGBTQ pupils are the most likely to give up than any other cohort. Ethnic minority groups are the most likely to blame someone else. </a:t>
            </a:r>
          </a:p>
        </p:txBody>
      </p:sp>
      <p:sp>
        <p:nvSpPr>
          <p:cNvPr id="3" name="TextBox 2"/>
          <p:cNvSpPr txBox="1"/>
          <p:nvPr/>
        </p:nvSpPr>
        <p:spPr>
          <a:xfrm>
            <a:off x="183599" y="5781585"/>
            <a:ext cx="11449599" cy="261610"/>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3006778239"/>
              </p:ext>
            </p:extLst>
          </p:nvPr>
        </p:nvGraphicFramePr>
        <p:xfrm>
          <a:off x="183600" y="835200"/>
          <a:ext cx="11449598" cy="4800600"/>
        </p:xfrm>
        <a:graphic>
          <a:graphicData uri="http://schemas.openxmlformats.org/drawingml/2006/table">
            <a:tbl>
              <a:tblPr firstRow="1" bandRow="1">
                <a:tableStyleId>{5940675A-B579-460E-94D1-54222C63F5DA}</a:tableStyleId>
              </a:tblPr>
              <a:tblGrid>
                <a:gridCol w="2713744">
                  <a:extLst>
                    <a:ext uri="{9D8B030D-6E8A-4147-A177-3AD203B41FA5}">
                      <a16:colId xmlns:a16="http://schemas.microsoft.com/office/drawing/2014/main" val="20000"/>
                    </a:ext>
                  </a:extLst>
                </a:gridCol>
                <a:gridCol w="394227">
                  <a:extLst>
                    <a:ext uri="{9D8B030D-6E8A-4147-A177-3AD203B41FA5}">
                      <a16:colId xmlns:a16="http://schemas.microsoft.com/office/drawing/2014/main" val="20001"/>
                    </a:ext>
                  </a:extLst>
                </a:gridCol>
                <a:gridCol w="1191661">
                  <a:extLst>
                    <a:ext uri="{9D8B030D-6E8A-4147-A177-3AD203B41FA5}">
                      <a16:colId xmlns:a16="http://schemas.microsoft.com/office/drawing/2014/main" val="20002"/>
                    </a:ext>
                  </a:extLst>
                </a:gridCol>
                <a:gridCol w="1191661">
                  <a:extLst>
                    <a:ext uri="{9D8B030D-6E8A-4147-A177-3AD203B41FA5}">
                      <a16:colId xmlns:a16="http://schemas.microsoft.com/office/drawing/2014/main" val="20003"/>
                    </a:ext>
                  </a:extLst>
                </a:gridCol>
                <a:gridCol w="1191661">
                  <a:extLst>
                    <a:ext uri="{9D8B030D-6E8A-4147-A177-3AD203B41FA5}">
                      <a16:colId xmlns:a16="http://schemas.microsoft.com/office/drawing/2014/main" val="20004"/>
                    </a:ext>
                  </a:extLst>
                </a:gridCol>
                <a:gridCol w="1191661">
                  <a:extLst>
                    <a:ext uri="{9D8B030D-6E8A-4147-A177-3AD203B41FA5}">
                      <a16:colId xmlns:a16="http://schemas.microsoft.com/office/drawing/2014/main" val="20005"/>
                    </a:ext>
                  </a:extLst>
                </a:gridCol>
                <a:gridCol w="1191661">
                  <a:extLst>
                    <a:ext uri="{9D8B030D-6E8A-4147-A177-3AD203B41FA5}">
                      <a16:colId xmlns:a16="http://schemas.microsoft.com/office/drawing/2014/main" val="20006"/>
                    </a:ext>
                  </a:extLst>
                </a:gridCol>
                <a:gridCol w="1191661">
                  <a:extLst>
                    <a:ext uri="{9D8B030D-6E8A-4147-A177-3AD203B41FA5}">
                      <a16:colId xmlns:a16="http://schemas.microsoft.com/office/drawing/2014/main" val="20007"/>
                    </a:ext>
                  </a:extLst>
                </a:gridCol>
                <a:gridCol w="1191661">
                  <a:extLst>
                    <a:ext uri="{9D8B030D-6E8A-4147-A177-3AD203B41FA5}">
                      <a16:colId xmlns:a16="http://schemas.microsoft.com/office/drawing/2014/main" val="2000474804"/>
                    </a:ext>
                  </a:extLst>
                </a:gridCol>
              </a:tblGrid>
              <a:tr h="41160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56">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1009">
                <a:tc>
                  <a:txBody>
                    <a:bodyPr/>
                    <a:lstStyle/>
                    <a:p>
                      <a:r>
                        <a:rPr lang="en-GB" sz="1100" dirty="0">
                          <a:solidFill>
                            <a:schemeClr val="tx1">
                              <a:lumMod val="75000"/>
                              <a:lumOff val="25000"/>
                            </a:schemeClr>
                          </a:solidFill>
                        </a:rPr>
                        <a:t>I keep on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try a different way of doing</a:t>
                      </a:r>
                      <a:r>
                        <a:rPr lang="en-GB" sz="1100" baseline="0" dirty="0">
                          <a:solidFill>
                            <a:schemeClr val="tx1">
                              <a:lumMod val="75000"/>
                              <a:lumOff val="25000"/>
                            </a:schemeClr>
                          </a:solidFill>
                        </a:rPr>
                        <a:t> it</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1009">
                <a:tc>
                  <a:txBody>
                    <a:bodyPr/>
                    <a:lstStyle/>
                    <a:p>
                      <a:r>
                        <a:rPr lang="en-GB" sz="11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34389904"/>
                  </a:ext>
                </a:extLst>
              </a:tr>
              <a:tr h="441009">
                <a:tc>
                  <a:txBody>
                    <a:bodyPr/>
                    <a:lstStyle/>
                    <a:p>
                      <a:r>
                        <a:rPr lang="en-GB" sz="11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41009">
                <a:tc>
                  <a:txBody>
                    <a:bodyPr/>
                    <a:lstStyle/>
                    <a:p>
                      <a:r>
                        <a:rPr lang="en-GB" sz="11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41009">
                <a:tc>
                  <a:txBody>
                    <a:bodyPr/>
                    <a:lstStyle/>
                    <a:p>
                      <a:r>
                        <a:rPr lang="en-GB" sz="11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41009">
                <a:tc>
                  <a:txBody>
                    <a:bodyPr/>
                    <a:lstStyle/>
                    <a:p>
                      <a:r>
                        <a:rPr lang="en-GB" sz="11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r>
              <a:rPr lang="en-GB" sz="1000" dirty="0">
                <a:solidFill>
                  <a:srgbClr val="002060"/>
                </a:solidFill>
                <a:latin typeface="Calibri" panose="020F0502020204030204" pitchFamily="34" charset="0"/>
                <a:cs typeface="DINPro" panose="020B0504020101020102" pitchFamily="34" charset="0"/>
              </a:rPr>
              <a:t> </a:t>
            </a:r>
          </a:p>
        </p:txBody>
      </p:sp>
    </p:spTree>
    <p:extLst>
      <p:ext uri="{BB962C8B-B14F-4D97-AF65-F5344CB8AC3E}">
        <p14:creationId xmlns:p14="http://schemas.microsoft.com/office/powerpoint/2010/main" val="262433401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01600" y="180000"/>
            <a:ext cx="11758168" cy="900000"/>
          </a:xfrm>
        </p:spPr>
        <p:txBody>
          <a:bodyPr anchor="t" anchorCtr="0">
            <a:noAutofit/>
          </a:bodyPr>
          <a:lstStyle/>
          <a:p>
            <a:r>
              <a:rPr lang="en-GB" sz="1600" dirty="0"/>
              <a:t>Resilience amongst all pupils is overall on a downward trend, 48% have scored low this year, the highest it has been to date. Boys are the most resilient pupils overall. The group that seems the least resilient are the LGBTQ cohort with 61% scoring Low (0-19).</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155471559"/>
              </p:ext>
            </p:extLst>
          </p:nvPr>
        </p:nvGraphicFramePr>
        <p:xfrm>
          <a:off x="183356" y="1035596"/>
          <a:ext cx="5085823" cy="4197786"/>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600" y="6214512"/>
            <a:ext cx="9491446" cy="553998"/>
          </a:xfrm>
          <a:prstGeom prst="rect">
            <a:avLst/>
          </a:prstGeom>
          <a:noFill/>
        </p:spPr>
        <p:txBody>
          <a:bodyPr wrap="square" rtlCol="0" anchor="b" anchorCtr="0">
            <a:spAutoFit/>
          </a:bodyPr>
          <a:lstStyle/>
          <a:p>
            <a:r>
              <a:rPr lang="en-GB" sz="1000" dirty="0">
                <a:solidFill>
                  <a:srgbClr val="002060"/>
                </a:solidFill>
              </a:rPr>
              <a:t>An overall measurement of resilience based on the answers to ‘If I don’t succeed at something’ and ‘If something goes wrong’. </a:t>
            </a:r>
          </a:p>
          <a:p>
            <a:r>
              <a:rPr lang="en-GB" sz="1000" dirty="0">
                <a:solidFill>
                  <a:srgbClr val="002060"/>
                </a:solidFill>
              </a:rPr>
              <a:t>All items are scored 0-3 if phrased positively or 3-0 if they are phrased negatively</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n=430 (2019), n=1,325 (2020), n = 429 (2021), n=834 (2022), n= 1,057 (2023), n= 1,170 (2024) and all valid respondents from 2017 SHEU report, n=2,350</a:t>
            </a:r>
          </a:p>
        </p:txBody>
      </p:sp>
      <p:sp>
        <p:nvSpPr>
          <p:cNvPr id="10" name="Rectangle 9"/>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8" name="Table 7">
            <a:extLst>
              <a:ext uri="{FF2B5EF4-FFF2-40B4-BE49-F238E27FC236}">
                <a16:creationId xmlns:a16="http://schemas.microsoft.com/office/drawing/2014/main" id="{BC386C99-BA32-4AD5-91F7-3676A6356AF1}"/>
              </a:ext>
            </a:extLst>
          </p:cNvPr>
          <p:cNvGraphicFramePr>
            <a:graphicFrameLocks noGrp="1"/>
          </p:cNvGraphicFramePr>
          <p:nvPr>
            <p:extLst>
              <p:ext uri="{D42A27DB-BD31-4B8C-83A1-F6EECF244321}">
                <p14:modId xmlns:p14="http://schemas.microsoft.com/office/powerpoint/2010/main" val="3655454093"/>
              </p:ext>
            </p:extLst>
          </p:nvPr>
        </p:nvGraphicFramePr>
        <p:xfrm>
          <a:off x="5350935" y="1035596"/>
          <a:ext cx="6282265" cy="236221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High</a:t>
                      </a:r>
                      <a:r>
                        <a:rPr lang="en-GB" sz="1100" baseline="0" dirty="0">
                          <a:solidFill>
                            <a:schemeClr val="tx1">
                              <a:lumMod val="75000"/>
                              <a:lumOff val="25000"/>
                            </a:schemeClr>
                          </a:solidFill>
                          <a:latin typeface="+mn-lt"/>
                        </a:rPr>
                        <a:t> (26+)</a:t>
                      </a:r>
                      <a:endParaRPr lang="en-GB" sz="1100" dirty="0">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latin typeface="+mn-lt"/>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latin typeface="+mn-lt"/>
                        </a:rPr>
                        <a:t>Low</a:t>
                      </a:r>
                      <a:r>
                        <a:rPr lang="en-GB" sz="1100" baseline="0" dirty="0">
                          <a:solidFill>
                            <a:schemeClr val="tx1">
                              <a:lumMod val="75000"/>
                              <a:lumOff val="25000"/>
                            </a:schemeClr>
                          </a:solidFill>
                          <a:latin typeface="+mn-lt"/>
                        </a:rPr>
                        <a:t> (0-19)</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F15632CD-AFC5-4CC2-ADFF-DCCD6C314439}"/>
              </a:ext>
            </a:extLst>
          </p:cNvPr>
          <p:cNvGraphicFramePr>
            <a:graphicFrameLocks noGrp="1"/>
          </p:cNvGraphicFramePr>
          <p:nvPr>
            <p:extLst>
              <p:ext uri="{D42A27DB-BD31-4B8C-83A1-F6EECF244321}">
                <p14:modId xmlns:p14="http://schemas.microsoft.com/office/powerpoint/2010/main" val="1214285221"/>
              </p:ext>
            </p:extLst>
          </p:nvPr>
        </p:nvGraphicFramePr>
        <p:xfrm>
          <a:off x="5350935" y="3562196"/>
          <a:ext cx="6282265" cy="251310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High</a:t>
                      </a:r>
                      <a:r>
                        <a:rPr lang="en-GB" sz="1100" baseline="0" dirty="0">
                          <a:solidFill>
                            <a:schemeClr val="tx1">
                              <a:lumMod val="75000"/>
                              <a:lumOff val="25000"/>
                            </a:schemeClr>
                          </a:solidFill>
                          <a:latin typeface="+mn-lt"/>
                        </a:rPr>
                        <a:t> (26+)</a:t>
                      </a:r>
                      <a:endParaRPr lang="en-GB" sz="1100" dirty="0">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latin typeface="+mn-lt"/>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latin typeface="+mn-lt"/>
                        </a:rPr>
                        <a:t>Low</a:t>
                      </a:r>
                      <a:r>
                        <a:rPr lang="en-GB" sz="1100" baseline="0" dirty="0">
                          <a:solidFill>
                            <a:schemeClr val="tx1">
                              <a:lumMod val="75000"/>
                              <a:lumOff val="25000"/>
                            </a:schemeClr>
                          </a:solidFill>
                          <a:latin typeface="+mn-lt"/>
                        </a:rPr>
                        <a:t> (0-19)</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3601588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86426" cy="900000"/>
          </a:xfrm>
        </p:spPr>
        <p:txBody>
          <a:bodyPr vert="horz" lIns="91440" tIns="45720" rIns="91440" bIns="45720" rtlCol="0" anchor="t" anchorCtr="0">
            <a:normAutofit/>
          </a:bodyPr>
          <a:lstStyle/>
          <a:p>
            <a:r>
              <a:rPr lang="en-GB" sz="1600" dirty="0"/>
              <a:t>84% of pupils feel they are ‘sometimes’ or ‘always’ listened to when people are making decisions about them. The LGBTQ and young carers feel the least listened to with 20% and 23% answering ‘No, never’. </a:t>
            </a:r>
          </a:p>
        </p:txBody>
      </p:sp>
      <p:graphicFrame>
        <p:nvGraphicFramePr>
          <p:cNvPr id="10" name="Chart 9"/>
          <p:cNvGraphicFramePr/>
          <p:nvPr>
            <p:extLst>
              <p:ext uri="{D42A27DB-BD31-4B8C-83A1-F6EECF244321}">
                <p14:modId xmlns:p14="http://schemas.microsoft.com/office/powerpoint/2010/main" val="3622686847"/>
              </p:ext>
            </p:extLst>
          </p:nvPr>
        </p:nvGraphicFramePr>
        <p:xfrm>
          <a:off x="183019" y="835200"/>
          <a:ext cx="4751754" cy="400781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615932" y="945641"/>
            <a:ext cx="4602195" cy="369332"/>
          </a:xfrm>
          <a:prstGeom prst="rect">
            <a:avLst/>
          </a:prstGeom>
          <a:noFill/>
        </p:spPr>
        <p:txBody>
          <a:bodyPr wrap="square" rtlCol="0">
            <a:spAutoFit/>
          </a:bodyPr>
          <a:lstStyle/>
          <a:p>
            <a:endParaRPr lang="en-GB" dirty="0">
              <a:solidFill>
                <a:schemeClr val="bg2">
                  <a:lumMod val="25000"/>
                </a:schemeClr>
              </a:solidFill>
              <a:latin typeface="Calibri" panose="020F0502020204030204" pitchFamily="34" charset="0"/>
            </a:endParaRPr>
          </a:p>
        </p:txBody>
      </p:sp>
      <p:sp>
        <p:nvSpPr>
          <p:cNvPr id="11" name="TextBox 10"/>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like you are listened to by the adults and people making decisions about you?</a:t>
            </a:r>
          </a:p>
          <a:p>
            <a:r>
              <a:rPr lang="en-GB" sz="1000" i="1" dirty="0">
                <a:solidFill>
                  <a:srgbClr val="002060"/>
                </a:solidFill>
                <a:latin typeface="Calibri" panose="020F0502020204030204" pitchFamily="34" charset="0"/>
              </a:rPr>
              <a:t>Base: All valid respondents, 2022 n=834, 2023 n=1,057, 2024 n=1,170</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573351026"/>
              </p:ext>
            </p:extLst>
          </p:nvPr>
        </p:nvGraphicFramePr>
        <p:xfrm>
          <a:off x="5350935" y="1174298"/>
          <a:ext cx="6282265" cy="236221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I don’t want</a:t>
                      </a:r>
                      <a:r>
                        <a:rPr lang="en-GB" sz="1100" baseline="0" dirty="0">
                          <a:solidFill>
                            <a:schemeClr val="tx1">
                              <a:lumMod val="75000"/>
                              <a:lumOff val="25000"/>
                            </a:schemeClr>
                          </a:solidFill>
                        </a:rPr>
                        <a: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Table 11">
            <a:extLst>
              <a:ext uri="{FF2B5EF4-FFF2-40B4-BE49-F238E27FC236}">
                <a16:creationId xmlns:a16="http://schemas.microsoft.com/office/drawing/2014/main" id="{DC800BF3-8FF2-4B6D-B3A2-1240B403E308}"/>
              </a:ext>
            </a:extLst>
          </p:cNvPr>
          <p:cNvGraphicFramePr>
            <a:graphicFrameLocks noGrp="1"/>
          </p:cNvGraphicFramePr>
          <p:nvPr>
            <p:extLst>
              <p:ext uri="{D42A27DB-BD31-4B8C-83A1-F6EECF244321}">
                <p14:modId xmlns:p14="http://schemas.microsoft.com/office/powerpoint/2010/main" val="248218216"/>
              </p:ext>
            </p:extLst>
          </p:nvPr>
        </p:nvGraphicFramePr>
        <p:xfrm>
          <a:off x="5350935" y="3700898"/>
          <a:ext cx="6282265" cy="251310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I don’t want</a:t>
                      </a:r>
                      <a:r>
                        <a:rPr lang="en-GB" sz="1100" baseline="0" dirty="0">
                          <a:solidFill>
                            <a:schemeClr val="tx1">
                              <a:lumMod val="75000"/>
                              <a:lumOff val="25000"/>
                            </a:schemeClr>
                          </a:solidFill>
                        </a:rPr>
                        <a: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0051341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526628" cy="900000"/>
          </a:xfrm>
        </p:spPr>
        <p:txBody>
          <a:bodyPr vert="horz" lIns="91440" tIns="45720" rIns="91440" bIns="45720" rtlCol="0" anchor="t" anchorCtr="0">
            <a:normAutofit/>
          </a:bodyPr>
          <a:lstStyle/>
          <a:p>
            <a:r>
              <a:rPr lang="en-GB" sz="1600" dirty="0"/>
              <a:t>Perceptions of the way they look are the things secondary pupils most worry about (38%), followed by exams and tests (32%). Only 13% overall say they don’t worry about anything, consistent with the previous year.</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647807219"/>
              </p:ext>
            </p:extLst>
          </p:nvPr>
        </p:nvGraphicFramePr>
        <p:xfrm>
          <a:off x="183600" y="835200"/>
          <a:ext cx="10801071" cy="553320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sort of things do you sometimes worry about? (Tick three)</a:t>
            </a:r>
          </a:p>
          <a:p>
            <a:r>
              <a:rPr lang="en-GB" sz="1000" i="1" dirty="0">
                <a:solidFill>
                  <a:srgbClr val="002060"/>
                </a:solidFill>
                <a:latin typeface="Calibri" panose="020F0502020204030204" pitchFamily="34" charset="0"/>
              </a:rPr>
              <a:t>Base: All valid respondents, 2022 n=834, 2023 n=1,057, 2024 n=1,170</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05402693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217224"/>
            <a:ext cx="11633842" cy="900000"/>
          </a:xfrm>
        </p:spPr>
        <p:txBody>
          <a:bodyPr vert="horz" lIns="91440" tIns="45720" rIns="91440" bIns="45720" rtlCol="0" anchor="t">
            <a:noAutofit/>
          </a:bodyPr>
          <a:lstStyle/>
          <a:p>
            <a:r>
              <a:rPr lang="en-GB" sz="1600" dirty="0"/>
              <a:t>Exams and tests is the greatest worry among Year 10s (40%) and they are the only group to have relationships in their top 5. Girls worry much more than boys about the way they look (55% v. 23%) and their mental health (32% v. 18%). </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3653482"/>
              </p:ext>
            </p:extLst>
          </p:nvPr>
        </p:nvGraphicFramePr>
        <p:xfrm>
          <a:off x="183019" y="1096125"/>
          <a:ext cx="11450183" cy="5094651"/>
        </p:xfrm>
        <a:graphic>
          <a:graphicData uri="http://schemas.openxmlformats.org/drawingml/2006/table">
            <a:tbl>
              <a:tblPr firstRow="1" bandRow="1">
                <a:tableStyleId>{5940675A-B579-460E-94D1-54222C63F5DA}</a:tableStyleId>
              </a:tblPr>
              <a:tblGrid>
                <a:gridCol w="4143955">
                  <a:extLst>
                    <a:ext uri="{9D8B030D-6E8A-4147-A177-3AD203B41FA5}">
                      <a16:colId xmlns:a16="http://schemas.microsoft.com/office/drawing/2014/main" val="20000"/>
                    </a:ext>
                  </a:extLst>
                </a:gridCol>
                <a:gridCol w="1416343">
                  <a:extLst>
                    <a:ext uri="{9D8B030D-6E8A-4147-A177-3AD203B41FA5}">
                      <a16:colId xmlns:a16="http://schemas.microsoft.com/office/drawing/2014/main" val="20001"/>
                    </a:ext>
                  </a:extLst>
                </a:gridCol>
                <a:gridCol w="1177977">
                  <a:extLst>
                    <a:ext uri="{9D8B030D-6E8A-4147-A177-3AD203B41FA5}">
                      <a16:colId xmlns:a16="http://schemas.microsoft.com/office/drawing/2014/main" val="20002"/>
                    </a:ext>
                  </a:extLst>
                </a:gridCol>
                <a:gridCol w="1177977">
                  <a:extLst>
                    <a:ext uri="{9D8B030D-6E8A-4147-A177-3AD203B41FA5}">
                      <a16:colId xmlns:a16="http://schemas.microsoft.com/office/drawing/2014/main" val="20003"/>
                    </a:ext>
                  </a:extLst>
                </a:gridCol>
                <a:gridCol w="1177977">
                  <a:extLst>
                    <a:ext uri="{9D8B030D-6E8A-4147-A177-3AD203B41FA5}">
                      <a16:colId xmlns:a16="http://schemas.microsoft.com/office/drawing/2014/main" val="20004"/>
                    </a:ext>
                  </a:extLst>
                </a:gridCol>
                <a:gridCol w="1177977">
                  <a:extLst>
                    <a:ext uri="{9D8B030D-6E8A-4147-A177-3AD203B41FA5}">
                      <a16:colId xmlns:a16="http://schemas.microsoft.com/office/drawing/2014/main" val="20005"/>
                    </a:ext>
                  </a:extLst>
                </a:gridCol>
                <a:gridCol w="1177977">
                  <a:extLst>
                    <a:ext uri="{9D8B030D-6E8A-4147-A177-3AD203B41FA5}">
                      <a16:colId xmlns:a16="http://schemas.microsoft.com/office/drawing/2014/main" val="20006"/>
                    </a:ext>
                  </a:extLst>
                </a:gridCol>
              </a:tblGrid>
              <a:tr h="3941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6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460">
                <a:tc>
                  <a:txBody>
                    <a:bodyPr/>
                    <a:lstStyle/>
                    <a:p>
                      <a:pPr algn="l" fontAlgn="b"/>
                      <a:r>
                        <a:rPr lang="en-GB" sz="1100" b="0" i="0" u="none" strike="noStrike" dirty="0">
                          <a:solidFill>
                            <a:schemeClr val="tx1">
                              <a:lumMod val="85000"/>
                              <a:lumOff val="15000"/>
                            </a:schemeClr>
                          </a:solidFill>
                          <a:effectLst/>
                          <a:latin typeface="+mn-lt"/>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59460">
                <a:tc>
                  <a:txBody>
                    <a:bodyPr/>
                    <a:lstStyle/>
                    <a:p>
                      <a:pPr algn="l" fontAlgn="b"/>
                      <a:r>
                        <a:rPr lang="en-GB" sz="1100" b="0" i="0" u="none" strike="noStrike" dirty="0">
                          <a:solidFill>
                            <a:schemeClr val="tx1">
                              <a:lumMod val="85000"/>
                              <a:lumOff val="15000"/>
                            </a:schemeClr>
                          </a:solidFill>
                          <a:effectLst/>
                          <a:latin typeface="+mn-lt"/>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7"/>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Relationships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mn-lt"/>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59460">
                <a:tc>
                  <a:txBody>
                    <a:bodyPr/>
                    <a:lstStyle/>
                    <a:p>
                      <a:pPr algn="l" fontAlgn="b"/>
                      <a:r>
                        <a:rPr lang="en-GB" sz="1100" b="0" i="0" u="none" strike="noStrike" dirty="0">
                          <a:solidFill>
                            <a:schemeClr val="tx1">
                              <a:lumMod val="85000"/>
                              <a:lumOff val="15000"/>
                            </a:schemeClr>
                          </a:solidFill>
                          <a:effectLst/>
                          <a:latin typeface="+mn-lt"/>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259460">
                <a:tc>
                  <a:txBody>
                    <a:bodyPr/>
                    <a:lstStyle/>
                    <a:p>
                      <a:pPr algn="l" fontAlgn="b"/>
                      <a:r>
                        <a:rPr lang="en-GB" sz="1100" b="0" i="0" u="none" strike="noStrike" dirty="0">
                          <a:solidFill>
                            <a:schemeClr val="tx1">
                              <a:lumMod val="85000"/>
                              <a:lumOff val="15000"/>
                            </a:schemeClr>
                          </a:solidFill>
                          <a:effectLst/>
                          <a:latin typeface="+mn-lt"/>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59460">
                <a:tc>
                  <a:txBody>
                    <a:bodyPr/>
                    <a:lstStyle/>
                    <a:p>
                      <a:pPr algn="l" fontAlgn="b"/>
                      <a:r>
                        <a:rPr lang="en-GB" sz="1100" b="0" i="0" u="none" strike="noStrike" dirty="0">
                          <a:solidFill>
                            <a:schemeClr val="tx1">
                              <a:lumMod val="85000"/>
                              <a:lumOff val="15000"/>
                            </a:schemeClr>
                          </a:solidFill>
                          <a:effectLst/>
                          <a:latin typeface="+mn-lt"/>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72722026"/>
                  </a:ext>
                </a:extLst>
              </a:tr>
              <a:tr h="259460">
                <a:tc>
                  <a:txBody>
                    <a:bodyPr/>
                    <a:lstStyle/>
                    <a:p>
                      <a:pPr algn="l" fontAlgn="b"/>
                      <a:r>
                        <a:rPr lang="en-GB" sz="1100" b="0" i="0" u="none" strike="noStrike" dirty="0">
                          <a:solidFill>
                            <a:schemeClr val="tx1">
                              <a:lumMod val="85000"/>
                              <a:lumOff val="15000"/>
                            </a:schemeClr>
                          </a:solidFill>
                          <a:effectLst/>
                          <a:latin typeface="+mn-lt"/>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259460">
                <a:tc>
                  <a:txBody>
                    <a:bodyPr/>
                    <a:lstStyle/>
                    <a:p>
                      <a:pPr algn="l" fontAlgn="b"/>
                      <a:r>
                        <a:rPr lang="en-GB" sz="1100" b="0" i="0" u="none" strike="noStrike" dirty="0">
                          <a:solidFill>
                            <a:schemeClr val="tx1">
                              <a:lumMod val="85000"/>
                              <a:lumOff val="15000"/>
                            </a:schemeClr>
                          </a:solidFill>
                          <a:effectLst/>
                          <a:latin typeface="+mn-lt"/>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11506277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Young carers are the group most concerned about family finances. LGBTQ pupils are the group that worry the most about their mental health (39%). Pupils with a disability are more worried about their physical health than any other cohort.</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2926235868"/>
              </p:ext>
            </p:extLst>
          </p:nvPr>
        </p:nvGraphicFramePr>
        <p:xfrm>
          <a:off x="183019" y="1080000"/>
          <a:ext cx="11450179" cy="5126880"/>
        </p:xfrm>
        <a:graphic>
          <a:graphicData uri="http://schemas.openxmlformats.org/drawingml/2006/table">
            <a:tbl>
              <a:tblPr firstRow="1" bandRow="1">
                <a:tableStyleId>{5940675A-B579-460E-94D1-54222C63F5DA}</a:tableStyleId>
              </a:tblPr>
              <a:tblGrid>
                <a:gridCol w="3801757">
                  <a:extLst>
                    <a:ext uri="{9D8B030D-6E8A-4147-A177-3AD203B41FA5}">
                      <a16:colId xmlns:a16="http://schemas.microsoft.com/office/drawing/2014/main" val="20000"/>
                    </a:ext>
                  </a:extLst>
                </a:gridCol>
                <a:gridCol w="1080702">
                  <a:extLst>
                    <a:ext uri="{9D8B030D-6E8A-4147-A177-3AD203B41FA5}">
                      <a16:colId xmlns:a16="http://schemas.microsoft.com/office/drawing/2014/main" val="20007"/>
                    </a:ext>
                  </a:extLst>
                </a:gridCol>
                <a:gridCol w="1080702">
                  <a:extLst>
                    <a:ext uri="{9D8B030D-6E8A-4147-A177-3AD203B41FA5}">
                      <a16:colId xmlns:a16="http://schemas.microsoft.com/office/drawing/2014/main" val="20008"/>
                    </a:ext>
                  </a:extLst>
                </a:gridCol>
                <a:gridCol w="1080702">
                  <a:extLst>
                    <a:ext uri="{9D8B030D-6E8A-4147-A177-3AD203B41FA5}">
                      <a16:colId xmlns:a16="http://schemas.microsoft.com/office/drawing/2014/main" val="20009"/>
                    </a:ext>
                  </a:extLst>
                </a:gridCol>
                <a:gridCol w="1080702">
                  <a:extLst>
                    <a:ext uri="{9D8B030D-6E8A-4147-A177-3AD203B41FA5}">
                      <a16:colId xmlns:a16="http://schemas.microsoft.com/office/drawing/2014/main" val="20010"/>
                    </a:ext>
                  </a:extLst>
                </a:gridCol>
                <a:gridCol w="1255137">
                  <a:extLst>
                    <a:ext uri="{9D8B030D-6E8A-4147-A177-3AD203B41FA5}">
                      <a16:colId xmlns:a16="http://schemas.microsoft.com/office/drawing/2014/main" val="20011"/>
                    </a:ext>
                  </a:extLst>
                </a:gridCol>
                <a:gridCol w="975916">
                  <a:extLst>
                    <a:ext uri="{9D8B030D-6E8A-4147-A177-3AD203B41FA5}">
                      <a16:colId xmlns:a16="http://schemas.microsoft.com/office/drawing/2014/main" val="103262854"/>
                    </a:ext>
                  </a:extLst>
                </a:gridCol>
                <a:gridCol w="1094561">
                  <a:extLst>
                    <a:ext uri="{9D8B030D-6E8A-4147-A177-3AD203B41FA5}">
                      <a16:colId xmlns:a16="http://schemas.microsoft.com/office/drawing/2014/main" val="1217869188"/>
                    </a:ext>
                  </a:extLst>
                </a:gridCol>
              </a:tblGrid>
              <a:tr h="291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767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7"/>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Relationships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72232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9125134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(8)</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98A"/>
                </a:solidFill>
              </a:rPr>
              <a:t>Healthy eating </a:t>
            </a:r>
          </a:p>
          <a:p>
            <a:pPr>
              <a:lnSpc>
                <a:spcPct val="100000"/>
              </a:lnSpc>
              <a:spcBef>
                <a:spcPts val="600"/>
              </a:spcBef>
              <a:spcAft>
                <a:spcPts val="600"/>
              </a:spcAft>
            </a:pPr>
            <a:r>
              <a:rPr lang="en-GB" sz="1400" dirty="0">
                <a:solidFill>
                  <a:srgbClr val="404040"/>
                </a:solidFill>
              </a:rPr>
              <a:t>28% of pupils say they normally have nothing to eat or drink at breakfast time with an additional 21% only having a drink. Cereal/Porridge remains the most popular breakfast choice (27%). </a:t>
            </a:r>
          </a:p>
          <a:p>
            <a:pPr>
              <a:lnSpc>
                <a:spcPct val="100000"/>
              </a:lnSpc>
              <a:spcBef>
                <a:spcPts val="600"/>
              </a:spcBef>
              <a:spcAft>
                <a:spcPts val="600"/>
              </a:spcAft>
            </a:pPr>
            <a:r>
              <a:rPr lang="en-GB" sz="1400" dirty="0">
                <a:solidFill>
                  <a:srgbClr val="404040"/>
                </a:solidFill>
              </a:rPr>
              <a:t>For lunch, 23% receive free school meals, the highest figure we’ve seen during this project. 14% say they do not have any lunch at all.</a:t>
            </a:r>
          </a:p>
          <a:p>
            <a:pPr>
              <a:lnSpc>
                <a:spcPct val="100000"/>
              </a:lnSpc>
              <a:spcBef>
                <a:spcPts val="600"/>
              </a:spcBef>
              <a:spcAft>
                <a:spcPts val="600"/>
              </a:spcAft>
            </a:pPr>
            <a:r>
              <a:rPr lang="en-GB" sz="1400" dirty="0">
                <a:solidFill>
                  <a:srgbClr val="404040"/>
                </a:solidFill>
              </a:rPr>
              <a:t>For the 14% of pupils that choose not to have any lunch, 61% say that not being hungry is the main reason.</a:t>
            </a:r>
          </a:p>
          <a:p>
            <a:pPr>
              <a:lnSpc>
                <a:spcPct val="100000"/>
              </a:lnSpc>
              <a:spcBef>
                <a:spcPts val="600"/>
              </a:spcBef>
              <a:spcAft>
                <a:spcPts val="600"/>
              </a:spcAft>
            </a:pPr>
            <a:r>
              <a:rPr lang="en-US" sz="1400" dirty="0">
                <a:solidFill>
                  <a:srgbClr val="404040"/>
                </a:solidFill>
              </a:rPr>
              <a:t>During the school day, 78% of all pupils are able to eat with their friends and 53% choose what they want to eat, however this has steadily declined over the last few years.</a:t>
            </a:r>
          </a:p>
          <a:p>
            <a:pPr>
              <a:lnSpc>
                <a:spcPct val="100000"/>
              </a:lnSpc>
              <a:spcBef>
                <a:spcPts val="600"/>
              </a:spcBef>
              <a:spcAft>
                <a:spcPts val="600"/>
              </a:spcAft>
            </a:pPr>
            <a:r>
              <a:rPr lang="en-GB" sz="1400" dirty="0">
                <a:solidFill>
                  <a:srgbClr val="404040"/>
                </a:solidFill>
              </a:rPr>
              <a:t>Only 15% of pupils will go food shopping with their parents/carers and over half (58%) are able to get the food they would like from a shop.</a:t>
            </a:r>
          </a:p>
          <a:p>
            <a:pPr>
              <a:lnSpc>
                <a:spcPct val="100000"/>
              </a:lnSpc>
              <a:spcBef>
                <a:spcPts val="600"/>
              </a:spcBef>
              <a:spcAft>
                <a:spcPts val="600"/>
              </a:spcAft>
            </a:pPr>
            <a:r>
              <a:rPr lang="en-US" sz="1400" dirty="0">
                <a:solidFill>
                  <a:srgbClr val="404040"/>
                </a:solidFill>
              </a:rPr>
              <a:t>69% of pupils state that meals are eaten with members of their household/family and this is the same as 2023. </a:t>
            </a:r>
          </a:p>
          <a:p>
            <a:pPr>
              <a:lnSpc>
                <a:spcPct val="100000"/>
              </a:lnSpc>
              <a:spcBef>
                <a:spcPts val="600"/>
              </a:spcBef>
              <a:spcAft>
                <a:spcPts val="600"/>
              </a:spcAft>
            </a:pPr>
            <a:r>
              <a:rPr lang="en-GB" sz="1400" dirty="0">
                <a:solidFill>
                  <a:srgbClr val="404040"/>
                </a:solidFill>
              </a:rPr>
              <a:t>57% say there are rules associated with food/mealtimes. Not using devices whilst eating is the most popular rule among secondary pupils (34% say this).</a:t>
            </a:r>
          </a:p>
          <a:p>
            <a:pPr>
              <a:lnSpc>
                <a:spcPct val="100000"/>
              </a:lnSpc>
              <a:spcBef>
                <a:spcPts val="600"/>
              </a:spcBef>
              <a:spcAft>
                <a:spcPts val="600"/>
              </a:spcAft>
            </a:pPr>
            <a:r>
              <a:rPr lang="en-US" sz="1400" dirty="0">
                <a:solidFill>
                  <a:srgbClr val="404040"/>
                </a:solidFill>
              </a:rPr>
              <a:t>The majority of pupils are drinking milk/water frequently. Almost two thirds (60%) are eating fruits and vegetables everyday/most days and 36% are drinking fruit juice or smoothies everyday/most days. </a:t>
            </a:r>
          </a:p>
          <a:p>
            <a:pPr>
              <a:lnSpc>
                <a:spcPct val="100000"/>
              </a:lnSpc>
              <a:spcBef>
                <a:spcPts val="600"/>
              </a:spcBef>
              <a:spcAft>
                <a:spcPts val="600"/>
              </a:spcAft>
            </a:pPr>
            <a:r>
              <a:rPr lang="en-US" sz="1400" dirty="0">
                <a:solidFill>
                  <a:srgbClr val="404040"/>
                </a:solidFill>
              </a:rPr>
              <a:t>16% of pupils have a take-away at least 2-3 days a week and over half of all pupils are having snacks and sweets everyday/most days (57%).</a:t>
            </a:r>
            <a:endParaRPr lang="en-GB" sz="1400" dirty="0">
              <a:solidFill>
                <a:srgbClr val="404040"/>
              </a:solidFill>
            </a:endParaRPr>
          </a:p>
        </p:txBody>
      </p:sp>
    </p:spTree>
    <p:extLst>
      <p:ext uri="{BB962C8B-B14F-4D97-AF65-F5344CB8AC3E}">
        <p14:creationId xmlns:p14="http://schemas.microsoft.com/office/powerpoint/2010/main" val="97281364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Autofit/>
          </a:bodyPr>
          <a:lstStyle/>
          <a:p>
            <a:r>
              <a:rPr lang="en-GB" sz="1600" dirty="0"/>
              <a:t>When faced with a problem that </a:t>
            </a:r>
            <a:r>
              <a:rPr lang="en-US" sz="1600" dirty="0"/>
              <a:t>worries them or makes them feel stressed</a:t>
            </a:r>
            <a:r>
              <a:rPr lang="en-GB" sz="1600" dirty="0"/>
              <a:t>, 44% choose to keep busy by themselves and 42% will rest or sleep more. 17% say they would adopt one or more harmful or potentially addictive behaviours, an increase from last year (please note with the addition of vaping has been added to that score).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616356867"/>
              </p:ext>
            </p:extLst>
          </p:nvPr>
        </p:nvGraphicFramePr>
        <p:xfrm>
          <a:off x="183600" y="1261100"/>
          <a:ext cx="10801071" cy="51052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214512"/>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have a problem that worries you or makes you feel stressed, what do you normally do about it?</a:t>
            </a:r>
          </a:p>
          <a:p>
            <a:r>
              <a:rPr lang="en-GB" sz="1000" i="1" dirty="0">
                <a:solidFill>
                  <a:srgbClr val="002060"/>
                </a:solidFill>
                <a:latin typeface="Calibri" panose="020F0502020204030204" pitchFamily="34" charset="0"/>
              </a:rPr>
              <a:t>Base: All valid respondents, 2022 n=834, 2023 n=1,057, 2024 n=1,170</a:t>
            </a:r>
          </a:p>
          <a:p>
            <a:r>
              <a:rPr lang="en-GB" sz="1000" i="1" dirty="0">
                <a:solidFill>
                  <a:srgbClr val="002060"/>
                </a:solidFill>
                <a:latin typeface="Calibri" panose="020F0502020204030204" pitchFamily="34" charset="0"/>
              </a:rPr>
              <a:t>Please note: Added  for 2024 ‘Vape’.</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
        <p:nvSpPr>
          <p:cNvPr id="3" name="Right Brace 2"/>
          <p:cNvSpPr/>
          <p:nvPr/>
        </p:nvSpPr>
        <p:spPr>
          <a:xfrm>
            <a:off x="6703517" y="3543300"/>
            <a:ext cx="812672" cy="1352550"/>
          </a:xfrm>
          <a:prstGeom prst="rightBrace">
            <a:avLst>
              <a:gd name="adj1" fmla="val 8333"/>
              <a:gd name="adj2" fmla="val 58959"/>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solidFill>
                <a:schemeClr val="tx1">
                  <a:lumMod val="75000"/>
                  <a:lumOff val="25000"/>
                </a:schemeClr>
              </a:solidFill>
            </a:endParaRPr>
          </a:p>
        </p:txBody>
      </p:sp>
      <p:sp>
        <p:nvSpPr>
          <p:cNvPr id="4" name="TextBox 3"/>
          <p:cNvSpPr txBox="1"/>
          <p:nvPr/>
        </p:nvSpPr>
        <p:spPr>
          <a:xfrm>
            <a:off x="7636298" y="4624593"/>
            <a:ext cx="368773" cy="153888"/>
          </a:xfrm>
          <a:prstGeom prst="rect">
            <a:avLst/>
          </a:prstGeom>
          <a:solidFill>
            <a:schemeClr val="accent1"/>
          </a:solidFill>
        </p:spPr>
        <p:txBody>
          <a:bodyPr wrap="square" lIns="0" tIns="0" rIns="0" bIns="0" rtlCol="0">
            <a:spAutoFit/>
          </a:bodyPr>
          <a:lstStyle/>
          <a:p>
            <a:pPr algn="ctr"/>
            <a:r>
              <a:rPr lang="en-GB" sz="1000" dirty="0">
                <a:solidFill>
                  <a:schemeClr val="bg1"/>
                </a:solidFill>
              </a:rPr>
              <a:t>17%</a:t>
            </a:r>
          </a:p>
        </p:txBody>
      </p:sp>
      <p:sp>
        <p:nvSpPr>
          <p:cNvPr id="9" name="TextBox 8">
            <a:extLst>
              <a:ext uri="{FF2B5EF4-FFF2-40B4-BE49-F238E27FC236}">
                <a16:creationId xmlns:a16="http://schemas.microsoft.com/office/drawing/2014/main" id="{3D11A464-F033-4630-957E-B4C2E1A63194}"/>
              </a:ext>
            </a:extLst>
          </p:cNvPr>
          <p:cNvSpPr txBox="1"/>
          <p:nvPr/>
        </p:nvSpPr>
        <p:spPr>
          <a:xfrm>
            <a:off x="7636301" y="4211723"/>
            <a:ext cx="368773" cy="153888"/>
          </a:xfrm>
          <a:prstGeom prst="rect">
            <a:avLst/>
          </a:prstGeom>
          <a:solidFill>
            <a:srgbClr val="002060"/>
          </a:solidFill>
        </p:spPr>
        <p:txBody>
          <a:bodyPr wrap="square" lIns="0" tIns="0" rIns="0" bIns="0" rtlCol="0">
            <a:spAutoFit/>
          </a:bodyPr>
          <a:lstStyle/>
          <a:p>
            <a:pPr algn="ctr"/>
            <a:r>
              <a:rPr lang="en-GB" sz="1000" dirty="0">
                <a:solidFill>
                  <a:schemeClr val="bg1"/>
                </a:solidFill>
              </a:rPr>
              <a:t>16%</a:t>
            </a:r>
          </a:p>
        </p:txBody>
      </p:sp>
      <p:sp>
        <p:nvSpPr>
          <p:cNvPr id="11" name="TextBox 10">
            <a:extLst>
              <a:ext uri="{FF2B5EF4-FFF2-40B4-BE49-F238E27FC236}">
                <a16:creationId xmlns:a16="http://schemas.microsoft.com/office/drawing/2014/main" id="{4E8FEF4E-26AE-4CC6-BCD1-1AF0A69417D4}"/>
              </a:ext>
            </a:extLst>
          </p:cNvPr>
          <p:cNvSpPr txBox="1"/>
          <p:nvPr/>
        </p:nvSpPr>
        <p:spPr>
          <a:xfrm>
            <a:off x="7636299" y="4418158"/>
            <a:ext cx="368773" cy="153888"/>
          </a:xfrm>
          <a:prstGeom prst="rect">
            <a:avLst/>
          </a:prstGeom>
          <a:solidFill>
            <a:srgbClr val="008E91"/>
          </a:solidFill>
        </p:spPr>
        <p:txBody>
          <a:bodyPr wrap="square" lIns="0" tIns="0" rIns="0" bIns="0" rtlCol="0">
            <a:spAutoFit/>
          </a:bodyPr>
          <a:lstStyle/>
          <a:p>
            <a:pPr algn="ctr"/>
            <a:r>
              <a:rPr lang="en-GB" sz="1000" dirty="0">
                <a:solidFill>
                  <a:schemeClr val="bg1"/>
                </a:solidFill>
              </a:rPr>
              <a:t>14%</a:t>
            </a:r>
          </a:p>
        </p:txBody>
      </p:sp>
    </p:spTree>
    <p:extLst>
      <p:ext uri="{BB962C8B-B14F-4D97-AF65-F5344CB8AC3E}">
        <p14:creationId xmlns:p14="http://schemas.microsoft.com/office/powerpoint/2010/main" val="196912907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chorCtr="0">
            <a:noAutofit/>
          </a:bodyPr>
          <a:lstStyle/>
          <a:p>
            <a:r>
              <a:rPr lang="en-GB" sz="1600" dirty="0"/>
              <a:t>When faced with a problem, girls are more likely than boys to keep themselves busy (51% and 40% respectively) and to eat or drink more than boys (26% v. 20%). They are also more likely to adopt potentially harmful behaviours compared to boys (23% v. 11%). Year 10s are more likely to find addictive or potentially harmful solutions (20%) compared to Year 8s (16%).</a:t>
            </a:r>
            <a:br>
              <a:rPr lang="en-GB" sz="1600" dirty="0"/>
            </a:br>
            <a:r>
              <a:rPr lang="en-GB" sz="1600" dirty="0"/>
              <a:t> </a:t>
            </a:r>
            <a:br>
              <a:rPr lang="en-GB" sz="1600" dirty="0"/>
            </a:br>
            <a:br>
              <a:rPr lang="en-GB" sz="1600" dirty="0"/>
            </a:br>
            <a:br>
              <a:rPr lang="en-GB" sz="1600" dirty="0"/>
            </a:br>
            <a:br>
              <a:rPr lang="en-GB" sz="1600" dirty="0"/>
            </a:br>
            <a:endParaRPr lang="en-GB" sz="1600" dirty="0"/>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p>
        </p:txBody>
      </p:sp>
      <p:graphicFrame>
        <p:nvGraphicFramePr>
          <p:cNvPr id="6" name="Table 5"/>
          <p:cNvGraphicFramePr>
            <a:graphicFrameLocks noGrp="1"/>
          </p:cNvGraphicFramePr>
          <p:nvPr>
            <p:extLst>
              <p:ext uri="{D42A27DB-BD31-4B8C-83A1-F6EECF244321}">
                <p14:modId xmlns:p14="http://schemas.microsoft.com/office/powerpoint/2010/main" val="1202569225"/>
              </p:ext>
            </p:extLst>
          </p:nvPr>
        </p:nvGraphicFramePr>
        <p:xfrm>
          <a:off x="360001" y="1196150"/>
          <a:ext cx="11273201" cy="4870336"/>
        </p:xfrm>
        <a:graphic>
          <a:graphicData uri="http://schemas.openxmlformats.org/drawingml/2006/table">
            <a:tbl>
              <a:tblPr firstRow="1" bandRow="1">
                <a:tableStyleId>{5940675A-B579-460E-94D1-54222C63F5DA}</a:tableStyleId>
              </a:tblPr>
              <a:tblGrid>
                <a:gridCol w="4560912">
                  <a:extLst>
                    <a:ext uri="{9D8B030D-6E8A-4147-A177-3AD203B41FA5}">
                      <a16:colId xmlns:a16="http://schemas.microsoft.com/office/drawing/2014/main" val="20000"/>
                    </a:ext>
                  </a:extLst>
                </a:gridCol>
                <a:gridCol w="1231689">
                  <a:extLst>
                    <a:ext uri="{9D8B030D-6E8A-4147-A177-3AD203B41FA5}">
                      <a16:colId xmlns:a16="http://schemas.microsoft.com/office/drawing/2014/main" val="20001"/>
                    </a:ext>
                  </a:extLst>
                </a:gridCol>
                <a:gridCol w="1096120">
                  <a:extLst>
                    <a:ext uri="{9D8B030D-6E8A-4147-A177-3AD203B41FA5}">
                      <a16:colId xmlns:a16="http://schemas.microsoft.com/office/drawing/2014/main" val="20002"/>
                    </a:ext>
                  </a:extLst>
                </a:gridCol>
                <a:gridCol w="1096120">
                  <a:extLst>
                    <a:ext uri="{9D8B030D-6E8A-4147-A177-3AD203B41FA5}">
                      <a16:colId xmlns:a16="http://schemas.microsoft.com/office/drawing/2014/main" val="20003"/>
                    </a:ext>
                  </a:extLst>
                </a:gridCol>
                <a:gridCol w="1096120">
                  <a:extLst>
                    <a:ext uri="{9D8B030D-6E8A-4147-A177-3AD203B41FA5}">
                      <a16:colId xmlns:a16="http://schemas.microsoft.com/office/drawing/2014/main" val="20004"/>
                    </a:ext>
                  </a:extLst>
                </a:gridCol>
                <a:gridCol w="1096120">
                  <a:extLst>
                    <a:ext uri="{9D8B030D-6E8A-4147-A177-3AD203B41FA5}">
                      <a16:colId xmlns:a16="http://schemas.microsoft.com/office/drawing/2014/main" val="20005"/>
                    </a:ext>
                  </a:extLst>
                </a:gridCol>
                <a:gridCol w="1096120">
                  <a:extLst>
                    <a:ext uri="{9D8B030D-6E8A-4147-A177-3AD203B41FA5}">
                      <a16:colId xmlns:a16="http://schemas.microsoft.com/office/drawing/2014/main" val="20006"/>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Vape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520937237"/>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423947301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Overall, young carers and LGBTQ pupils (31% and 32% respectively) are more likely to engage in harmful/addictive behaviours to alleviate their worries than other cohorts. </a:t>
            </a:r>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r>
              <a:rPr lang="en-GB" dirty="0">
                <a:latin typeface="Calibri" panose="020F0502020204030204" pitchFamily="34" charset="0"/>
                <a:cs typeface="DINPro" panose="020B0504020101020102" pitchFamily="34" charset="0"/>
              </a:rPr>
              <a:t>  </a:t>
            </a:r>
            <a:r>
              <a:rPr lang="en-GB" dirty="0"/>
              <a:t> </a:t>
            </a:r>
          </a:p>
        </p:txBody>
      </p:sp>
      <p:graphicFrame>
        <p:nvGraphicFramePr>
          <p:cNvPr id="6" name="Table 5"/>
          <p:cNvGraphicFramePr>
            <a:graphicFrameLocks noGrp="1"/>
          </p:cNvGraphicFramePr>
          <p:nvPr>
            <p:extLst>
              <p:ext uri="{D42A27DB-BD31-4B8C-83A1-F6EECF244321}">
                <p14:modId xmlns:p14="http://schemas.microsoft.com/office/powerpoint/2010/main" val="3888530225"/>
              </p:ext>
            </p:extLst>
          </p:nvPr>
        </p:nvGraphicFramePr>
        <p:xfrm>
          <a:off x="183019" y="825462"/>
          <a:ext cx="11450179" cy="4836743"/>
        </p:xfrm>
        <a:graphic>
          <a:graphicData uri="http://schemas.openxmlformats.org/drawingml/2006/table">
            <a:tbl>
              <a:tblPr firstRow="1" bandRow="1">
                <a:tableStyleId>{5940675A-B579-460E-94D1-54222C63F5DA}</a:tableStyleId>
              </a:tblPr>
              <a:tblGrid>
                <a:gridCol w="4268788">
                  <a:extLst>
                    <a:ext uri="{9D8B030D-6E8A-4147-A177-3AD203B41FA5}">
                      <a16:colId xmlns:a16="http://schemas.microsoft.com/office/drawing/2014/main" val="20000"/>
                    </a:ext>
                  </a:extLst>
                </a:gridCol>
                <a:gridCol w="1025913">
                  <a:extLst>
                    <a:ext uri="{9D8B030D-6E8A-4147-A177-3AD203B41FA5}">
                      <a16:colId xmlns:a16="http://schemas.microsoft.com/office/drawing/2014/main" val="20007"/>
                    </a:ext>
                  </a:extLst>
                </a:gridCol>
                <a:gridCol w="1025913">
                  <a:extLst>
                    <a:ext uri="{9D8B030D-6E8A-4147-A177-3AD203B41FA5}">
                      <a16:colId xmlns:a16="http://schemas.microsoft.com/office/drawing/2014/main" val="20008"/>
                    </a:ext>
                  </a:extLst>
                </a:gridCol>
                <a:gridCol w="1025913">
                  <a:extLst>
                    <a:ext uri="{9D8B030D-6E8A-4147-A177-3AD203B41FA5}">
                      <a16:colId xmlns:a16="http://schemas.microsoft.com/office/drawing/2014/main" val="20009"/>
                    </a:ext>
                  </a:extLst>
                </a:gridCol>
                <a:gridCol w="1025913">
                  <a:extLst>
                    <a:ext uri="{9D8B030D-6E8A-4147-A177-3AD203B41FA5}">
                      <a16:colId xmlns:a16="http://schemas.microsoft.com/office/drawing/2014/main" val="20010"/>
                    </a:ext>
                  </a:extLst>
                </a:gridCol>
                <a:gridCol w="1233451">
                  <a:extLst>
                    <a:ext uri="{9D8B030D-6E8A-4147-A177-3AD203B41FA5}">
                      <a16:colId xmlns:a16="http://schemas.microsoft.com/office/drawing/2014/main" val="20011"/>
                    </a:ext>
                  </a:extLst>
                </a:gridCol>
                <a:gridCol w="818375">
                  <a:extLst>
                    <a:ext uri="{9D8B030D-6E8A-4147-A177-3AD203B41FA5}">
                      <a16:colId xmlns:a16="http://schemas.microsoft.com/office/drawing/2014/main" val="3345539737"/>
                    </a:ext>
                  </a:extLst>
                </a:gridCol>
                <a:gridCol w="1025913">
                  <a:extLst>
                    <a:ext uri="{9D8B030D-6E8A-4147-A177-3AD203B41FA5}">
                      <a16:colId xmlns:a16="http://schemas.microsoft.com/office/drawing/2014/main" val="3619725965"/>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Vape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1"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272473427"/>
                  </a:ext>
                </a:extLst>
              </a:tr>
              <a:tr h="294833">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32562">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149513487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19999"/>
            <a:ext cx="9556268" cy="2313257"/>
          </a:xfrm>
          <a:prstGeom prst="rect">
            <a:avLst/>
          </a:prstGeom>
          <a:noFill/>
          <a:ln>
            <a:noFill/>
          </a:ln>
          <a:effectLst/>
          <a:extLst>
            <a:ext uri="{C572A759-6A51-4108-AA02-DFA0A04FC94B}">
              <ma14:wrappingTextBoxFlag xmlns=""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Staying safe:</a:t>
            </a:r>
          </a:p>
          <a:p>
            <a:r>
              <a:rPr lang="en-GB">
                <a:latin typeface="+mn-lt"/>
                <a:cs typeface="DINPro" panose="020B0504020101020102" pitchFamily="34" charset="0"/>
              </a:rPr>
              <a:t>Feelings of safety in the community, experiences with alcohol, cigarettes, drugs, gambling and betting activities, behaviour and support.</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95808294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24282" cy="900000"/>
          </a:xfrm>
        </p:spPr>
        <p:txBody>
          <a:bodyPr vert="horz" lIns="91440" tIns="45720" rIns="91440" bIns="45720" rtlCol="0" anchor="t" anchorCtr="0">
            <a:normAutofit/>
          </a:bodyPr>
          <a:lstStyle/>
          <a:p>
            <a:r>
              <a:rPr lang="en-GB" sz="1600" dirty="0"/>
              <a:t>The majority of pupils feel safe at home (93%) with young carers the least likely group to say they feel safe (85%).</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Typically, are you able to feel safe when you are at home?</a:t>
            </a:r>
          </a:p>
          <a:p>
            <a:r>
              <a:rPr lang="en-GB" sz="1000" i="1" dirty="0">
                <a:solidFill>
                  <a:srgbClr val="002060"/>
                </a:solidFill>
                <a:latin typeface="Calibri" panose="020F0502020204030204" pitchFamily="34" charset="0"/>
              </a:rPr>
              <a:t>Base: All valid respondents, 2022 n=834, 2023 n=1,057, 2024 n=1,170</a:t>
            </a:r>
          </a:p>
        </p:txBody>
      </p:sp>
      <p:sp>
        <p:nvSpPr>
          <p:cNvPr id="7" name="Rectangle 6"/>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1372481516"/>
              </p:ext>
            </p:extLst>
          </p:nvPr>
        </p:nvGraphicFramePr>
        <p:xfrm>
          <a:off x="4791194" y="1149539"/>
          <a:ext cx="6842013" cy="1930548"/>
        </p:xfrm>
        <a:graphic>
          <a:graphicData uri="http://schemas.openxmlformats.org/drawingml/2006/table">
            <a:tbl>
              <a:tblPr firstRow="1" bandRow="1">
                <a:tableStyleId>{5940675A-B579-460E-94D1-54222C63F5DA}</a:tableStyleId>
              </a:tblPr>
              <a:tblGrid>
                <a:gridCol w="1901249">
                  <a:extLst>
                    <a:ext uri="{9D8B030D-6E8A-4147-A177-3AD203B41FA5}">
                      <a16:colId xmlns:a16="http://schemas.microsoft.com/office/drawing/2014/main" val="20000"/>
                    </a:ext>
                  </a:extLst>
                </a:gridCol>
                <a:gridCol w="942322">
                  <a:extLst>
                    <a:ext uri="{9D8B030D-6E8A-4147-A177-3AD203B41FA5}">
                      <a16:colId xmlns:a16="http://schemas.microsoft.com/office/drawing/2014/main" val="20001"/>
                    </a:ext>
                  </a:extLst>
                </a:gridCol>
                <a:gridCol w="704602">
                  <a:extLst>
                    <a:ext uri="{9D8B030D-6E8A-4147-A177-3AD203B41FA5}">
                      <a16:colId xmlns:a16="http://schemas.microsoft.com/office/drawing/2014/main" val="20002"/>
                    </a:ext>
                  </a:extLst>
                </a:gridCol>
                <a:gridCol w="823460">
                  <a:extLst>
                    <a:ext uri="{9D8B030D-6E8A-4147-A177-3AD203B41FA5}">
                      <a16:colId xmlns:a16="http://schemas.microsoft.com/office/drawing/2014/main" val="20003"/>
                    </a:ext>
                  </a:extLst>
                </a:gridCol>
                <a:gridCol w="823460">
                  <a:extLst>
                    <a:ext uri="{9D8B030D-6E8A-4147-A177-3AD203B41FA5}">
                      <a16:colId xmlns:a16="http://schemas.microsoft.com/office/drawing/2014/main" val="20004"/>
                    </a:ext>
                  </a:extLst>
                </a:gridCol>
                <a:gridCol w="823460">
                  <a:extLst>
                    <a:ext uri="{9D8B030D-6E8A-4147-A177-3AD203B41FA5}">
                      <a16:colId xmlns:a16="http://schemas.microsoft.com/office/drawing/2014/main" val="20005"/>
                    </a:ext>
                  </a:extLst>
                </a:gridCol>
                <a:gridCol w="823460">
                  <a:extLst>
                    <a:ext uri="{9D8B030D-6E8A-4147-A177-3AD203B41FA5}">
                      <a16:colId xmlns:a16="http://schemas.microsoft.com/office/drawing/2014/main" val="20006"/>
                    </a:ext>
                  </a:extLst>
                </a:gridCol>
              </a:tblGrid>
              <a:tr h="414916">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a:t>
                      </a:r>
                      <a:r>
                        <a:rPr lang="en-GB" sz="1100" baseline="0" dirty="0">
                          <a:solidFill>
                            <a:schemeClr val="tx1">
                              <a:lumMod val="75000"/>
                              <a:lumOff val="25000"/>
                            </a:schemeClr>
                          </a:solidFill>
                        </a:rPr>
                        <a:t> don’t want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BB5CB651-290C-433C-A193-B708C4691112}"/>
              </a:ext>
            </a:extLst>
          </p:cNvPr>
          <p:cNvGraphicFramePr>
            <a:graphicFrameLocks noGrp="1"/>
          </p:cNvGraphicFramePr>
          <p:nvPr>
            <p:extLst>
              <p:ext uri="{D42A27DB-BD31-4B8C-83A1-F6EECF244321}">
                <p14:modId xmlns:p14="http://schemas.microsoft.com/office/powerpoint/2010/main" val="39274324"/>
              </p:ext>
            </p:extLst>
          </p:nvPr>
        </p:nvGraphicFramePr>
        <p:xfrm>
          <a:off x="4800039" y="3334459"/>
          <a:ext cx="6842008" cy="2098188"/>
        </p:xfrm>
        <a:graphic>
          <a:graphicData uri="http://schemas.openxmlformats.org/drawingml/2006/table">
            <a:tbl>
              <a:tblPr firstRow="1" bandRow="1">
                <a:tableStyleId>{5940675A-B579-460E-94D1-54222C63F5DA}</a:tableStyleId>
              </a:tblPr>
              <a:tblGrid>
                <a:gridCol w="1697008">
                  <a:extLst>
                    <a:ext uri="{9D8B030D-6E8A-4147-A177-3AD203B41FA5}">
                      <a16:colId xmlns:a16="http://schemas.microsoft.com/office/drawing/2014/main" val="20000"/>
                    </a:ext>
                  </a:extLst>
                </a:gridCol>
                <a:gridCol w="681966">
                  <a:extLst>
                    <a:ext uri="{9D8B030D-6E8A-4147-A177-3AD203B41FA5}">
                      <a16:colId xmlns:a16="http://schemas.microsoft.com/office/drawing/2014/main" val="20001"/>
                    </a:ext>
                  </a:extLst>
                </a:gridCol>
                <a:gridCol w="788034">
                  <a:extLst>
                    <a:ext uri="{9D8B030D-6E8A-4147-A177-3AD203B41FA5}">
                      <a16:colId xmlns:a16="http://schemas.microsoft.com/office/drawing/2014/main" val="20002"/>
                    </a:ext>
                  </a:extLst>
                </a:gridCol>
                <a:gridCol w="735000">
                  <a:extLst>
                    <a:ext uri="{9D8B030D-6E8A-4147-A177-3AD203B41FA5}">
                      <a16:colId xmlns:a16="http://schemas.microsoft.com/office/drawing/2014/main" val="20003"/>
                    </a:ext>
                  </a:extLst>
                </a:gridCol>
                <a:gridCol w="879698">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64167">
                  <a:extLst>
                    <a:ext uri="{9D8B030D-6E8A-4147-A177-3AD203B41FA5}">
                      <a16:colId xmlns:a16="http://schemas.microsoft.com/office/drawing/2014/main" val="20006"/>
                    </a:ext>
                  </a:extLst>
                </a:gridCol>
                <a:gridCol w="735000">
                  <a:extLst>
                    <a:ext uri="{9D8B030D-6E8A-4147-A177-3AD203B41FA5}">
                      <a16:colId xmlns:a16="http://schemas.microsoft.com/office/drawing/2014/main" val="225832445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a:t>
                      </a:r>
                      <a:r>
                        <a:rPr lang="en-GB" sz="1100" baseline="0" dirty="0">
                          <a:solidFill>
                            <a:schemeClr val="tx1">
                              <a:lumMod val="75000"/>
                              <a:lumOff val="25000"/>
                            </a:schemeClr>
                          </a:solidFill>
                        </a:rPr>
                        <a:t> don’t want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590F4E37-A767-4628-8B3C-B3DFA288DC2C}"/>
              </a:ext>
            </a:extLst>
          </p:cNvPr>
          <p:cNvGraphicFramePr/>
          <p:nvPr>
            <p:extLst>
              <p:ext uri="{D42A27DB-BD31-4B8C-83A1-F6EECF244321}">
                <p14:modId xmlns:p14="http://schemas.microsoft.com/office/powerpoint/2010/main" val="1719414594"/>
              </p:ext>
            </p:extLst>
          </p:nvPr>
        </p:nvGraphicFramePr>
        <p:xfrm>
          <a:off x="180000" y="860925"/>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849836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219600" y="180000"/>
            <a:ext cx="11677548" cy="900000"/>
          </a:xfrm>
        </p:spPr>
        <p:txBody>
          <a:bodyPr vert="horz" lIns="91440" tIns="45720" rIns="91440" bIns="45720" rtlCol="0" anchor="t" anchorCtr="0">
            <a:normAutofit/>
          </a:bodyPr>
          <a:lstStyle/>
          <a:p>
            <a:r>
              <a:rPr lang="en-GB" sz="1600" dirty="0"/>
              <a:t>89% of pupils are able to ‘hang out’ in safe places at home or near home. For LGBTQ this decreases to 80%</a:t>
            </a:r>
          </a:p>
        </p:txBody>
      </p:sp>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you able to ‘hang out’ in nice, safe places at home or near home? </a:t>
            </a:r>
          </a:p>
          <a:p>
            <a:r>
              <a:rPr lang="en-GB" sz="1000" i="1" dirty="0">
                <a:solidFill>
                  <a:srgbClr val="002060"/>
                </a:solidFill>
                <a:latin typeface="Calibri" panose="020F0502020204030204" pitchFamily="34" charset="0"/>
              </a:rPr>
              <a:t>Base: All valid respondents, 2022 n=834, 2023 n=1,057, 2024 n=1,170</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3" name="Table 12"/>
          <p:cNvGraphicFramePr>
            <a:graphicFrameLocks noGrp="1"/>
          </p:cNvGraphicFramePr>
          <p:nvPr>
            <p:extLst>
              <p:ext uri="{D42A27DB-BD31-4B8C-83A1-F6EECF244321}">
                <p14:modId xmlns:p14="http://schemas.microsoft.com/office/powerpoint/2010/main" val="3491973955"/>
              </p:ext>
            </p:extLst>
          </p:nvPr>
        </p:nvGraphicFramePr>
        <p:xfrm>
          <a:off x="4970314" y="1174589"/>
          <a:ext cx="6662886" cy="1902347"/>
        </p:xfrm>
        <a:graphic>
          <a:graphicData uri="http://schemas.openxmlformats.org/drawingml/2006/table">
            <a:tbl>
              <a:tblPr firstRow="1" bandRow="1">
                <a:tableStyleId>{5940675A-B579-460E-94D1-54222C63F5DA}</a:tableStyleId>
              </a:tblPr>
              <a:tblGrid>
                <a:gridCol w="1851476">
                  <a:extLst>
                    <a:ext uri="{9D8B030D-6E8A-4147-A177-3AD203B41FA5}">
                      <a16:colId xmlns:a16="http://schemas.microsoft.com/office/drawing/2014/main" val="20000"/>
                    </a:ext>
                  </a:extLst>
                </a:gridCol>
                <a:gridCol w="917651">
                  <a:extLst>
                    <a:ext uri="{9D8B030D-6E8A-4147-A177-3AD203B41FA5}">
                      <a16:colId xmlns:a16="http://schemas.microsoft.com/office/drawing/2014/main" val="20001"/>
                    </a:ext>
                  </a:extLst>
                </a:gridCol>
                <a:gridCol w="686155">
                  <a:extLst>
                    <a:ext uri="{9D8B030D-6E8A-4147-A177-3AD203B41FA5}">
                      <a16:colId xmlns:a16="http://schemas.microsoft.com/office/drawing/2014/main" val="20002"/>
                    </a:ext>
                  </a:extLst>
                </a:gridCol>
                <a:gridCol w="801901">
                  <a:extLst>
                    <a:ext uri="{9D8B030D-6E8A-4147-A177-3AD203B41FA5}">
                      <a16:colId xmlns:a16="http://schemas.microsoft.com/office/drawing/2014/main" val="20003"/>
                    </a:ext>
                  </a:extLst>
                </a:gridCol>
                <a:gridCol w="801901">
                  <a:extLst>
                    <a:ext uri="{9D8B030D-6E8A-4147-A177-3AD203B41FA5}">
                      <a16:colId xmlns:a16="http://schemas.microsoft.com/office/drawing/2014/main" val="20004"/>
                    </a:ext>
                  </a:extLst>
                </a:gridCol>
                <a:gridCol w="801901">
                  <a:extLst>
                    <a:ext uri="{9D8B030D-6E8A-4147-A177-3AD203B41FA5}">
                      <a16:colId xmlns:a16="http://schemas.microsoft.com/office/drawing/2014/main" val="20005"/>
                    </a:ext>
                  </a:extLst>
                </a:gridCol>
                <a:gridCol w="80190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715">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a:t>
                      </a:r>
                      <a:r>
                        <a:rPr lang="en-GB" sz="1100" baseline="0" dirty="0">
                          <a:solidFill>
                            <a:schemeClr val="tx1">
                              <a:lumMod val="75000"/>
                              <a:lumOff val="25000"/>
                            </a:schemeClr>
                          </a:solidFill>
                        </a:rPr>
                        <a:t> don’t want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29B2E8A-5C32-42D6-AF53-668862AE0941}"/>
              </a:ext>
            </a:extLst>
          </p:cNvPr>
          <p:cNvGraphicFramePr>
            <a:graphicFrameLocks noGrp="1"/>
          </p:cNvGraphicFramePr>
          <p:nvPr>
            <p:extLst>
              <p:ext uri="{D42A27DB-BD31-4B8C-83A1-F6EECF244321}">
                <p14:modId xmlns:p14="http://schemas.microsoft.com/office/powerpoint/2010/main" val="4106085576"/>
              </p:ext>
            </p:extLst>
          </p:nvPr>
        </p:nvGraphicFramePr>
        <p:xfrm>
          <a:off x="4970314" y="3410553"/>
          <a:ext cx="6662888" cy="2098188"/>
        </p:xfrm>
        <a:graphic>
          <a:graphicData uri="http://schemas.openxmlformats.org/drawingml/2006/table">
            <a:tbl>
              <a:tblPr firstRow="1" bandRow="1">
                <a:tableStyleId>{5940675A-B579-460E-94D1-54222C63F5DA}</a:tableStyleId>
              </a:tblPr>
              <a:tblGrid>
                <a:gridCol w="1652582">
                  <a:extLst>
                    <a:ext uri="{9D8B030D-6E8A-4147-A177-3AD203B41FA5}">
                      <a16:colId xmlns:a16="http://schemas.microsoft.com/office/drawing/2014/main" val="20000"/>
                    </a:ext>
                  </a:extLst>
                </a:gridCol>
                <a:gridCol w="643666">
                  <a:extLst>
                    <a:ext uri="{9D8B030D-6E8A-4147-A177-3AD203B41FA5}">
                      <a16:colId xmlns:a16="http://schemas.microsoft.com/office/drawing/2014/main" val="20001"/>
                    </a:ext>
                  </a:extLst>
                </a:gridCol>
                <a:gridCol w="787850">
                  <a:extLst>
                    <a:ext uri="{9D8B030D-6E8A-4147-A177-3AD203B41FA5}">
                      <a16:colId xmlns:a16="http://schemas.microsoft.com/office/drawing/2014/main" val="20002"/>
                    </a:ext>
                  </a:extLst>
                </a:gridCol>
                <a:gridCol w="715758">
                  <a:extLst>
                    <a:ext uri="{9D8B030D-6E8A-4147-A177-3AD203B41FA5}">
                      <a16:colId xmlns:a16="http://schemas.microsoft.com/office/drawing/2014/main" val="20003"/>
                    </a:ext>
                  </a:extLst>
                </a:gridCol>
                <a:gridCol w="811575">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74564">
                  <a:extLst>
                    <a:ext uri="{9D8B030D-6E8A-4147-A177-3AD203B41FA5}">
                      <a16:colId xmlns:a16="http://schemas.microsoft.com/office/drawing/2014/main" val="20006"/>
                    </a:ext>
                  </a:extLst>
                </a:gridCol>
                <a:gridCol w="715758">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a:t>
                      </a:r>
                      <a:r>
                        <a:rPr lang="en-GB" sz="1100" baseline="0" dirty="0">
                          <a:solidFill>
                            <a:schemeClr val="tx1">
                              <a:lumMod val="75000"/>
                              <a:lumOff val="25000"/>
                            </a:schemeClr>
                          </a:solidFill>
                        </a:rPr>
                        <a:t> don’t want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38E9B648-0802-44E2-A6C1-A32235780203}"/>
              </a:ext>
            </a:extLst>
          </p:cNvPr>
          <p:cNvGraphicFramePr/>
          <p:nvPr>
            <p:extLst>
              <p:ext uri="{D42A27DB-BD31-4B8C-83A1-F6EECF244321}">
                <p14:modId xmlns:p14="http://schemas.microsoft.com/office/powerpoint/2010/main" val="3659518232"/>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54776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29% have seen a knife being used to fight or as a threat and 12% have either themselves, or know someone who has, carried a knife for protection. </a:t>
            </a:r>
          </a:p>
        </p:txBody>
      </p:sp>
      <p:sp>
        <p:nvSpPr>
          <p:cNvPr id="6" name="TextBox 5"/>
          <p:cNvSpPr txBox="1"/>
          <p:nvPr/>
        </p:nvSpPr>
        <p:spPr>
          <a:xfrm>
            <a:off x="183019" y="614520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0" name="Chart 9"/>
          <p:cNvGraphicFramePr/>
          <p:nvPr>
            <p:extLst>
              <p:ext uri="{D42A27DB-BD31-4B8C-83A1-F6EECF244321}">
                <p14:modId xmlns:p14="http://schemas.microsoft.com/office/powerpoint/2010/main" val="3692082204"/>
              </p:ext>
            </p:extLst>
          </p:nvPr>
        </p:nvGraphicFramePr>
        <p:xfrm>
          <a:off x="183600" y="835199"/>
          <a:ext cx="5549140" cy="33820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3286509304"/>
              </p:ext>
            </p:extLst>
          </p:nvPr>
        </p:nvGraphicFramePr>
        <p:xfrm>
          <a:off x="5732739" y="835199"/>
          <a:ext cx="5900461" cy="3382027"/>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69003526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Young carers are the group most likely to have seen a knife (46%) and to know someone who carries a knife for protection (26%). </a:t>
            </a:r>
          </a:p>
        </p:txBody>
      </p:sp>
      <p:sp>
        <p:nvSpPr>
          <p:cNvPr id="6" name="TextBox 5"/>
          <p:cNvSpPr txBox="1"/>
          <p:nvPr/>
        </p:nvSpPr>
        <p:spPr>
          <a:xfrm>
            <a:off x="183020" y="5837424"/>
            <a:ext cx="4158162"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0" name="Chart 9"/>
          <p:cNvGraphicFramePr/>
          <p:nvPr>
            <p:extLst>
              <p:ext uri="{D42A27DB-BD31-4B8C-83A1-F6EECF244321}">
                <p14:modId xmlns:p14="http://schemas.microsoft.com/office/powerpoint/2010/main" val="2599834774"/>
              </p:ext>
            </p:extLst>
          </p:nvPr>
        </p:nvGraphicFramePr>
        <p:xfrm>
          <a:off x="-179865" y="675078"/>
          <a:ext cx="5070788" cy="3137226"/>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9" name="Table 8">
            <a:extLst>
              <a:ext uri="{FF2B5EF4-FFF2-40B4-BE49-F238E27FC236}">
                <a16:creationId xmlns:a16="http://schemas.microsoft.com/office/drawing/2014/main" id="{49BD754C-0504-480C-B1C9-055C00B8405D}"/>
              </a:ext>
            </a:extLst>
          </p:cNvPr>
          <p:cNvGraphicFramePr>
            <a:graphicFrameLocks noGrp="1"/>
          </p:cNvGraphicFramePr>
          <p:nvPr>
            <p:extLst>
              <p:ext uri="{D42A27DB-BD31-4B8C-83A1-F6EECF244321}">
                <p14:modId xmlns:p14="http://schemas.microsoft.com/office/powerpoint/2010/main" val="535944263"/>
              </p:ext>
            </p:extLst>
          </p:nvPr>
        </p:nvGraphicFramePr>
        <p:xfrm>
          <a:off x="4531057" y="675078"/>
          <a:ext cx="7102142" cy="2474298"/>
        </p:xfrm>
        <a:graphic>
          <a:graphicData uri="http://schemas.openxmlformats.org/drawingml/2006/table">
            <a:tbl>
              <a:tblPr firstRow="1" bandRow="1">
                <a:tableStyleId>{5940675A-B579-460E-94D1-54222C63F5DA}</a:tableStyleId>
              </a:tblPr>
              <a:tblGrid>
                <a:gridCol w="1973536">
                  <a:extLst>
                    <a:ext uri="{9D8B030D-6E8A-4147-A177-3AD203B41FA5}">
                      <a16:colId xmlns:a16="http://schemas.microsoft.com/office/drawing/2014/main" val="20000"/>
                    </a:ext>
                  </a:extLst>
                </a:gridCol>
                <a:gridCol w="978148">
                  <a:extLst>
                    <a:ext uri="{9D8B030D-6E8A-4147-A177-3AD203B41FA5}">
                      <a16:colId xmlns:a16="http://schemas.microsoft.com/office/drawing/2014/main" val="20001"/>
                    </a:ext>
                  </a:extLst>
                </a:gridCol>
                <a:gridCol w="731390">
                  <a:extLst>
                    <a:ext uri="{9D8B030D-6E8A-4147-A177-3AD203B41FA5}">
                      <a16:colId xmlns:a16="http://schemas.microsoft.com/office/drawing/2014/main" val="20002"/>
                    </a:ext>
                  </a:extLst>
                </a:gridCol>
                <a:gridCol w="854767">
                  <a:extLst>
                    <a:ext uri="{9D8B030D-6E8A-4147-A177-3AD203B41FA5}">
                      <a16:colId xmlns:a16="http://schemas.microsoft.com/office/drawing/2014/main" val="20003"/>
                    </a:ext>
                  </a:extLst>
                </a:gridCol>
                <a:gridCol w="854767">
                  <a:extLst>
                    <a:ext uri="{9D8B030D-6E8A-4147-A177-3AD203B41FA5}">
                      <a16:colId xmlns:a16="http://schemas.microsoft.com/office/drawing/2014/main" val="20004"/>
                    </a:ext>
                  </a:extLst>
                </a:gridCol>
                <a:gridCol w="854767">
                  <a:extLst>
                    <a:ext uri="{9D8B030D-6E8A-4147-A177-3AD203B41FA5}">
                      <a16:colId xmlns:a16="http://schemas.microsoft.com/office/drawing/2014/main" val="20005"/>
                    </a:ext>
                  </a:extLst>
                </a:gridCol>
                <a:gridCol w="854767">
                  <a:extLst>
                    <a:ext uri="{9D8B030D-6E8A-4147-A177-3AD203B41FA5}">
                      <a16:colId xmlns:a16="http://schemas.microsoft.com/office/drawing/2014/main" val="20006"/>
                    </a:ext>
                  </a:extLst>
                </a:gridCol>
              </a:tblGrid>
              <a:tr h="425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3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5556">
                <a:tc>
                  <a:txBody>
                    <a:bodyPr/>
                    <a:lstStyle/>
                    <a:p>
                      <a:r>
                        <a:rPr lang="en-GB" sz="11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95778">
                <a:tc>
                  <a:txBody>
                    <a:bodyPr/>
                    <a:lstStyle/>
                    <a:p>
                      <a:r>
                        <a:rPr lang="en-GB" sz="11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76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Seen a knife</a:t>
                      </a:r>
                      <a:r>
                        <a:rPr lang="en-GB" sz="1100" baseline="0" dirty="0">
                          <a:solidFill>
                            <a:schemeClr val="tx1">
                              <a:lumMod val="75000"/>
                              <a:lumOff val="25000"/>
                            </a:schemeClr>
                          </a:solidFill>
                        </a:rPr>
                        <a:t> used </a:t>
                      </a:r>
                      <a:r>
                        <a:rPr lang="en-GB" sz="1100" u="sng" baseline="0" dirty="0">
                          <a:solidFill>
                            <a:schemeClr val="tx1">
                              <a:lumMod val="75000"/>
                              <a:lumOff val="25000"/>
                            </a:schemeClr>
                          </a:solidFill>
                        </a:rPr>
                        <a:t>and</a:t>
                      </a:r>
                      <a:r>
                        <a:rPr lang="en-GB" sz="1100" baseline="0" dirty="0">
                          <a:solidFill>
                            <a:schemeClr val="tx1">
                              <a:lumMod val="75000"/>
                              <a:lumOff val="25000"/>
                            </a:schemeClr>
                          </a:solidFill>
                        </a:rPr>
                        <a:t> have carried or know someone who has carried a knife </a:t>
                      </a:r>
                      <a:endParaRPr lang="en-GB" sz="1100" dirty="0">
                        <a:solidFill>
                          <a:schemeClr val="tx1">
                            <a:lumMod val="75000"/>
                            <a:lumOff val="25000"/>
                          </a:schemeClr>
                        </a:solidFill>
                      </a:endParaRPr>
                    </a:p>
                    <a:p>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Table 11">
            <a:extLst>
              <a:ext uri="{FF2B5EF4-FFF2-40B4-BE49-F238E27FC236}">
                <a16:creationId xmlns:a16="http://schemas.microsoft.com/office/drawing/2014/main" id="{ABE5993F-157C-49C9-A397-99D1C671AD83}"/>
              </a:ext>
            </a:extLst>
          </p:cNvPr>
          <p:cNvGraphicFramePr>
            <a:graphicFrameLocks noGrp="1"/>
          </p:cNvGraphicFramePr>
          <p:nvPr>
            <p:extLst>
              <p:ext uri="{D42A27DB-BD31-4B8C-83A1-F6EECF244321}">
                <p14:modId xmlns:p14="http://schemas.microsoft.com/office/powerpoint/2010/main" val="2588128792"/>
              </p:ext>
            </p:extLst>
          </p:nvPr>
        </p:nvGraphicFramePr>
        <p:xfrm>
          <a:off x="4531057" y="3391952"/>
          <a:ext cx="7102142" cy="2468880"/>
        </p:xfrm>
        <a:graphic>
          <a:graphicData uri="http://schemas.openxmlformats.org/drawingml/2006/table">
            <a:tbl>
              <a:tblPr firstRow="1" bandRow="1">
                <a:tableStyleId>{5940675A-B579-460E-94D1-54222C63F5DA}</a:tableStyleId>
              </a:tblPr>
              <a:tblGrid>
                <a:gridCol w="1761529">
                  <a:extLst>
                    <a:ext uri="{9D8B030D-6E8A-4147-A177-3AD203B41FA5}">
                      <a16:colId xmlns:a16="http://schemas.microsoft.com/office/drawing/2014/main" val="20000"/>
                    </a:ext>
                  </a:extLst>
                </a:gridCol>
                <a:gridCol w="686100">
                  <a:extLst>
                    <a:ext uri="{9D8B030D-6E8A-4147-A177-3AD203B41FA5}">
                      <a16:colId xmlns:a16="http://schemas.microsoft.com/office/drawing/2014/main" val="20001"/>
                    </a:ext>
                  </a:extLst>
                </a:gridCol>
                <a:gridCol w="839789">
                  <a:extLst>
                    <a:ext uri="{9D8B030D-6E8A-4147-A177-3AD203B41FA5}">
                      <a16:colId xmlns:a16="http://schemas.microsoft.com/office/drawing/2014/main" val="20002"/>
                    </a:ext>
                  </a:extLst>
                </a:gridCol>
                <a:gridCol w="762945">
                  <a:extLst>
                    <a:ext uri="{9D8B030D-6E8A-4147-A177-3AD203B41FA5}">
                      <a16:colId xmlns:a16="http://schemas.microsoft.com/office/drawing/2014/main" val="20003"/>
                    </a:ext>
                  </a:extLst>
                </a:gridCol>
                <a:gridCol w="865078">
                  <a:extLst>
                    <a:ext uri="{9D8B030D-6E8A-4147-A177-3AD203B41FA5}">
                      <a16:colId xmlns:a16="http://schemas.microsoft.com/office/drawing/2014/main" val="20004"/>
                    </a:ext>
                  </a:extLst>
                </a:gridCol>
                <a:gridCol w="764302">
                  <a:extLst>
                    <a:ext uri="{9D8B030D-6E8A-4147-A177-3AD203B41FA5}">
                      <a16:colId xmlns:a16="http://schemas.microsoft.com/office/drawing/2014/main" val="20005"/>
                    </a:ext>
                  </a:extLst>
                </a:gridCol>
                <a:gridCol w="659454">
                  <a:extLst>
                    <a:ext uri="{9D8B030D-6E8A-4147-A177-3AD203B41FA5}">
                      <a16:colId xmlns:a16="http://schemas.microsoft.com/office/drawing/2014/main" val="20006"/>
                    </a:ext>
                  </a:extLst>
                </a:gridCol>
                <a:gridCol w="762945">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Seen a knife</a:t>
                      </a:r>
                      <a:r>
                        <a:rPr lang="en-GB" sz="1100" baseline="0" dirty="0">
                          <a:solidFill>
                            <a:schemeClr val="tx1">
                              <a:lumMod val="75000"/>
                              <a:lumOff val="25000"/>
                            </a:schemeClr>
                          </a:solidFill>
                        </a:rPr>
                        <a:t> used </a:t>
                      </a:r>
                      <a:r>
                        <a:rPr lang="en-GB" sz="1100" u="sng" baseline="0" dirty="0">
                          <a:solidFill>
                            <a:schemeClr val="tx1">
                              <a:lumMod val="75000"/>
                              <a:lumOff val="25000"/>
                            </a:schemeClr>
                          </a:solidFill>
                        </a:rPr>
                        <a:t>and</a:t>
                      </a:r>
                      <a:r>
                        <a:rPr lang="en-GB" sz="1100" baseline="0" dirty="0">
                          <a:solidFill>
                            <a:schemeClr val="tx1">
                              <a:lumMod val="75000"/>
                              <a:lumOff val="25000"/>
                            </a:schemeClr>
                          </a:solidFill>
                        </a:rPr>
                        <a:t> have carried or know someone who has carried a knife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90300523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Generally, pupils feel safe at home and during the day but feel significantly less safe going out after dark, and when in Doncaster town centre. LGBTQ pupils are the least likely to feel safe at school (58%) and feel safe going to and from school (61%).</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1886531060"/>
              </p:ext>
            </p:extLst>
          </p:nvPr>
        </p:nvGraphicFramePr>
        <p:xfrm>
          <a:off x="183600" y="835200"/>
          <a:ext cx="5525036" cy="394781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do you rate the following in the area where you live?</a:t>
            </a:r>
          </a:p>
          <a:p>
            <a:r>
              <a:rPr lang="en-GB" sz="1000" i="1" dirty="0">
                <a:solidFill>
                  <a:srgbClr val="002060"/>
                </a:solidFill>
                <a:latin typeface="Calibri" panose="020F0502020204030204" pitchFamily="34" charset="0"/>
              </a:rPr>
              <a:t>Base: All valid respondents, n=1,170</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r>
              <a:rPr lang="en-GB" sz="1000" b="1" dirty="0"/>
              <a:t> </a:t>
            </a:r>
            <a:r>
              <a:rPr lang="en-GB" sz="1000" dirty="0"/>
              <a:t>/ </a:t>
            </a:r>
            <a:r>
              <a:rPr lang="en-GB" sz="1000" b="1" dirty="0"/>
              <a:t>CYPP</a:t>
            </a:r>
          </a:p>
        </p:txBody>
      </p:sp>
      <p:graphicFrame>
        <p:nvGraphicFramePr>
          <p:cNvPr id="9" name="Table 8"/>
          <p:cNvGraphicFramePr>
            <a:graphicFrameLocks noGrp="1"/>
          </p:cNvGraphicFramePr>
          <p:nvPr>
            <p:extLst>
              <p:ext uri="{D42A27DB-BD31-4B8C-83A1-F6EECF244321}">
                <p14:modId xmlns:p14="http://schemas.microsoft.com/office/powerpoint/2010/main" val="1460138817"/>
              </p:ext>
            </p:extLst>
          </p:nvPr>
        </p:nvGraphicFramePr>
        <p:xfrm>
          <a:off x="5628549" y="769631"/>
          <a:ext cx="6004653" cy="2662560"/>
        </p:xfrm>
        <a:graphic>
          <a:graphicData uri="http://schemas.openxmlformats.org/drawingml/2006/table">
            <a:tbl>
              <a:tblPr firstRow="1" bandRow="1">
                <a:tableStyleId>{5940675A-B579-460E-94D1-54222C63F5DA}</a:tableStyleId>
              </a:tblPr>
              <a:tblGrid>
                <a:gridCol w="1444756">
                  <a:extLst>
                    <a:ext uri="{9D8B030D-6E8A-4147-A177-3AD203B41FA5}">
                      <a16:colId xmlns:a16="http://schemas.microsoft.com/office/drawing/2014/main" val="20000"/>
                    </a:ext>
                  </a:extLst>
                </a:gridCol>
                <a:gridCol w="898787">
                  <a:extLst>
                    <a:ext uri="{9D8B030D-6E8A-4147-A177-3AD203B41FA5}">
                      <a16:colId xmlns:a16="http://schemas.microsoft.com/office/drawing/2014/main" val="20001"/>
                    </a:ext>
                  </a:extLst>
                </a:gridCol>
                <a:gridCol w="732222">
                  <a:extLst>
                    <a:ext uri="{9D8B030D-6E8A-4147-A177-3AD203B41FA5}">
                      <a16:colId xmlns:a16="http://schemas.microsoft.com/office/drawing/2014/main" val="20002"/>
                    </a:ext>
                  </a:extLst>
                </a:gridCol>
                <a:gridCol w="732222">
                  <a:extLst>
                    <a:ext uri="{9D8B030D-6E8A-4147-A177-3AD203B41FA5}">
                      <a16:colId xmlns:a16="http://schemas.microsoft.com/office/drawing/2014/main" val="20003"/>
                    </a:ext>
                  </a:extLst>
                </a:gridCol>
                <a:gridCol w="732222">
                  <a:extLst>
                    <a:ext uri="{9D8B030D-6E8A-4147-A177-3AD203B41FA5}">
                      <a16:colId xmlns:a16="http://schemas.microsoft.com/office/drawing/2014/main" val="20004"/>
                    </a:ext>
                  </a:extLst>
                </a:gridCol>
                <a:gridCol w="732222">
                  <a:extLst>
                    <a:ext uri="{9D8B030D-6E8A-4147-A177-3AD203B41FA5}">
                      <a16:colId xmlns:a16="http://schemas.microsoft.com/office/drawing/2014/main" val="20005"/>
                    </a:ext>
                  </a:extLst>
                </a:gridCol>
                <a:gridCol w="732222">
                  <a:extLst>
                    <a:ext uri="{9D8B030D-6E8A-4147-A177-3AD203B41FA5}">
                      <a16:colId xmlns:a16="http://schemas.microsoft.com/office/drawing/2014/main" val="20006"/>
                    </a:ext>
                  </a:extLst>
                </a:gridCol>
              </a:tblGrid>
              <a:tr h="40274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2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4784">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4784">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6562">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4784">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4784">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1" name="TextBox 10"/>
          <p:cNvSpPr txBox="1"/>
          <p:nvPr/>
        </p:nvSpPr>
        <p:spPr>
          <a:xfrm>
            <a:off x="5628549" y="6363142"/>
            <a:ext cx="3590322"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‘Safe’ or ‘Very safe’</a:t>
            </a:r>
          </a:p>
        </p:txBody>
      </p:sp>
      <p:graphicFrame>
        <p:nvGraphicFramePr>
          <p:cNvPr id="10" name="Table 9">
            <a:extLst>
              <a:ext uri="{FF2B5EF4-FFF2-40B4-BE49-F238E27FC236}">
                <a16:creationId xmlns:a16="http://schemas.microsoft.com/office/drawing/2014/main" id="{C3B31DD4-5442-4929-8F9B-F8C431C3CDCD}"/>
              </a:ext>
            </a:extLst>
          </p:cNvPr>
          <p:cNvGraphicFramePr>
            <a:graphicFrameLocks noGrp="1"/>
          </p:cNvGraphicFramePr>
          <p:nvPr>
            <p:extLst>
              <p:ext uri="{D42A27DB-BD31-4B8C-83A1-F6EECF244321}">
                <p14:modId xmlns:p14="http://schemas.microsoft.com/office/powerpoint/2010/main" val="3504074560"/>
              </p:ext>
            </p:extLst>
          </p:nvPr>
        </p:nvGraphicFramePr>
        <p:xfrm>
          <a:off x="5628549" y="3477187"/>
          <a:ext cx="6004651" cy="2830200"/>
        </p:xfrm>
        <a:graphic>
          <a:graphicData uri="http://schemas.openxmlformats.org/drawingml/2006/table">
            <a:tbl>
              <a:tblPr firstRow="1" bandRow="1">
                <a:tableStyleId>{5940675A-B579-460E-94D1-54222C63F5DA}</a:tableStyleId>
              </a:tblPr>
              <a:tblGrid>
                <a:gridCol w="1454055">
                  <a:extLst>
                    <a:ext uri="{9D8B030D-6E8A-4147-A177-3AD203B41FA5}">
                      <a16:colId xmlns:a16="http://schemas.microsoft.com/office/drawing/2014/main" val="20000"/>
                    </a:ext>
                  </a:extLst>
                </a:gridCol>
                <a:gridCol w="567165">
                  <a:extLst>
                    <a:ext uri="{9D8B030D-6E8A-4147-A177-3AD203B41FA5}">
                      <a16:colId xmlns:a16="http://schemas.microsoft.com/office/drawing/2014/main" val="20001"/>
                    </a:ext>
                  </a:extLst>
                </a:gridCol>
                <a:gridCol w="753120">
                  <a:extLst>
                    <a:ext uri="{9D8B030D-6E8A-4147-A177-3AD203B41FA5}">
                      <a16:colId xmlns:a16="http://schemas.microsoft.com/office/drawing/2014/main" val="20002"/>
                    </a:ext>
                  </a:extLst>
                </a:gridCol>
                <a:gridCol w="610331">
                  <a:extLst>
                    <a:ext uri="{9D8B030D-6E8A-4147-A177-3AD203B41FA5}">
                      <a16:colId xmlns:a16="http://schemas.microsoft.com/office/drawing/2014/main" val="20003"/>
                    </a:ext>
                  </a:extLst>
                </a:gridCol>
                <a:gridCol w="756444">
                  <a:extLst>
                    <a:ext uri="{9D8B030D-6E8A-4147-A177-3AD203B41FA5}">
                      <a16:colId xmlns:a16="http://schemas.microsoft.com/office/drawing/2014/main" val="20004"/>
                    </a:ext>
                  </a:extLst>
                </a:gridCol>
                <a:gridCol w="704773">
                  <a:extLst>
                    <a:ext uri="{9D8B030D-6E8A-4147-A177-3AD203B41FA5}">
                      <a16:colId xmlns:a16="http://schemas.microsoft.com/office/drawing/2014/main" val="20005"/>
                    </a:ext>
                  </a:extLst>
                </a:gridCol>
                <a:gridCol w="569025">
                  <a:extLst>
                    <a:ext uri="{9D8B030D-6E8A-4147-A177-3AD203B41FA5}">
                      <a16:colId xmlns:a16="http://schemas.microsoft.com/office/drawing/2014/main" val="20006"/>
                    </a:ext>
                  </a:extLst>
                </a:gridCol>
                <a:gridCol w="589738">
                  <a:extLst>
                    <a:ext uri="{9D8B030D-6E8A-4147-A177-3AD203B41FA5}">
                      <a16:colId xmlns:a16="http://schemas.microsoft.com/office/drawing/2014/main" val="3880067429"/>
                    </a:ext>
                  </a:extLst>
                </a:gridCol>
              </a:tblGrid>
              <a:tr h="5760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09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5659">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5659">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187">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5659">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15659">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1088079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70% of pupils believe at least some of their peers have consumed alcohol in the last week. Perceptions shift widely from Year 8 to Year 10; whereas 22% of Year 8 pupils presume most/all of their peers have consumed alcohol in the last week, the figure nearly doubles to 40% amongst Year 10s. Girls are more likely to presume that most/all of their peers are consuming alcohol than boys are (32% and 25% respectively).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had a drink containing alcohol that was more than just a sip in the last 7 days?</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6" name="Chart 5"/>
          <p:cNvGraphicFramePr/>
          <p:nvPr>
            <p:extLst>
              <p:ext uri="{D42A27DB-BD31-4B8C-83A1-F6EECF244321}">
                <p14:modId xmlns:p14="http://schemas.microsoft.com/office/powerpoint/2010/main" val="1152808529"/>
              </p:ext>
            </p:extLst>
          </p:nvPr>
        </p:nvGraphicFramePr>
        <p:xfrm>
          <a:off x="749159" y="129009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827988414"/>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333243">
                  <a:extLst>
                    <a:ext uri="{9D8B030D-6E8A-4147-A177-3AD203B41FA5}">
                      <a16:colId xmlns:a16="http://schemas.microsoft.com/office/drawing/2014/main" val="20000"/>
                    </a:ext>
                  </a:extLst>
                </a:gridCol>
                <a:gridCol w="1063799">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2363268848"/>
              </p:ext>
            </p:extLst>
          </p:nvPr>
        </p:nvGraphicFramePr>
        <p:xfrm>
          <a:off x="183600" y="1195200"/>
          <a:ext cx="5063895" cy="36290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02C6423F-64D7-4596-A68F-48AFB955A107}"/>
              </a:ext>
            </a:extLst>
          </p:cNvPr>
          <p:cNvGraphicFramePr>
            <a:graphicFrameLocks noGrp="1"/>
          </p:cNvGraphicFramePr>
          <p:nvPr>
            <p:extLst>
              <p:ext uri="{D42A27DB-BD31-4B8C-83A1-F6EECF244321}">
                <p14:modId xmlns:p14="http://schemas.microsoft.com/office/powerpoint/2010/main" val="2643028776"/>
              </p:ext>
            </p:extLst>
          </p:nvPr>
        </p:nvGraphicFramePr>
        <p:xfrm>
          <a:off x="5592842" y="3669280"/>
          <a:ext cx="6040360" cy="2473762"/>
        </p:xfrm>
        <a:graphic>
          <a:graphicData uri="http://schemas.openxmlformats.org/drawingml/2006/table">
            <a:tbl>
              <a:tblPr firstRow="1" bandRow="1">
                <a:tableStyleId>{5940675A-B579-460E-94D1-54222C63F5DA}</a:tableStyleId>
              </a:tblPr>
              <a:tblGrid>
                <a:gridCol w="1179987">
                  <a:extLst>
                    <a:ext uri="{9D8B030D-6E8A-4147-A177-3AD203B41FA5}">
                      <a16:colId xmlns:a16="http://schemas.microsoft.com/office/drawing/2014/main" val="20000"/>
                    </a:ext>
                  </a:extLst>
                </a:gridCol>
                <a:gridCol w="647146">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635771">
                  <a:extLst>
                    <a:ext uri="{9D8B030D-6E8A-4147-A177-3AD203B41FA5}">
                      <a16:colId xmlns:a16="http://schemas.microsoft.com/office/drawing/2014/main" val="20003"/>
                    </a:ext>
                  </a:extLst>
                </a:gridCol>
                <a:gridCol w="783454">
                  <a:extLst>
                    <a:ext uri="{9D8B030D-6E8A-4147-A177-3AD203B41FA5}">
                      <a16:colId xmlns:a16="http://schemas.microsoft.com/office/drawing/2014/main" val="20004"/>
                    </a:ext>
                  </a:extLst>
                </a:gridCol>
                <a:gridCol w="764540">
                  <a:extLst>
                    <a:ext uri="{9D8B030D-6E8A-4147-A177-3AD203B41FA5}">
                      <a16:colId xmlns:a16="http://schemas.microsoft.com/office/drawing/2014/main" val="20005"/>
                    </a:ext>
                  </a:extLst>
                </a:gridCol>
                <a:gridCol w="535023">
                  <a:extLst>
                    <a:ext uri="{9D8B030D-6E8A-4147-A177-3AD203B41FA5}">
                      <a16:colId xmlns:a16="http://schemas.microsoft.com/office/drawing/2014/main" val="20006"/>
                    </a:ext>
                  </a:extLst>
                </a:gridCol>
                <a:gridCol w="694339">
                  <a:extLst>
                    <a:ext uri="{9D8B030D-6E8A-4147-A177-3AD203B41FA5}">
                      <a16:colId xmlns:a16="http://schemas.microsoft.com/office/drawing/2014/main" val="3441926831"/>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Rectangle 8">
            <a:extLst>
              <a:ext uri="{FF2B5EF4-FFF2-40B4-BE49-F238E27FC236}">
                <a16:creationId xmlns:a16="http://schemas.microsoft.com/office/drawing/2014/main" id="{214AD22D-F10A-4F18-959E-D4D8DB948C40}"/>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6012189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66143"/>
            <a:ext cx="9900000" cy="900000"/>
          </a:xfrm>
        </p:spPr>
        <p:txBody>
          <a:bodyPr vert="horz" lIns="91440" tIns="45720" rIns="91440" bIns="45720" rtlCol="0" anchor="ctr">
            <a:normAutofit/>
          </a:bodyPr>
          <a:lstStyle/>
          <a:p>
            <a:r>
              <a:rPr lang="en-GB" sz="2400" dirty="0"/>
              <a:t>Executive Summary (9)</a:t>
            </a:r>
          </a:p>
        </p:txBody>
      </p:sp>
      <p:sp>
        <p:nvSpPr>
          <p:cNvPr id="3" name="Content Placeholder 2"/>
          <p:cNvSpPr>
            <a:spLocks noGrp="1"/>
          </p:cNvSpPr>
          <p:nvPr>
            <p:ph idx="1"/>
          </p:nvPr>
        </p:nvSpPr>
        <p:spPr>
          <a:xfrm>
            <a:off x="183019" y="871590"/>
            <a:ext cx="10569776" cy="5380839"/>
          </a:xfrm>
        </p:spPr>
        <p:txBody>
          <a:bodyPr>
            <a:noAutofit/>
          </a:bodyPr>
          <a:lstStyle/>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US" sz="1400" dirty="0">
                <a:solidFill>
                  <a:schemeClr val="tx1">
                    <a:lumMod val="75000"/>
                    <a:lumOff val="25000"/>
                  </a:schemeClr>
                </a:solidFill>
              </a:rPr>
              <a:t>Good oral hygiene is apparent amongst 79% of pupils (the same as last year). Girls are more likely to brush their teeth twice a day than boys (87% v. 73% amongst Boys). 63% of all pupils have been to the dentist in the last 12 months, </a:t>
            </a:r>
            <a:r>
              <a:rPr lang="en-GB" sz="1400" dirty="0">
                <a:solidFill>
                  <a:schemeClr val="tx1">
                    <a:lumMod val="75000"/>
                    <a:lumOff val="25000"/>
                  </a:schemeClr>
                </a:solidFill>
              </a:rPr>
              <a:t>those from an ethnic minority background and with English as a second language are the least likely to have been to the dentist in the last year. </a:t>
            </a:r>
          </a:p>
          <a:p>
            <a:pPr>
              <a:lnSpc>
                <a:spcPct val="100000"/>
              </a:lnSpc>
              <a:spcBef>
                <a:spcPts val="600"/>
              </a:spcBef>
              <a:spcAft>
                <a:spcPts val="600"/>
              </a:spcAft>
            </a:pPr>
            <a:r>
              <a:rPr lang="en-US" sz="1400" dirty="0">
                <a:solidFill>
                  <a:schemeClr val="tx1">
                    <a:lumMod val="75000"/>
                    <a:lumOff val="25000"/>
                  </a:schemeClr>
                </a:solidFill>
              </a:rPr>
              <a:t>52% of all pupils remember being measured when they were at primary school. Of those that can remember 21% felt unhappy about it. Both Year 8 and Girls are the groups most likely to remember being weighed, with girls much more likely to feel unhappy than boys. </a:t>
            </a:r>
          </a:p>
          <a:p>
            <a:pPr>
              <a:lnSpc>
                <a:spcPct val="100000"/>
              </a:lnSpc>
              <a:spcBef>
                <a:spcPts val="600"/>
              </a:spcBef>
              <a:spcAft>
                <a:spcPts val="600"/>
              </a:spcAft>
            </a:pPr>
            <a:r>
              <a:rPr lang="en-GB" sz="1400" dirty="0">
                <a:solidFill>
                  <a:schemeClr val="tx1">
                    <a:lumMod val="75000"/>
                    <a:lumOff val="25000"/>
                  </a:schemeClr>
                </a:solidFill>
              </a:rPr>
              <a:t>60% of all pupils have had days off in the last year for reasons other than common illnesses. 47% of those that have a day off did so due to hospital appointments and just over quarter did so due their mental health.</a:t>
            </a:r>
            <a:endParaRPr lang="en-US" sz="1400" dirty="0">
              <a:solidFill>
                <a:schemeClr val="tx1">
                  <a:lumMod val="75000"/>
                  <a:lumOff val="25000"/>
                </a:schemeClr>
              </a:solidFill>
            </a:endParaRPr>
          </a:p>
          <a:p>
            <a:pPr marL="0" indent="0">
              <a:lnSpc>
                <a:spcPct val="100000"/>
              </a:lnSpc>
              <a:spcBef>
                <a:spcPts val="600"/>
              </a:spcBef>
              <a:spcAft>
                <a:spcPts val="600"/>
              </a:spcAft>
              <a:buNone/>
            </a:pPr>
            <a:r>
              <a:rPr lang="en-GB" sz="1600" b="1" dirty="0">
                <a:solidFill>
                  <a:srgbClr val="F2851F"/>
                </a:solidFill>
              </a:rPr>
              <a:t>Physical activity</a:t>
            </a:r>
          </a:p>
          <a:p>
            <a:pPr>
              <a:lnSpc>
                <a:spcPct val="100000"/>
              </a:lnSpc>
              <a:spcBef>
                <a:spcPts val="600"/>
              </a:spcBef>
              <a:spcAft>
                <a:spcPts val="500"/>
              </a:spcAft>
            </a:pPr>
            <a:r>
              <a:rPr lang="en-US" sz="1400" dirty="0">
                <a:solidFill>
                  <a:schemeClr val="tx1">
                    <a:lumMod val="75000"/>
                    <a:lumOff val="25000"/>
                  </a:schemeClr>
                </a:solidFill>
              </a:rPr>
              <a:t>32% of pupils walk to school and just over a third will travel by car, which has been decreasing steadily over the last few years. The number of pupils who will travel by car is 41%, and 21% by bus. </a:t>
            </a:r>
          </a:p>
          <a:p>
            <a:pPr>
              <a:lnSpc>
                <a:spcPct val="100000"/>
              </a:lnSpc>
              <a:spcBef>
                <a:spcPts val="600"/>
              </a:spcBef>
              <a:spcAft>
                <a:spcPts val="500"/>
              </a:spcAft>
            </a:pPr>
            <a:r>
              <a:rPr lang="en-GB" sz="1400" dirty="0">
                <a:solidFill>
                  <a:schemeClr val="tx1">
                    <a:lumMod val="75000"/>
                    <a:lumOff val="25000"/>
                  </a:schemeClr>
                </a:solidFill>
              </a:rPr>
              <a:t>On average, pupils are doing a physical activity on 4.3 days of every week. When asked how long they spend doing a physical activity, </a:t>
            </a:r>
            <a:r>
              <a:rPr lang="en-US" sz="1400" dirty="0">
                <a:solidFill>
                  <a:schemeClr val="tx1">
                    <a:lumMod val="75000"/>
                    <a:lumOff val="25000"/>
                  </a:schemeClr>
                </a:solidFill>
              </a:rPr>
              <a:t>84% of pupils do so for at least 30 minutes.</a:t>
            </a:r>
            <a:endParaRPr lang="en-GB" sz="1400" dirty="0">
              <a:solidFill>
                <a:schemeClr val="tx1">
                  <a:lumMod val="75000"/>
                  <a:lumOff val="25000"/>
                </a:schemeClr>
              </a:solidFill>
            </a:endParaRPr>
          </a:p>
          <a:p>
            <a:pPr>
              <a:lnSpc>
                <a:spcPct val="100000"/>
              </a:lnSpc>
              <a:spcBef>
                <a:spcPts val="600"/>
              </a:spcBef>
              <a:spcAft>
                <a:spcPts val="500"/>
              </a:spcAft>
            </a:pPr>
            <a:r>
              <a:rPr lang="en-GB" sz="1400" dirty="0">
                <a:solidFill>
                  <a:schemeClr val="tx1">
                    <a:lumMod val="75000"/>
                    <a:lumOff val="25000"/>
                  </a:schemeClr>
                </a:solidFill>
              </a:rPr>
              <a:t>Pupils are most likely to participate in physical activity with friends after school (50%) and least likely to participate in school clubs (12%). </a:t>
            </a:r>
          </a:p>
          <a:p>
            <a:pPr>
              <a:lnSpc>
                <a:spcPct val="100000"/>
              </a:lnSpc>
              <a:spcBef>
                <a:spcPts val="600"/>
              </a:spcBef>
              <a:spcAft>
                <a:spcPts val="500"/>
              </a:spcAft>
            </a:pPr>
            <a:r>
              <a:rPr lang="en-US" sz="1400" dirty="0">
                <a:solidFill>
                  <a:schemeClr val="tx1">
                    <a:lumMod val="75000"/>
                    <a:lumOff val="25000"/>
                  </a:schemeClr>
                </a:solidFill>
              </a:rPr>
              <a:t>54% of pupils say doing physical activity normally makes them breathe faster or get hot and tired, a figure that has steadily declined over the last few years. LGBTQ are more likely to say that physical activity makes them hot and tired than any other cohort (66%).</a:t>
            </a:r>
          </a:p>
          <a:p>
            <a:pPr>
              <a:lnSpc>
                <a:spcPct val="100000"/>
              </a:lnSpc>
              <a:spcBef>
                <a:spcPts val="600"/>
              </a:spcBef>
              <a:spcAft>
                <a:spcPts val="500"/>
              </a:spcAft>
            </a:pPr>
            <a:r>
              <a:rPr lang="en-US" sz="1400" dirty="0">
                <a:solidFill>
                  <a:schemeClr val="tx1">
                    <a:lumMod val="75000"/>
                    <a:lumOff val="25000"/>
                  </a:schemeClr>
                </a:solidFill>
              </a:rPr>
              <a:t>70% of pupils have a positive attitude to physical activity. SEN pupils, LGBTQ and young carers are the cohorts most likely to state ‘not at all’ when asked whether they enjoyed physical activities. Boys have a much more positive attitude to physical activity than any other group.</a:t>
            </a:r>
          </a:p>
          <a:p>
            <a:pPr>
              <a:lnSpc>
                <a:spcPct val="100000"/>
              </a:lnSpc>
              <a:spcBef>
                <a:spcPts val="600"/>
              </a:spcBef>
              <a:spcAft>
                <a:spcPts val="500"/>
              </a:spcAft>
            </a:pPr>
            <a:endParaRPr lang="en-US" sz="1400" dirty="0">
              <a:solidFill>
                <a:schemeClr val="tx1">
                  <a:lumMod val="75000"/>
                  <a:lumOff val="25000"/>
                </a:schemeClr>
              </a:solidFill>
            </a:endParaRPr>
          </a:p>
        </p:txBody>
      </p:sp>
    </p:spTree>
    <p:extLst>
      <p:ext uri="{BB962C8B-B14F-4D97-AF65-F5344CB8AC3E}">
        <p14:creationId xmlns:p14="http://schemas.microsoft.com/office/powerpoint/2010/main" val="189535134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721936" cy="900000"/>
          </a:xfrm>
        </p:spPr>
        <p:txBody>
          <a:bodyPr vert="horz" lIns="91440" tIns="45720" rIns="91440" bIns="45720" rtlCol="0" anchor="t" anchorCtr="0">
            <a:normAutofit/>
          </a:bodyPr>
          <a:lstStyle/>
          <a:p>
            <a:r>
              <a:rPr lang="en-GB" sz="1600" dirty="0"/>
              <a:t>Perceptions of peers being ‘drunk’ varies from Year 8 to Year 10. 73% of Year 10 pupils presume most/all or at least some of their peers have been drunk in the last week, but ‘only’ 49% of Year 8s think this is the case. Girls are more likely to think their peers have been drunk than boys (61% and 55% respectively). </a:t>
            </a:r>
            <a:endParaRPr lang="en-GB" sz="1600" dirty="0">
              <a:highlight>
                <a:srgbClr val="FFFF00"/>
              </a:highlight>
            </a:endParaRP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have been drunk at least once in the last 7 days?</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41246386"/>
              </p:ext>
            </p:extLst>
          </p:nvPr>
        </p:nvGraphicFramePr>
        <p:xfrm>
          <a:off x="5592842" y="128880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Chart 11"/>
          <p:cNvGraphicFramePr/>
          <p:nvPr>
            <p:extLst>
              <p:ext uri="{D42A27DB-BD31-4B8C-83A1-F6EECF244321}">
                <p14:modId xmlns:p14="http://schemas.microsoft.com/office/powerpoint/2010/main" val="2937554293"/>
              </p:ext>
            </p:extLst>
          </p:nvPr>
        </p:nvGraphicFramePr>
        <p:xfrm>
          <a:off x="183600" y="1195199"/>
          <a:ext cx="5063895" cy="38417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le 10">
            <a:extLst>
              <a:ext uri="{FF2B5EF4-FFF2-40B4-BE49-F238E27FC236}">
                <a16:creationId xmlns:a16="http://schemas.microsoft.com/office/drawing/2014/main" id="{E30DE0D2-5A2F-4B43-8C2C-103F3CDE969B}"/>
              </a:ext>
            </a:extLst>
          </p:cNvPr>
          <p:cNvGraphicFramePr>
            <a:graphicFrameLocks noGrp="1"/>
          </p:cNvGraphicFramePr>
          <p:nvPr>
            <p:extLst>
              <p:ext uri="{D42A27DB-BD31-4B8C-83A1-F6EECF244321}">
                <p14:modId xmlns:p14="http://schemas.microsoft.com/office/powerpoint/2010/main" val="2777609932"/>
              </p:ext>
            </p:extLst>
          </p:nvPr>
        </p:nvGraphicFramePr>
        <p:xfrm>
          <a:off x="5592842" y="3642335"/>
          <a:ext cx="6040358" cy="2473762"/>
        </p:xfrm>
        <a:graphic>
          <a:graphicData uri="http://schemas.openxmlformats.org/drawingml/2006/table">
            <a:tbl>
              <a:tblPr firstRow="1" bandRow="1">
                <a:tableStyleId>{5940675A-B579-460E-94D1-54222C63F5DA}</a:tableStyleId>
              </a:tblPr>
              <a:tblGrid>
                <a:gridCol w="1103233">
                  <a:extLst>
                    <a:ext uri="{9D8B030D-6E8A-4147-A177-3AD203B41FA5}">
                      <a16:colId xmlns:a16="http://schemas.microsoft.com/office/drawing/2014/main" val="20000"/>
                    </a:ext>
                  </a:extLst>
                </a:gridCol>
                <a:gridCol w="647700">
                  <a:extLst>
                    <a:ext uri="{9D8B030D-6E8A-4147-A177-3AD203B41FA5}">
                      <a16:colId xmlns:a16="http://schemas.microsoft.com/office/drawing/2014/main" val="20001"/>
                    </a:ext>
                  </a:extLst>
                </a:gridCol>
                <a:gridCol w="781050">
                  <a:extLst>
                    <a:ext uri="{9D8B030D-6E8A-4147-A177-3AD203B41FA5}">
                      <a16:colId xmlns:a16="http://schemas.microsoft.com/office/drawing/2014/main" val="20002"/>
                    </a:ext>
                  </a:extLst>
                </a:gridCol>
                <a:gridCol w="628650">
                  <a:extLst>
                    <a:ext uri="{9D8B030D-6E8A-4147-A177-3AD203B41FA5}">
                      <a16:colId xmlns:a16="http://schemas.microsoft.com/office/drawing/2014/main" val="20003"/>
                    </a:ext>
                  </a:extLst>
                </a:gridCol>
                <a:gridCol w="828675">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75591">
                  <a:extLst>
                    <a:ext uri="{9D8B030D-6E8A-4147-A177-3AD203B41FA5}">
                      <a16:colId xmlns:a16="http://schemas.microsoft.com/office/drawing/2014/main" val="20006"/>
                    </a:ext>
                  </a:extLst>
                </a:gridCol>
                <a:gridCol w="724889">
                  <a:extLst>
                    <a:ext uri="{9D8B030D-6E8A-4147-A177-3AD203B41FA5}">
                      <a16:colId xmlns:a16="http://schemas.microsoft.com/office/drawing/2014/main" val="4138183397"/>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8146923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1090000"/>
          </a:xfrm>
        </p:spPr>
        <p:txBody>
          <a:bodyPr vert="horz" lIns="91440" tIns="45720" rIns="91440" bIns="45720" rtlCol="0" anchor="t" anchorCtr="0">
            <a:noAutofit/>
          </a:bodyPr>
          <a:lstStyle/>
          <a:p>
            <a:r>
              <a:rPr lang="en-GB" sz="1600" dirty="0"/>
              <a:t>Although 29% of pupils believe that nearly all or most of their peers have consumed alcohol in the last week, in reality only 17% have done so. Young carers are most likely to have drunk alcohol in the last week.</a:t>
            </a:r>
          </a:p>
        </p:txBody>
      </p:sp>
      <p:sp>
        <p:nvSpPr>
          <p:cNvPr id="10" name="TextBox 9"/>
          <p:cNvSpPr txBox="1"/>
          <p:nvPr/>
        </p:nvSpPr>
        <p:spPr>
          <a:xfrm>
            <a:off x="180000" y="6447166"/>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had a drink containing alcohol in the last 7 days, that was more than just a sip?</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268588239"/>
              </p:ext>
            </p:extLst>
          </p:nvPr>
        </p:nvGraphicFramePr>
        <p:xfrm>
          <a:off x="4164150" y="1024838"/>
          <a:ext cx="7469050" cy="2404161"/>
        </p:xfrm>
        <a:graphic>
          <a:graphicData uri="http://schemas.openxmlformats.org/drawingml/2006/table">
            <a:tbl>
              <a:tblPr firstRow="1" bandRow="1">
                <a:tableStyleId>{5940675A-B579-460E-94D1-54222C63F5DA}</a:tableStyleId>
              </a:tblPr>
              <a:tblGrid>
                <a:gridCol w="1958263">
                  <a:extLst>
                    <a:ext uri="{9D8B030D-6E8A-4147-A177-3AD203B41FA5}">
                      <a16:colId xmlns:a16="http://schemas.microsoft.com/office/drawing/2014/main" val="20000"/>
                    </a:ext>
                  </a:extLst>
                </a:gridCol>
                <a:gridCol w="1070838">
                  <a:extLst>
                    <a:ext uri="{9D8B030D-6E8A-4147-A177-3AD203B41FA5}">
                      <a16:colId xmlns:a16="http://schemas.microsoft.com/office/drawing/2014/main" val="20001"/>
                    </a:ext>
                  </a:extLst>
                </a:gridCol>
                <a:gridCol w="906747">
                  <a:extLst>
                    <a:ext uri="{9D8B030D-6E8A-4147-A177-3AD203B41FA5}">
                      <a16:colId xmlns:a16="http://schemas.microsoft.com/office/drawing/2014/main" val="20002"/>
                    </a:ext>
                  </a:extLst>
                </a:gridCol>
                <a:gridCol w="825420">
                  <a:extLst>
                    <a:ext uri="{9D8B030D-6E8A-4147-A177-3AD203B41FA5}">
                      <a16:colId xmlns:a16="http://schemas.microsoft.com/office/drawing/2014/main" val="20003"/>
                    </a:ext>
                  </a:extLst>
                </a:gridCol>
                <a:gridCol w="951392">
                  <a:extLst>
                    <a:ext uri="{9D8B030D-6E8A-4147-A177-3AD203B41FA5}">
                      <a16:colId xmlns:a16="http://schemas.microsoft.com/office/drawing/2014/main" val="20004"/>
                    </a:ext>
                  </a:extLst>
                </a:gridCol>
                <a:gridCol w="931834">
                  <a:extLst>
                    <a:ext uri="{9D8B030D-6E8A-4147-A177-3AD203B41FA5}">
                      <a16:colId xmlns:a16="http://schemas.microsoft.com/office/drawing/2014/main" val="20005"/>
                    </a:ext>
                  </a:extLst>
                </a:gridCol>
                <a:gridCol w="824556">
                  <a:extLst>
                    <a:ext uri="{9D8B030D-6E8A-4147-A177-3AD203B41FA5}">
                      <a16:colId xmlns:a16="http://schemas.microsoft.com/office/drawing/2014/main" val="20006"/>
                    </a:ext>
                  </a:extLst>
                </a:gridCol>
              </a:tblGrid>
              <a:tr h="2966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447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4346">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614346">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6143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03100606-279F-41DB-A322-6F8324869C3E}"/>
              </a:ext>
            </a:extLst>
          </p:cNvPr>
          <p:cNvGraphicFramePr>
            <a:graphicFrameLocks noGrp="1"/>
          </p:cNvGraphicFramePr>
          <p:nvPr>
            <p:extLst>
              <p:ext uri="{D42A27DB-BD31-4B8C-83A1-F6EECF244321}">
                <p14:modId xmlns:p14="http://schemas.microsoft.com/office/powerpoint/2010/main" val="1387058083"/>
              </p:ext>
            </p:extLst>
          </p:nvPr>
        </p:nvGraphicFramePr>
        <p:xfrm>
          <a:off x="4164150" y="3536964"/>
          <a:ext cx="7469050" cy="2645160"/>
        </p:xfrm>
        <a:graphic>
          <a:graphicData uri="http://schemas.openxmlformats.org/drawingml/2006/table">
            <a:tbl>
              <a:tblPr firstRow="1" bandRow="1">
                <a:tableStyleId>{5940675A-B579-460E-94D1-54222C63F5DA}</a:tableStyleId>
              </a:tblPr>
              <a:tblGrid>
                <a:gridCol w="1998525">
                  <a:extLst>
                    <a:ext uri="{9D8B030D-6E8A-4147-A177-3AD203B41FA5}">
                      <a16:colId xmlns:a16="http://schemas.microsoft.com/office/drawing/2014/main" val="20000"/>
                    </a:ext>
                  </a:extLst>
                </a:gridCol>
                <a:gridCol w="729421">
                  <a:extLst>
                    <a:ext uri="{9D8B030D-6E8A-4147-A177-3AD203B41FA5}">
                      <a16:colId xmlns:a16="http://schemas.microsoft.com/office/drawing/2014/main" val="20001"/>
                    </a:ext>
                  </a:extLst>
                </a:gridCol>
                <a:gridCol w="816598">
                  <a:extLst>
                    <a:ext uri="{9D8B030D-6E8A-4147-A177-3AD203B41FA5}">
                      <a16:colId xmlns:a16="http://schemas.microsoft.com/office/drawing/2014/main" val="20002"/>
                    </a:ext>
                  </a:extLst>
                </a:gridCol>
                <a:gridCol w="743356">
                  <a:extLst>
                    <a:ext uri="{9D8B030D-6E8A-4147-A177-3AD203B41FA5}">
                      <a16:colId xmlns:a16="http://schemas.microsoft.com/office/drawing/2014/main" val="20003"/>
                    </a:ext>
                  </a:extLst>
                </a:gridCol>
                <a:gridCol w="780727">
                  <a:extLst>
                    <a:ext uri="{9D8B030D-6E8A-4147-A177-3AD203B41FA5}">
                      <a16:colId xmlns:a16="http://schemas.microsoft.com/office/drawing/2014/main" val="20004"/>
                    </a:ext>
                  </a:extLst>
                </a:gridCol>
                <a:gridCol w="958788">
                  <a:extLst>
                    <a:ext uri="{9D8B030D-6E8A-4147-A177-3AD203B41FA5}">
                      <a16:colId xmlns:a16="http://schemas.microsoft.com/office/drawing/2014/main" val="20005"/>
                    </a:ext>
                  </a:extLst>
                </a:gridCol>
                <a:gridCol w="816746">
                  <a:extLst>
                    <a:ext uri="{9D8B030D-6E8A-4147-A177-3AD203B41FA5}">
                      <a16:colId xmlns:a16="http://schemas.microsoft.com/office/drawing/2014/main" val="20006"/>
                    </a:ext>
                  </a:extLst>
                </a:gridCol>
                <a:gridCol w="624889">
                  <a:extLst>
                    <a:ext uri="{9D8B030D-6E8A-4147-A177-3AD203B41FA5}">
                      <a16:colId xmlns:a16="http://schemas.microsoft.com/office/drawing/2014/main" val="3118277842"/>
                    </a:ext>
                  </a:extLst>
                </a:gridCol>
              </a:tblGrid>
              <a:tr h="578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85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80383">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80383">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803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Chart 8">
            <a:extLst>
              <a:ext uri="{FF2B5EF4-FFF2-40B4-BE49-F238E27FC236}">
                <a16:creationId xmlns:a16="http://schemas.microsoft.com/office/drawing/2014/main" id="{746D3299-2522-4417-A117-98159630634C}"/>
              </a:ext>
            </a:extLst>
          </p:cNvPr>
          <p:cNvGraphicFramePr/>
          <p:nvPr>
            <p:extLst>
              <p:ext uri="{D42A27DB-BD31-4B8C-83A1-F6EECF244321}">
                <p14:modId xmlns:p14="http://schemas.microsoft.com/office/powerpoint/2010/main" val="326523419"/>
              </p:ext>
            </p:extLst>
          </p:nvPr>
        </p:nvGraphicFramePr>
        <p:xfrm>
          <a:off x="180000" y="997211"/>
          <a:ext cx="3980550" cy="34880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8648748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On average, of the 17% who say they have had an alcoholic drink in the past 7 days, pre-mixed drinks such as WKD and VK are the most popular, followed by spirits and cider. All options have decreased since the previous years. </a:t>
            </a:r>
          </a:p>
        </p:txBody>
      </p:sp>
      <p:sp>
        <p:nvSpPr>
          <p:cNvPr id="10" name="TextBox 9"/>
          <p:cNvSpPr txBox="1"/>
          <p:nvPr/>
        </p:nvSpPr>
        <p:spPr>
          <a:xfrm>
            <a:off x="180000" y="6422179"/>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a:p>
            <a:r>
              <a:rPr lang="en-GB" sz="1000" i="1" dirty="0">
                <a:solidFill>
                  <a:srgbClr val="002060"/>
                </a:solidFill>
                <a:latin typeface="Calibri" panose="020F0502020204030204" pitchFamily="34" charset="0"/>
              </a:rPr>
              <a:t>Base: All those having consumed alcohol, 2022 n=193, 2023 n=149, 2024 n=204</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551461619"/>
              </p:ext>
            </p:extLst>
          </p:nvPr>
        </p:nvGraphicFramePr>
        <p:xfrm>
          <a:off x="183599" y="835200"/>
          <a:ext cx="8293973" cy="494549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755853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to consume most drinks than Year 8s. Girls are more likely to consume pre-mixed drinks than boys, whereas beer or lager is more popular for boys. Port/martini/sherry is overall the least popular drink, followed closely by wine.</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1688075286"/>
              </p:ext>
            </p:extLst>
          </p:nvPr>
        </p:nvGraphicFramePr>
        <p:xfrm>
          <a:off x="498764" y="961200"/>
          <a:ext cx="11134438" cy="2772600"/>
        </p:xfrm>
        <a:graphic>
          <a:graphicData uri="http://schemas.openxmlformats.org/drawingml/2006/table">
            <a:tbl>
              <a:tblPr firstRow="1" bandRow="1">
                <a:tableStyleId>{5940675A-B579-460E-94D1-54222C63F5DA}</a:tableStyleId>
              </a:tblPr>
              <a:tblGrid>
                <a:gridCol w="3427972">
                  <a:extLst>
                    <a:ext uri="{9D8B030D-6E8A-4147-A177-3AD203B41FA5}">
                      <a16:colId xmlns:a16="http://schemas.microsoft.com/office/drawing/2014/main" val="20000"/>
                    </a:ext>
                  </a:extLst>
                </a:gridCol>
                <a:gridCol w="1284411">
                  <a:extLst>
                    <a:ext uri="{9D8B030D-6E8A-4147-A177-3AD203B41FA5}">
                      <a16:colId xmlns:a16="http://schemas.microsoft.com/office/drawing/2014/main" val="20001"/>
                    </a:ext>
                  </a:extLst>
                </a:gridCol>
                <a:gridCol w="1284411">
                  <a:extLst>
                    <a:ext uri="{9D8B030D-6E8A-4147-A177-3AD203B41FA5}">
                      <a16:colId xmlns:a16="http://schemas.microsoft.com/office/drawing/2014/main" val="20002"/>
                    </a:ext>
                  </a:extLst>
                </a:gridCol>
                <a:gridCol w="1284411">
                  <a:extLst>
                    <a:ext uri="{9D8B030D-6E8A-4147-A177-3AD203B41FA5}">
                      <a16:colId xmlns:a16="http://schemas.microsoft.com/office/drawing/2014/main" val="20003"/>
                    </a:ext>
                  </a:extLst>
                </a:gridCol>
                <a:gridCol w="1284411">
                  <a:extLst>
                    <a:ext uri="{9D8B030D-6E8A-4147-A177-3AD203B41FA5}">
                      <a16:colId xmlns:a16="http://schemas.microsoft.com/office/drawing/2014/main" val="20004"/>
                    </a:ext>
                  </a:extLst>
                </a:gridCol>
                <a:gridCol w="1284411">
                  <a:extLst>
                    <a:ext uri="{9D8B030D-6E8A-4147-A177-3AD203B41FA5}">
                      <a16:colId xmlns:a16="http://schemas.microsoft.com/office/drawing/2014/main" val="20005"/>
                    </a:ext>
                  </a:extLst>
                </a:gridCol>
                <a:gridCol w="1284411">
                  <a:extLst>
                    <a:ext uri="{9D8B030D-6E8A-4147-A177-3AD203B41FA5}">
                      <a16:colId xmlns:a16="http://schemas.microsoft.com/office/drawing/2014/main" val="2834631770"/>
                    </a:ext>
                  </a:extLst>
                </a:gridCol>
              </a:tblGrid>
              <a:tr h="2772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726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3481302773"/>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4004292127"/>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772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0000" y="6379200"/>
            <a:ext cx="10227733" cy="246221"/>
          </a:xfrm>
          <a:prstGeom prst="rect">
            <a:avLst/>
          </a:prstGeom>
          <a:noFill/>
        </p:spPr>
        <p:txBody>
          <a:bodyPr wrap="square" rtlCol="0" anchor="b" anchorCtr="0">
            <a:spAutoFit/>
          </a:bodyPr>
          <a:lstStyle>
            <a:defPPr>
              <a:defRPr lang="en-US"/>
            </a:defPPr>
            <a:lvl1pPr>
              <a:defRPr sz="1000">
                <a:solidFill>
                  <a:srgbClr val="002060"/>
                </a:solidFill>
                <a:latin typeface="Calibri" panose="020F0502020204030204" pitchFamily="34" charset="0"/>
              </a:defRPr>
            </a:lvl1pPr>
          </a:lstStyle>
          <a:p>
            <a:r>
              <a:rPr lang="en-GB" dirty="0"/>
              <a:t>Q: During the last 7 days, which of the following types of alcoholic drink did you have, if any? (Do not count 'alcohol free' beer/lager or canned shandy etc.)</a:t>
            </a:r>
          </a:p>
        </p:txBody>
      </p:sp>
    </p:spTree>
    <p:extLst>
      <p:ext uri="{BB962C8B-B14F-4D97-AF65-F5344CB8AC3E}">
        <p14:creationId xmlns:p14="http://schemas.microsoft.com/office/powerpoint/2010/main" val="256480213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All cohorts claim to have consumed a wide variety of alcohol with at least 14% consuming most drinks. However, it is difficult to make significant conclusions on alcohol consumption trends from these results, as half of all cohorts have low base samples.</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p:cNvSpPr txBox="1"/>
          <p:nvPr/>
        </p:nvSpPr>
        <p:spPr>
          <a:xfrm>
            <a:off x="180000" y="6379200"/>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graphicFrame>
        <p:nvGraphicFramePr>
          <p:cNvPr id="9" name="Table 8">
            <a:extLst>
              <a:ext uri="{FF2B5EF4-FFF2-40B4-BE49-F238E27FC236}">
                <a16:creationId xmlns:a16="http://schemas.microsoft.com/office/drawing/2014/main" id="{7CCB1A70-336F-4F06-BB29-658320F7FA88}"/>
              </a:ext>
            </a:extLst>
          </p:cNvPr>
          <p:cNvGraphicFramePr>
            <a:graphicFrameLocks noGrp="1"/>
          </p:cNvGraphicFramePr>
          <p:nvPr>
            <p:extLst>
              <p:ext uri="{D42A27DB-BD31-4B8C-83A1-F6EECF244321}">
                <p14:modId xmlns:p14="http://schemas.microsoft.com/office/powerpoint/2010/main" val="3721542023"/>
              </p:ext>
            </p:extLst>
          </p:nvPr>
        </p:nvGraphicFramePr>
        <p:xfrm>
          <a:off x="535709" y="961200"/>
          <a:ext cx="11097487" cy="2963103"/>
        </p:xfrm>
        <a:graphic>
          <a:graphicData uri="http://schemas.openxmlformats.org/drawingml/2006/table">
            <a:tbl>
              <a:tblPr firstRow="1" bandRow="1">
                <a:tableStyleId>{5940675A-B579-460E-94D1-54222C63F5DA}</a:tableStyleId>
              </a:tblPr>
              <a:tblGrid>
                <a:gridCol w="3063237">
                  <a:extLst>
                    <a:ext uri="{9D8B030D-6E8A-4147-A177-3AD203B41FA5}">
                      <a16:colId xmlns:a16="http://schemas.microsoft.com/office/drawing/2014/main" val="20000"/>
                    </a:ext>
                  </a:extLst>
                </a:gridCol>
                <a:gridCol w="1147750">
                  <a:extLst>
                    <a:ext uri="{9D8B030D-6E8A-4147-A177-3AD203B41FA5}">
                      <a16:colId xmlns:a16="http://schemas.microsoft.com/office/drawing/2014/main" val="20006"/>
                    </a:ext>
                  </a:extLst>
                </a:gridCol>
                <a:gridCol w="1147750">
                  <a:extLst>
                    <a:ext uri="{9D8B030D-6E8A-4147-A177-3AD203B41FA5}">
                      <a16:colId xmlns:a16="http://schemas.microsoft.com/office/drawing/2014/main" val="3001054263"/>
                    </a:ext>
                  </a:extLst>
                </a:gridCol>
                <a:gridCol w="1147750">
                  <a:extLst>
                    <a:ext uri="{9D8B030D-6E8A-4147-A177-3AD203B41FA5}">
                      <a16:colId xmlns:a16="http://schemas.microsoft.com/office/drawing/2014/main" val="3830173111"/>
                    </a:ext>
                  </a:extLst>
                </a:gridCol>
                <a:gridCol w="1147750">
                  <a:extLst>
                    <a:ext uri="{9D8B030D-6E8A-4147-A177-3AD203B41FA5}">
                      <a16:colId xmlns:a16="http://schemas.microsoft.com/office/drawing/2014/main" val="3279414869"/>
                    </a:ext>
                  </a:extLst>
                </a:gridCol>
                <a:gridCol w="1147750">
                  <a:extLst>
                    <a:ext uri="{9D8B030D-6E8A-4147-A177-3AD203B41FA5}">
                      <a16:colId xmlns:a16="http://schemas.microsoft.com/office/drawing/2014/main" val="2227172681"/>
                    </a:ext>
                  </a:extLst>
                </a:gridCol>
                <a:gridCol w="1147750">
                  <a:extLst>
                    <a:ext uri="{9D8B030D-6E8A-4147-A177-3AD203B41FA5}">
                      <a16:colId xmlns:a16="http://schemas.microsoft.com/office/drawing/2014/main" val="129554800"/>
                    </a:ext>
                  </a:extLst>
                </a:gridCol>
                <a:gridCol w="1147750">
                  <a:extLst>
                    <a:ext uri="{9D8B030D-6E8A-4147-A177-3AD203B41FA5}">
                      <a16:colId xmlns:a16="http://schemas.microsoft.com/office/drawing/2014/main" val="3967265701"/>
                    </a:ext>
                  </a:extLst>
                </a:gridCol>
              </a:tblGrid>
              <a:tr h="455172">
                <a:tc>
                  <a:txBody>
                    <a:bodyPr/>
                    <a:lstStyle/>
                    <a:p>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8659">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320790838"/>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4004292127"/>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7865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1744856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991118719"/>
              </p:ext>
            </p:extLst>
          </p:nvPr>
        </p:nvGraphicFramePr>
        <p:xfrm>
          <a:off x="316168" y="1233662"/>
          <a:ext cx="11449600" cy="3834837"/>
        </p:xfrm>
        <a:graphic>
          <a:graphicData uri="http://schemas.openxmlformats.org/drawingml/2006/table">
            <a:tbl>
              <a:tblPr firstRow="1" bandRow="1">
                <a:tableStyleId>{5940675A-B579-460E-94D1-54222C63F5DA}</a:tableStyleId>
              </a:tblPr>
              <a:tblGrid>
                <a:gridCol w="1787298">
                  <a:extLst>
                    <a:ext uri="{9D8B030D-6E8A-4147-A177-3AD203B41FA5}">
                      <a16:colId xmlns:a16="http://schemas.microsoft.com/office/drawing/2014/main" val="20000"/>
                    </a:ext>
                  </a:extLst>
                </a:gridCol>
                <a:gridCol w="754230">
                  <a:extLst>
                    <a:ext uri="{9D8B030D-6E8A-4147-A177-3AD203B41FA5}">
                      <a16:colId xmlns:a16="http://schemas.microsoft.com/office/drawing/2014/main" val="20001"/>
                    </a:ext>
                  </a:extLst>
                </a:gridCol>
                <a:gridCol w="1113509">
                  <a:extLst>
                    <a:ext uri="{9D8B030D-6E8A-4147-A177-3AD203B41FA5}">
                      <a16:colId xmlns:a16="http://schemas.microsoft.com/office/drawing/2014/main" val="20002"/>
                    </a:ext>
                  </a:extLst>
                </a:gridCol>
                <a:gridCol w="1113509">
                  <a:extLst>
                    <a:ext uri="{9D8B030D-6E8A-4147-A177-3AD203B41FA5}">
                      <a16:colId xmlns:a16="http://schemas.microsoft.com/office/drawing/2014/main" val="20003"/>
                    </a:ext>
                  </a:extLst>
                </a:gridCol>
                <a:gridCol w="1113509">
                  <a:extLst>
                    <a:ext uri="{9D8B030D-6E8A-4147-A177-3AD203B41FA5}">
                      <a16:colId xmlns:a16="http://schemas.microsoft.com/office/drawing/2014/main" val="20004"/>
                    </a:ext>
                  </a:extLst>
                </a:gridCol>
                <a:gridCol w="1113509">
                  <a:extLst>
                    <a:ext uri="{9D8B030D-6E8A-4147-A177-3AD203B41FA5}">
                      <a16:colId xmlns:a16="http://schemas.microsoft.com/office/drawing/2014/main" val="20005"/>
                    </a:ext>
                  </a:extLst>
                </a:gridCol>
                <a:gridCol w="1113509">
                  <a:extLst>
                    <a:ext uri="{9D8B030D-6E8A-4147-A177-3AD203B41FA5}">
                      <a16:colId xmlns:a16="http://schemas.microsoft.com/office/drawing/2014/main" val="20006"/>
                    </a:ext>
                  </a:extLst>
                </a:gridCol>
                <a:gridCol w="1113509">
                  <a:extLst>
                    <a:ext uri="{9D8B030D-6E8A-4147-A177-3AD203B41FA5}">
                      <a16:colId xmlns:a16="http://schemas.microsoft.com/office/drawing/2014/main" val="20007"/>
                    </a:ext>
                  </a:extLst>
                </a:gridCol>
                <a:gridCol w="1113509">
                  <a:extLst>
                    <a:ext uri="{9D8B030D-6E8A-4147-A177-3AD203B41FA5}">
                      <a16:colId xmlns:a16="http://schemas.microsoft.com/office/drawing/2014/main" val="20008"/>
                    </a:ext>
                  </a:extLst>
                </a:gridCol>
                <a:gridCol w="1113509">
                  <a:extLst>
                    <a:ext uri="{9D8B030D-6E8A-4147-A177-3AD203B41FA5}">
                      <a16:colId xmlns:a16="http://schemas.microsoft.com/office/drawing/2014/main" val="20009"/>
                    </a:ext>
                  </a:extLst>
                </a:gridCol>
              </a:tblGrid>
              <a:tr h="301590">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rowSpan="2"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8">
                  <a:txBody>
                    <a:bodyPr/>
                    <a:lstStyle/>
                    <a:p>
                      <a:pPr algn="ctr" fontAlgn="b"/>
                      <a:r>
                        <a:rPr lang="en-GB" sz="1100" b="1" i="0" u="none" strike="noStrike" baseline="0" dirty="0">
                          <a:solidFill>
                            <a:schemeClr val="tx1">
                              <a:lumMod val="75000"/>
                              <a:lumOff val="25000"/>
                            </a:schemeClr>
                          </a:solidFill>
                          <a:effectLst/>
                          <a:latin typeface="Calibri" panose="020F0502020204030204" pitchFamily="34" charset="0"/>
                        </a:rPr>
                        <a:t>Alcohol consumed during the last 7 days</a:t>
                      </a:r>
                      <a:endParaRPr lang="en-GB" sz="1100" b="1"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90">
                <a:tc gridSpan="2" vMerge="1">
                  <a:txBody>
                    <a:bodyPr/>
                    <a:lstStyle/>
                    <a:p>
                      <a:endParaRPr lang="en-GB"/>
                    </a:p>
                  </a:txBody>
                  <a:tcPr/>
                </a:tc>
                <a:tc hMerge="1" v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Cider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Pre-mixed drinks (e.g. WKD, VK)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Spirits (e.g. vodka, whisky, rum etc.)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Wine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Beer or lager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Shooters/shots/ jelly</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Port, martini, sherry etc.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Other alcoholic drinks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1590">
                <a:tc>
                  <a:txBody>
                    <a:bodyPr/>
                    <a:lstStyle/>
                    <a:p>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l"/>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15707">
                <a:tc rowSpan="8">
                  <a:txBody>
                    <a:bodyPr/>
                    <a:lstStyle/>
                    <a:p>
                      <a:pPr algn="l" fontAlgn="b"/>
                      <a:r>
                        <a:rPr lang="en-GB" sz="1100" b="1" i="0" u="none" strike="noStrike" dirty="0">
                          <a:solidFill>
                            <a:schemeClr val="tx1">
                              <a:lumMod val="75000"/>
                              <a:lumOff val="25000"/>
                            </a:schemeClr>
                          </a:solidFill>
                          <a:effectLst/>
                          <a:latin typeface="Calibri" panose="020F0502020204030204" pitchFamily="34" charset="0"/>
                        </a:rPr>
                        <a:t>Amount of drink of choice consumed </a:t>
                      </a:r>
                      <a:r>
                        <a:rPr lang="en-GB" sz="1100" b="1" i="0" u="none" strike="noStrike" baseline="0" dirty="0">
                          <a:solidFill>
                            <a:schemeClr val="tx1">
                              <a:lumMod val="75000"/>
                              <a:lumOff val="25000"/>
                            </a:schemeClr>
                          </a:solidFill>
                          <a:effectLst/>
                          <a:latin typeface="Calibri" panose="020F0502020204030204" pitchFamily="34" charset="0"/>
                        </a:rPr>
                        <a:t>in the last 7 days</a:t>
                      </a:r>
                      <a:r>
                        <a:rPr lang="en-GB" sz="1100" b="1" i="0" u="none" strike="noStrike" dirty="0">
                          <a:solidFill>
                            <a:schemeClr val="tx1">
                              <a:lumMod val="75000"/>
                              <a:lumOff val="25000"/>
                            </a:schemeClr>
                          </a:solidFill>
                          <a:effectLst/>
                          <a:latin typeface="Calibri" panose="020F0502020204030204" pitchFamily="34" charset="0"/>
                        </a:rPr>
                        <a:t>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3101">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6 - 11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15707">
                <a:tc gridSpan="2">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Average number of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l" fontAlgn="b"/>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0.8</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1.4</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0.9</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0.4</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0.8</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0.8</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0.4</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US" sz="1100" b="0" i="0" u="none" strike="noStrike" dirty="0">
                          <a:solidFill>
                            <a:srgbClr val="404040"/>
                          </a:solidFill>
                          <a:effectLst/>
                          <a:latin typeface="Calibri" panose="020F0502020204030204" pitchFamily="34" charset="0"/>
                        </a:rPr>
                        <a:t>0.6</a:t>
                      </a:r>
                      <a:endParaRPr lang="en-GB" sz="1100" b="0" i="0" u="none" strike="noStrike" dirty="0">
                        <a:solidFill>
                          <a:srgbClr val="404040"/>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9763621"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sp>
        <p:nvSpPr>
          <p:cNvPr id="9"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Those who have consumed alcohol over the last 7 days had, on average, 1 drink. However, there is a small proportion of pupils who drink excessively having had 12 or more drinks over the 7-day period prior to completing the survey. </a:t>
            </a:r>
          </a:p>
        </p:txBody>
      </p:sp>
    </p:spTree>
    <p:extLst>
      <p:ext uri="{BB962C8B-B14F-4D97-AF65-F5344CB8AC3E}">
        <p14:creationId xmlns:p14="http://schemas.microsoft.com/office/powerpoint/2010/main" val="173841412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those pupils consuming alcohol, the home is the most likely place they will drink (59%), decreased from the previous years. ‘A friend or relation’s home’ is second place but much lower at 29%, although this has increased from last year. Consuming alcohol at a party/nightclub has now decreased compared to last year.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a:p>
            <a:r>
              <a:rPr lang="en-GB" sz="1000" i="1" dirty="0">
                <a:solidFill>
                  <a:srgbClr val="002060"/>
                </a:solidFill>
                <a:latin typeface="Calibri" panose="020F0502020204030204" pitchFamily="34" charset="0"/>
              </a:rPr>
              <a:t>Base: All those having consumed alcohol, 2022 n=193, 2023 n=149, 2024 n=204</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2662530110"/>
              </p:ext>
            </p:extLst>
          </p:nvPr>
        </p:nvGraphicFramePr>
        <p:xfrm>
          <a:off x="183600" y="835200"/>
          <a:ext cx="7418319" cy="487448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584553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Girls are more likely to drink at a friend or relation’s home (41%) than boys (21%). Boys are more likely to drink at home (62% compared to 55%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2992365709"/>
              </p:ext>
            </p:extLst>
          </p:nvPr>
        </p:nvGraphicFramePr>
        <p:xfrm>
          <a:off x="517236" y="1056450"/>
          <a:ext cx="11115966" cy="2658303"/>
        </p:xfrm>
        <a:graphic>
          <a:graphicData uri="http://schemas.openxmlformats.org/drawingml/2006/table">
            <a:tbl>
              <a:tblPr firstRow="1" bandRow="1">
                <a:tableStyleId>{5940675A-B579-460E-94D1-54222C63F5DA}</a:tableStyleId>
              </a:tblPr>
              <a:tblGrid>
                <a:gridCol w="3422286">
                  <a:extLst>
                    <a:ext uri="{9D8B030D-6E8A-4147-A177-3AD203B41FA5}">
                      <a16:colId xmlns:a16="http://schemas.microsoft.com/office/drawing/2014/main" val="20000"/>
                    </a:ext>
                  </a:extLst>
                </a:gridCol>
                <a:gridCol w="1282280">
                  <a:extLst>
                    <a:ext uri="{9D8B030D-6E8A-4147-A177-3AD203B41FA5}">
                      <a16:colId xmlns:a16="http://schemas.microsoft.com/office/drawing/2014/main" val="20001"/>
                    </a:ext>
                  </a:extLst>
                </a:gridCol>
                <a:gridCol w="1282280">
                  <a:extLst>
                    <a:ext uri="{9D8B030D-6E8A-4147-A177-3AD203B41FA5}">
                      <a16:colId xmlns:a16="http://schemas.microsoft.com/office/drawing/2014/main" val="20002"/>
                    </a:ext>
                  </a:extLst>
                </a:gridCol>
                <a:gridCol w="1282280">
                  <a:extLst>
                    <a:ext uri="{9D8B030D-6E8A-4147-A177-3AD203B41FA5}">
                      <a16:colId xmlns:a16="http://schemas.microsoft.com/office/drawing/2014/main" val="20003"/>
                    </a:ext>
                  </a:extLst>
                </a:gridCol>
                <a:gridCol w="1282280">
                  <a:extLst>
                    <a:ext uri="{9D8B030D-6E8A-4147-A177-3AD203B41FA5}">
                      <a16:colId xmlns:a16="http://schemas.microsoft.com/office/drawing/2014/main" val="20004"/>
                    </a:ext>
                  </a:extLst>
                </a:gridCol>
                <a:gridCol w="1282280">
                  <a:extLst>
                    <a:ext uri="{9D8B030D-6E8A-4147-A177-3AD203B41FA5}">
                      <a16:colId xmlns:a16="http://schemas.microsoft.com/office/drawing/2014/main" val="20005"/>
                    </a:ext>
                  </a:extLst>
                </a:gridCol>
                <a:gridCol w="1282280">
                  <a:extLst>
                    <a:ext uri="{9D8B030D-6E8A-4147-A177-3AD203B41FA5}">
                      <a16:colId xmlns:a16="http://schemas.microsoft.com/office/drawing/2014/main" val="2834631770"/>
                    </a:ext>
                  </a:extLst>
                </a:gridCol>
              </a:tblGrid>
              <a:tr h="289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9904">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9904">
                <a:tc>
                  <a:txBody>
                    <a:bodyPr/>
                    <a:lstStyle/>
                    <a:p>
                      <a:pPr algn="l" fontAlgn="b"/>
                      <a:r>
                        <a:rPr lang="en-GB" sz="1100" b="0" i="0" u="none" strike="noStrike" dirty="0">
                          <a:solidFill>
                            <a:schemeClr val="tx1">
                              <a:lumMod val="75000"/>
                              <a:lumOff val="25000"/>
                            </a:schemeClr>
                          </a:solidFill>
                          <a:effectLst/>
                          <a:latin typeface="+mn-lt"/>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9071">
                <a:tc>
                  <a:txBody>
                    <a:bodyPr/>
                    <a:lstStyle/>
                    <a:p>
                      <a:pPr algn="l" fontAlgn="b"/>
                      <a:r>
                        <a:rPr lang="en-GB" sz="1100" b="0" i="0" u="none" strike="noStrike" dirty="0">
                          <a:solidFill>
                            <a:schemeClr val="tx1">
                              <a:lumMod val="75000"/>
                              <a:lumOff val="25000"/>
                            </a:schemeClr>
                          </a:solidFill>
                          <a:effectLst/>
                          <a:latin typeface="+mn-lt"/>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9904">
                <a:tc>
                  <a:txBody>
                    <a:bodyPr/>
                    <a:lstStyle/>
                    <a:p>
                      <a:pPr algn="l" fontAlgn="b"/>
                      <a:r>
                        <a:rPr lang="en-GB" sz="1100" b="0" i="0" u="none" strike="noStrike" dirty="0">
                          <a:solidFill>
                            <a:schemeClr val="tx1">
                              <a:lumMod val="75000"/>
                              <a:lumOff val="25000"/>
                            </a:schemeClr>
                          </a:solidFill>
                          <a:effectLst/>
                          <a:latin typeface="+mn-lt"/>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9904">
                <a:tc>
                  <a:txBody>
                    <a:bodyPr/>
                    <a:lstStyle/>
                    <a:p>
                      <a:pPr algn="l" fontAlgn="b"/>
                      <a:r>
                        <a:rPr lang="en-GB" sz="1100" b="0" i="0" u="none" strike="noStrike" dirty="0">
                          <a:solidFill>
                            <a:schemeClr val="tx1">
                              <a:lumMod val="75000"/>
                              <a:lumOff val="25000"/>
                            </a:schemeClr>
                          </a:solidFill>
                          <a:effectLst/>
                          <a:latin typeface="+mn-lt"/>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108554059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all cohorts the most popular place to drink is at home. Significant conclusions on alcohol consumption trends from these results is difficult, as half of all cohorts have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1858495875"/>
              </p:ext>
            </p:extLst>
          </p:nvPr>
        </p:nvGraphicFramePr>
        <p:xfrm>
          <a:off x="360001" y="1079999"/>
          <a:ext cx="11273199" cy="3101476"/>
        </p:xfrm>
        <a:graphic>
          <a:graphicData uri="http://schemas.openxmlformats.org/drawingml/2006/table">
            <a:tbl>
              <a:tblPr firstRow="1" bandRow="1">
                <a:tableStyleId>{5940675A-B579-460E-94D1-54222C63F5DA}</a:tableStyleId>
              </a:tblPr>
              <a:tblGrid>
                <a:gridCol w="3111738">
                  <a:extLst>
                    <a:ext uri="{9D8B030D-6E8A-4147-A177-3AD203B41FA5}">
                      <a16:colId xmlns:a16="http://schemas.microsoft.com/office/drawing/2014/main" val="20000"/>
                    </a:ext>
                  </a:extLst>
                </a:gridCol>
                <a:gridCol w="1165923">
                  <a:extLst>
                    <a:ext uri="{9D8B030D-6E8A-4147-A177-3AD203B41FA5}">
                      <a16:colId xmlns:a16="http://schemas.microsoft.com/office/drawing/2014/main" val="20006"/>
                    </a:ext>
                  </a:extLst>
                </a:gridCol>
                <a:gridCol w="1165923">
                  <a:extLst>
                    <a:ext uri="{9D8B030D-6E8A-4147-A177-3AD203B41FA5}">
                      <a16:colId xmlns:a16="http://schemas.microsoft.com/office/drawing/2014/main" val="3001054263"/>
                    </a:ext>
                  </a:extLst>
                </a:gridCol>
                <a:gridCol w="1165923">
                  <a:extLst>
                    <a:ext uri="{9D8B030D-6E8A-4147-A177-3AD203B41FA5}">
                      <a16:colId xmlns:a16="http://schemas.microsoft.com/office/drawing/2014/main" val="3830173111"/>
                    </a:ext>
                  </a:extLst>
                </a:gridCol>
                <a:gridCol w="1165923">
                  <a:extLst>
                    <a:ext uri="{9D8B030D-6E8A-4147-A177-3AD203B41FA5}">
                      <a16:colId xmlns:a16="http://schemas.microsoft.com/office/drawing/2014/main" val="3279414869"/>
                    </a:ext>
                  </a:extLst>
                </a:gridCol>
                <a:gridCol w="1165923">
                  <a:extLst>
                    <a:ext uri="{9D8B030D-6E8A-4147-A177-3AD203B41FA5}">
                      <a16:colId xmlns:a16="http://schemas.microsoft.com/office/drawing/2014/main" val="2227172681"/>
                    </a:ext>
                  </a:extLst>
                </a:gridCol>
                <a:gridCol w="1165923">
                  <a:extLst>
                    <a:ext uri="{9D8B030D-6E8A-4147-A177-3AD203B41FA5}">
                      <a16:colId xmlns:a16="http://schemas.microsoft.com/office/drawing/2014/main" val="1284610379"/>
                    </a:ext>
                  </a:extLst>
                </a:gridCol>
                <a:gridCol w="1165923">
                  <a:extLst>
                    <a:ext uri="{9D8B030D-6E8A-4147-A177-3AD203B41FA5}">
                      <a16:colId xmlns:a16="http://schemas.microsoft.com/office/drawing/2014/main" val="3441081722"/>
                    </a:ext>
                  </a:extLst>
                </a:gridCol>
              </a:tblGrid>
              <a:tr h="4935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7068">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70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193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0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70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935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70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70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33129597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40% of those pupils consuming alcohol, the alcohol was provided by parents/carers, which is a slight increase on last year with pupils buying it themselves also decreasing. As last year 30% are obtaining alcohol other ways.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a:p>
            <a:r>
              <a:rPr lang="en-GB" sz="1000" i="1" dirty="0">
                <a:solidFill>
                  <a:srgbClr val="002060"/>
                </a:solidFill>
                <a:latin typeface="Calibri" panose="020F0502020204030204" pitchFamily="34" charset="0"/>
              </a:rPr>
              <a:t>Base: All those having consumed, 2022 n=193, 2023 n=149, 2024 n=204</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303685385"/>
              </p:ext>
            </p:extLst>
          </p:nvPr>
        </p:nvGraphicFramePr>
        <p:xfrm>
          <a:off x="183600" y="835200"/>
          <a:ext cx="9471844" cy="49600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7378183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(10)</a:t>
            </a:r>
          </a:p>
        </p:txBody>
      </p:sp>
      <p:sp>
        <p:nvSpPr>
          <p:cNvPr id="3"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500"/>
              </a:spcAft>
            </a:pPr>
            <a:r>
              <a:rPr lang="en-GB" sz="1400" dirty="0">
                <a:solidFill>
                  <a:schemeClr val="tx1">
                    <a:lumMod val="75000"/>
                    <a:lumOff val="25000"/>
                  </a:schemeClr>
                </a:solidFill>
              </a:rPr>
              <a:t>For those that do not like physical activity, the most popular reason is being outdoors in bad weather or when it’s cold. All options have decreased in comparison to 2023 except for ‘being competitive’ which has increased steadily over the last few years</a:t>
            </a:r>
            <a:r>
              <a:rPr lang="en-US" sz="1400" dirty="0">
                <a:solidFill>
                  <a:schemeClr val="tx1">
                    <a:lumMod val="75000"/>
                    <a:lumOff val="25000"/>
                  </a:schemeClr>
                </a:solidFill>
              </a:rPr>
              <a:t>. </a:t>
            </a:r>
          </a:p>
          <a:p>
            <a:pPr>
              <a:lnSpc>
                <a:spcPct val="100000"/>
              </a:lnSpc>
              <a:spcBef>
                <a:spcPts val="600"/>
              </a:spcBef>
              <a:spcAft>
                <a:spcPts val="500"/>
              </a:spcAft>
            </a:pPr>
            <a:r>
              <a:rPr lang="en-GB" sz="1400" dirty="0">
                <a:solidFill>
                  <a:schemeClr val="tx1">
                    <a:lumMod val="75000"/>
                    <a:lumOff val="25000"/>
                  </a:schemeClr>
                </a:solidFill>
              </a:rPr>
              <a:t>24% of pupils say they ‘dislike the activities on offer or that are available’ an option which has been introduced this year.</a:t>
            </a:r>
          </a:p>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chemeClr val="tx1">
                    <a:lumMod val="75000"/>
                    <a:lumOff val="25000"/>
                  </a:schemeClr>
                </a:solidFill>
              </a:rPr>
              <a:t>78% of pupils feel they get love and support at home, dropping to 68% for young carers and 58% for LGBTQ pupils. </a:t>
            </a:r>
          </a:p>
          <a:p>
            <a:pPr>
              <a:lnSpc>
                <a:spcPct val="100000"/>
              </a:lnSpc>
              <a:spcBef>
                <a:spcPts val="600"/>
              </a:spcBef>
              <a:spcAft>
                <a:spcPts val="600"/>
              </a:spcAft>
            </a:pPr>
            <a:r>
              <a:rPr lang="en-GB" sz="1400" dirty="0">
                <a:solidFill>
                  <a:schemeClr val="tx1">
                    <a:lumMod val="75000"/>
                    <a:lumOff val="25000"/>
                  </a:schemeClr>
                </a:solidFill>
              </a:rPr>
              <a:t>23% of pupils say they have been bullied in the last 12 months. LGBTQ pupils (42%) and Young carers (51%) are the most likely to have been bullied in the last 12 months. Boys and Year 10s are the groups least likely to have been bullied (both 17%). </a:t>
            </a:r>
          </a:p>
          <a:p>
            <a:pPr>
              <a:lnSpc>
                <a:spcPct val="100000"/>
              </a:lnSpc>
              <a:spcBef>
                <a:spcPts val="600"/>
              </a:spcBef>
              <a:spcAft>
                <a:spcPts val="600"/>
              </a:spcAft>
            </a:pPr>
            <a:r>
              <a:rPr lang="en-GB" sz="1400" dirty="0">
                <a:solidFill>
                  <a:schemeClr val="tx1">
                    <a:lumMod val="75000"/>
                    <a:lumOff val="25000"/>
                  </a:schemeClr>
                </a:solidFill>
              </a:rPr>
              <a:t>29% of pupils say they have been bullied elsewhere in the past 12 months, the proportion is higher for young carers (47%), LGBTQ pupils (45%) and for SEN pupils (41%).</a:t>
            </a:r>
          </a:p>
          <a:p>
            <a:pPr>
              <a:lnSpc>
                <a:spcPct val="100000"/>
              </a:lnSpc>
              <a:spcBef>
                <a:spcPts val="600"/>
              </a:spcBef>
              <a:spcAft>
                <a:spcPts val="600"/>
              </a:spcAft>
            </a:pPr>
            <a:r>
              <a:rPr lang="en-US" sz="1400" dirty="0">
                <a:solidFill>
                  <a:schemeClr val="tx1">
                    <a:lumMod val="75000"/>
                    <a:lumOff val="25000"/>
                  </a:schemeClr>
                </a:solidFill>
              </a:rPr>
              <a:t>Pupils are more likely to be bullied by a child than by an adult. LGBTQ pupils are most likely to be bullied by a child they don’t know (44%). </a:t>
            </a:r>
          </a:p>
          <a:p>
            <a:pPr>
              <a:lnSpc>
                <a:spcPct val="100000"/>
              </a:lnSpc>
              <a:spcBef>
                <a:spcPts val="600"/>
              </a:spcBef>
              <a:spcAft>
                <a:spcPts val="600"/>
              </a:spcAft>
            </a:pPr>
            <a:r>
              <a:rPr lang="en-US" sz="1400" dirty="0">
                <a:solidFill>
                  <a:schemeClr val="tx1">
                    <a:lumMod val="75000"/>
                    <a:lumOff val="25000"/>
                  </a:schemeClr>
                </a:solidFill>
              </a:rPr>
              <a:t>46% of all pupils who say they have been picked on or bullied say it was because of the way they look and a further 39% say it was because of their size or weight. </a:t>
            </a:r>
            <a:r>
              <a:rPr lang="en-GB" sz="1400" dirty="0">
                <a:solidFill>
                  <a:schemeClr val="tx1">
                    <a:lumMod val="75000"/>
                    <a:lumOff val="25000"/>
                  </a:schemeClr>
                </a:solidFill>
              </a:rPr>
              <a:t>This suggests that physical appearance is still the main target for bullying however the way you look has decreased this year, as has ethnic background, gender identity and being LGBTQ</a:t>
            </a:r>
            <a:r>
              <a:rPr lang="en-US" sz="1400" dirty="0">
                <a:solidFill>
                  <a:schemeClr val="tx1">
                    <a:lumMod val="75000"/>
                    <a:lumOff val="25000"/>
                  </a:schemeClr>
                </a:solidFill>
              </a:rPr>
              <a:t>.</a:t>
            </a:r>
          </a:p>
          <a:p>
            <a:pPr>
              <a:lnSpc>
                <a:spcPct val="100000"/>
              </a:lnSpc>
              <a:spcBef>
                <a:spcPts val="600"/>
              </a:spcBef>
              <a:spcAft>
                <a:spcPts val="600"/>
              </a:spcAft>
            </a:pPr>
            <a:r>
              <a:rPr lang="en-GB" sz="1400" dirty="0">
                <a:solidFill>
                  <a:schemeClr val="tx1">
                    <a:lumMod val="75000"/>
                    <a:lumOff val="25000"/>
                  </a:schemeClr>
                </a:solidFill>
              </a:rPr>
              <a:t>Of those who have been bullied, 44% will confide in their parents/carers. 30% of pupils who have been bullied won’t tell anyone. </a:t>
            </a:r>
          </a:p>
          <a:p>
            <a:pPr>
              <a:lnSpc>
                <a:spcPct val="100000"/>
              </a:lnSpc>
              <a:spcBef>
                <a:spcPts val="600"/>
              </a:spcBef>
              <a:spcAft>
                <a:spcPts val="600"/>
              </a:spcAft>
            </a:pPr>
            <a:r>
              <a:rPr lang="en-GB" sz="1400" dirty="0">
                <a:solidFill>
                  <a:schemeClr val="tx1">
                    <a:lumMod val="75000"/>
                    <a:lumOff val="25000"/>
                  </a:schemeClr>
                </a:solidFill>
              </a:rPr>
              <a:t>33% of the pupils that told someone about being bullied, say the problem stopped after telling someone. Year 10s are more likely to say that the problem stopped after telling someone than any other group (38%).</a:t>
            </a:r>
          </a:p>
          <a:p>
            <a:pPr>
              <a:lnSpc>
                <a:spcPct val="100000"/>
              </a:lnSpc>
              <a:spcBef>
                <a:spcPts val="600"/>
              </a:spcBef>
              <a:spcAft>
                <a:spcPts val="600"/>
              </a:spcAft>
            </a:pPr>
            <a:r>
              <a:rPr lang="en-GB" sz="1400" dirty="0">
                <a:solidFill>
                  <a:schemeClr val="tx1">
                    <a:lumMod val="75000"/>
                    <a:lumOff val="25000"/>
                  </a:schemeClr>
                </a:solidFill>
              </a:rPr>
              <a:t>40% of pupils feel their school does not take bullying seriously with Year 10s more likely to think so than Year 8s, and girls more likely to think so than boys.</a:t>
            </a:r>
          </a:p>
          <a:p>
            <a:pPr>
              <a:lnSpc>
                <a:spcPct val="100000"/>
              </a:lnSpc>
              <a:spcBef>
                <a:spcPts val="600"/>
              </a:spcBef>
              <a:spcAft>
                <a:spcPts val="600"/>
              </a:spcAft>
            </a:pPr>
            <a:r>
              <a:rPr lang="en-GB" sz="1400" dirty="0">
                <a:solidFill>
                  <a:schemeClr val="tx1">
                    <a:lumMod val="75000"/>
                    <a:lumOff val="25000"/>
                  </a:schemeClr>
                </a:solidFill>
              </a:rPr>
              <a:t>16% of pupils have deliberately hurt somebody in the last year, which has decreased compared to previous years.</a:t>
            </a:r>
          </a:p>
        </p:txBody>
      </p:sp>
    </p:spTree>
    <p:extLst>
      <p:ext uri="{BB962C8B-B14F-4D97-AF65-F5344CB8AC3E}">
        <p14:creationId xmlns:p14="http://schemas.microsoft.com/office/powerpoint/2010/main" val="83319970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noChangeAspect="1"/>
          </p:cNvSpPr>
          <p:nvPr>
            <p:ph type="title"/>
          </p:nvPr>
        </p:nvSpPr>
        <p:spPr>
          <a:xfrm>
            <a:off x="179999" y="130839"/>
            <a:ext cx="11898341" cy="900000"/>
          </a:xfrm>
        </p:spPr>
        <p:txBody>
          <a:bodyPr vert="horz" lIns="91440" tIns="45720" rIns="91440" bIns="45720" rtlCol="0" anchor="t" anchorCtr="0">
            <a:noAutofit/>
          </a:bodyPr>
          <a:lstStyle/>
          <a:p>
            <a:r>
              <a:rPr lang="en-GB" sz="1600" dirty="0"/>
              <a:t>Girls are more likely to ask their parents/carers to buy them alcohol than boys (45% v. 39%). Boys are more likely than girls to obtain alcohol in other ways (30% compared to 25%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497053161"/>
              </p:ext>
            </p:extLst>
          </p:nvPr>
        </p:nvGraphicFramePr>
        <p:xfrm>
          <a:off x="360001" y="961200"/>
          <a:ext cx="11203352" cy="3783226"/>
        </p:xfrm>
        <a:graphic>
          <a:graphicData uri="http://schemas.openxmlformats.org/drawingml/2006/table">
            <a:tbl>
              <a:tblPr firstRow="1" bandRow="1">
                <a:tableStyleId>{5940675A-B579-460E-94D1-54222C63F5DA}</a:tableStyleId>
              </a:tblPr>
              <a:tblGrid>
                <a:gridCol w="3473642">
                  <a:extLst>
                    <a:ext uri="{9D8B030D-6E8A-4147-A177-3AD203B41FA5}">
                      <a16:colId xmlns:a16="http://schemas.microsoft.com/office/drawing/2014/main" val="20000"/>
                    </a:ext>
                  </a:extLst>
                </a:gridCol>
                <a:gridCol w="1388506">
                  <a:extLst>
                    <a:ext uri="{9D8B030D-6E8A-4147-A177-3AD203B41FA5}">
                      <a16:colId xmlns:a16="http://schemas.microsoft.com/office/drawing/2014/main" val="20001"/>
                    </a:ext>
                  </a:extLst>
                </a:gridCol>
                <a:gridCol w="1188064">
                  <a:extLst>
                    <a:ext uri="{9D8B030D-6E8A-4147-A177-3AD203B41FA5}">
                      <a16:colId xmlns:a16="http://schemas.microsoft.com/office/drawing/2014/main" val="20002"/>
                    </a:ext>
                  </a:extLst>
                </a:gridCol>
                <a:gridCol w="1288285">
                  <a:extLst>
                    <a:ext uri="{9D8B030D-6E8A-4147-A177-3AD203B41FA5}">
                      <a16:colId xmlns:a16="http://schemas.microsoft.com/office/drawing/2014/main" val="20003"/>
                    </a:ext>
                  </a:extLst>
                </a:gridCol>
                <a:gridCol w="1288285">
                  <a:extLst>
                    <a:ext uri="{9D8B030D-6E8A-4147-A177-3AD203B41FA5}">
                      <a16:colId xmlns:a16="http://schemas.microsoft.com/office/drawing/2014/main" val="20004"/>
                    </a:ext>
                  </a:extLst>
                </a:gridCol>
                <a:gridCol w="1288285">
                  <a:extLst>
                    <a:ext uri="{9D8B030D-6E8A-4147-A177-3AD203B41FA5}">
                      <a16:colId xmlns:a16="http://schemas.microsoft.com/office/drawing/2014/main" val="20005"/>
                    </a:ext>
                  </a:extLst>
                </a:gridCol>
                <a:gridCol w="1288285">
                  <a:extLst>
                    <a:ext uri="{9D8B030D-6E8A-4147-A177-3AD203B41FA5}">
                      <a16:colId xmlns:a16="http://schemas.microsoft.com/office/drawing/2014/main" val="979124120"/>
                    </a:ext>
                  </a:extLst>
                </a:gridCol>
              </a:tblGrid>
              <a:tr h="2869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698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698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938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698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304907555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30840"/>
            <a:ext cx="11721936" cy="900000"/>
          </a:xfrm>
        </p:spPr>
        <p:txBody>
          <a:bodyPr vert="horz" lIns="91440" tIns="45720" rIns="91440" bIns="45720" rtlCol="0" anchor="t" anchorCtr="0">
            <a:normAutofit/>
          </a:bodyPr>
          <a:lstStyle/>
          <a:p>
            <a:r>
              <a:rPr lang="en-GB" sz="1600" dirty="0"/>
              <a:t>Across most cohorts, parents/carers are the most popular method for obtaining alcohol, the only exceptions being LGBTQ and those with English as a 2</a:t>
            </a:r>
            <a:r>
              <a:rPr lang="en-GB" sz="1600" baseline="30000" dirty="0"/>
              <a:t>nd</a:t>
            </a:r>
            <a:r>
              <a:rPr lang="en-GB" sz="1600" dirty="0"/>
              <a:t> language, who prefer to take it from their parents/carers without them knowing. Again, significant conclusions on alcohol consumption trends from these results is difficult, as most of all cohorts have very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14668265"/>
              </p:ext>
            </p:extLst>
          </p:nvPr>
        </p:nvGraphicFramePr>
        <p:xfrm>
          <a:off x="360000" y="961200"/>
          <a:ext cx="11273198" cy="4068004"/>
        </p:xfrm>
        <a:graphic>
          <a:graphicData uri="http://schemas.openxmlformats.org/drawingml/2006/table">
            <a:tbl>
              <a:tblPr firstRow="1" bandRow="1">
                <a:tableStyleId>{5940675A-B579-460E-94D1-54222C63F5DA}</a:tableStyleId>
              </a:tblPr>
              <a:tblGrid>
                <a:gridCol w="3455618">
                  <a:extLst>
                    <a:ext uri="{9D8B030D-6E8A-4147-A177-3AD203B41FA5}">
                      <a16:colId xmlns:a16="http://schemas.microsoft.com/office/drawing/2014/main" val="20000"/>
                    </a:ext>
                  </a:extLst>
                </a:gridCol>
                <a:gridCol w="1116797">
                  <a:extLst>
                    <a:ext uri="{9D8B030D-6E8A-4147-A177-3AD203B41FA5}">
                      <a16:colId xmlns:a16="http://schemas.microsoft.com/office/drawing/2014/main" val="20006"/>
                    </a:ext>
                  </a:extLst>
                </a:gridCol>
                <a:gridCol w="1116797">
                  <a:extLst>
                    <a:ext uri="{9D8B030D-6E8A-4147-A177-3AD203B41FA5}">
                      <a16:colId xmlns:a16="http://schemas.microsoft.com/office/drawing/2014/main" val="3079945066"/>
                    </a:ext>
                  </a:extLst>
                </a:gridCol>
                <a:gridCol w="1116797">
                  <a:extLst>
                    <a:ext uri="{9D8B030D-6E8A-4147-A177-3AD203B41FA5}">
                      <a16:colId xmlns:a16="http://schemas.microsoft.com/office/drawing/2014/main" val="2659430059"/>
                    </a:ext>
                  </a:extLst>
                </a:gridCol>
                <a:gridCol w="1037944">
                  <a:extLst>
                    <a:ext uri="{9D8B030D-6E8A-4147-A177-3AD203B41FA5}">
                      <a16:colId xmlns:a16="http://schemas.microsoft.com/office/drawing/2014/main" val="3033816928"/>
                    </a:ext>
                  </a:extLst>
                </a:gridCol>
                <a:gridCol w="1195651">
                  <a:extLst>
                    <a:ext uri="{9D8B030D-6E8A-4147-A177-3AD203B41FA5}">
                      <a16:colId xmlns:a16="http://schemas.microsoft.com/office/drawing/2014/main" val="1704366203"/>
                    </a:ext>
                  </a:extLst>
                </a:gridCol>
                <a:gridCol w="1116797">
                  <a:extLst>
                    <a:ext uri="{9D8B030D-6E8A-4147-A177-3AD203B41FA5}">
                      <a16:colId xmlns:a16="http://schemas.microsoft.com/office/drawing/2014/main" val="517130170"/>
                    </a:ext>
                  </a:extLst>
                </a:gridCol>
                <a:gridCol w="1116797">
                  <a:extLst>
                    <a:ext uri="{9D8B030D-6E8A-4147-A177-3AD203B41FA5}">
                      <a16:colId xmlns:a16="http://schemas.microsoft.com/office/drawing/2014/main" val="1298930472"/>
                    </a:ext>
                  </a:extLst>
                </a:gridCol>
              </a:tblGrid>
              <a:tr h="468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1712">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1712">
                <a:tc>
                  <a:txBody>
                    <a:bodyPr/>
                    <a:lstStyle/>
                    <a:p>
                      <a:pPr algn="l" fontAlgn="b"/>
                      <a:r>
                        <a:rPr lang="en-GB" sz="1100" b="0" i="0" u="none" strike="noStrike" dirty="0">
                          <a:solidFill>
                            <a:schemeClr val="tx1">
                              <a:lumMod val="75000"/>
                              <a:lumOff val="25000"/>
                            </a:schemeClr>
                          </a:solidFill>
                          <a:effectLst/>
                          <a:latin typeface="+mn-lt"/>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4780">
                <a:tc>
                  <a:txBody>
                    <a:bodyPr/>
                    <a:lstStyle/>
                    <a:p>
                      <a:pPr algn="l" fontAlgn="b"/>
                      <a:r>
                        <a:rPr lang="en-GB" sz="1100" b="0" i="0" u="none" strike="noStrike" dirty="0">
                          <a:solidFill>
                            <a:schemeClr val="tx1">
                              <a:lumMod val="75000"/>
                              <a:lumOff val="25000"/>
                            </a:schemeClr>
                          </a:solidFill>
                          <a:effectLst/>
                          <a:latin typeface="+mn-lt"/>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6805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1712">
                <a:tc>
                  <a:txBody>
                    <a:bodyPr/>
                    <a:lstStyle/>
                    <a:p>
                      <a:pPr algn="l" fontAlgn="b"/>
                      <a:r>
                        <a:rPr lang="en-GB" sz="1100" b="0" i="0" u="none" strike="noStrike" dirty="0">
                          <a:solidFill>
                            <a:schemeClr val="tx1">
                              <a:lumMod val="75000"/>
                              <a:lumOff val="25000"/>
                            </a:schemeClr>
                          </a:solidFill>
                          <a:effectLst/>
                          <a:latin typeface="+mn-lt"/>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258682930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019" y="180000"/>
            <a:ext cx="11730814" cy="900000"/>
          </a:xfrm>
        </p:spPr>
        <p:txBody>
          <a:bodyPr vert="horz" lIns="91440" tIns="45720" rIns="91440" bIns="45720" rtlCol="0" anchor="t" anchorCtr="0">
            <a:normAutofit/>
          </a:bodyPr>
          <a:lstStyle/>
          <a:p>
            <a:r>
              <a:rPr lang="en-GB" sz="1600" dirty="0"/>
              <a:t>65% of pupils say their parents/carers drink alcohol. Of those, 22% noticed behavioural change.  </a:t>
            </a:r>
          </a:p>
        </p:txBody>
      </p:sp>
      <p:sp>
        <p:nvSpPr>
          <p:cNvPr id="6" name="TextBox 5"/>
          <p:cNvSpPr txBox="1"/>
          <p:nvPr/>
        </p:nvSpPr>
        <p:spPr>
          <a:xfrm>
            <a:off x="183019" y="630534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happen…(Tick all that apply)</a:t>
            </a:r>
          </a:p>
          <a:p>
            <a:r>
              <a:rPr lang="en-GB" sz="1000" i="1" dirty="0">
                <a:solidFill>
                  <a:srgbClr val="002060"/>
                </a:solidFill>
                <a:latin typeface="Calibri" panose="020F0502020204030204" pitchFamily="34" charset="0"/>
              </a:rPr>
              <a:t>Base: All valid respondents, 2022 n=834 / 592 respectively, 2023 n= 1,054 / 723 respectively, 2024 n=1,165 / 745 .</a:t>
            </a:r>
          </a:p>
        </p:txBody>
      </p:sp>
      <p:graphicFrame>
        <p:nvGraphicFramePr>
          <p:cNvPr id="10" name="Chart 9"/>
          <p:cNvGraphicFramePr/>
          <p:nvPr>
            <p:extLst>
              <p:ext uri="{D42A27DB-BD31-4B8C-83A1-F6EECF244321}">
                <p14:modId xmlns:p14="http://schemas.microsoft.com/office/powerpoint/2010/main" val="3490951228"/>
              </p:ext>
            </p:extLst>
          </p:nvPr>
        </p:nvGraphicFramePr>
        <p:xfrm>
          <a:off x="183600" y="1143287"/>
          <a:ext cx="5360452" cy="42954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2581103790"/>
              </p:ext>
            </p:extLst>
          </p:nvPr>
        </p:nvGraphicFramePr>
        <p:xfrm>
          <a:off x="5438775" y="1143287"/>
          <a:ext cx="6305550" cy="4295488"/>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3" name="Rectangle: Rounded Corners 2">
            <a:extLst>
              <a:ext uri="{FF2B5EF4-FFF2-40B4-BE49-F238E27FC236}">
                <a16:creationId xmlns:a16="http://schemas.microsoft.com/office/drawing/2014/main" id="{4BED05EF-F1D5-4F71-9FE7-6E490719A1CD}"/>
              </a:ext>
            </a:extLst>
          </p:cNvPr>
          <p:cNvSpPr/>
          <p:nvPr/>
        </p:nvSpPr>
        <p:spPr>
          <a:xfrm>
            <a:off x="9698399" y="3669224"/>
            <a:ext cx="1424705" cy="900001"/>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100" dirty="0"/>
              <a:t>78% did not notice alcohol induced changes, compared to 76% last year.</a:t>
            </a:r>
          </a:p>
        </p:txBody>
      </p:sp>
    </p:spTree>
    <p:extLst>
      <p:ext uri="{BB962C8B-B14F-4D97-AF65-F5344CB8AC3E}">
        <p14:creationId xmlns:p14="http://schemas.microsoft.com/office/powerpoint/2010/main" val="190425901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itle 1"/>
          <p:cNvSpPr>
            <a:spLocks noGrp="1"/>
          </p:cNvSpPr>
          <p:nvPr>
            <p:ph type="title"/>
          </p:nvPr>
        </p:nvSpPr>
        <p:spPr>
          <a:xfrm>
            <a:off x="354101" y="121001"/>
            <a:ext cx="11554664" cy="1132985"/>
          </a:xfrm>
        </p:spPr>
        <p:txBody>
          <a:bodyPr vert="horz" lIns="91440" tIns="45720" rIns="91440" bIns="45720" rtlCol="0" anchor="t">
            <a:noAutofit/>
          </a:bodyPr>
          <a:lstStyle/>
          <a:p>
            <a:r>
              <a:rPr lang="en-GB" sz="1600" dirty="0"/>
              <a:t>Girls notice more of all listed alcohol related behaviour than boys. Young carers, more than any other cohort, noticed any of the listed behaviour changes or alcohol related behaviour in their parents/carers (31% compared to 22% overall).</a:t>
            </a:r>
          </a:p>
        </p:txBody>
      </p:sp>
      <p:sp>
        <p:nvSpPr>
          <p:cNvPr id="6" name="TextBox 5"/>
          <p:cNvSpPr txBox="1"/>
          <p:nvPr/>
        </p:nvSpPr>
        <p:spPr>
          <a:xfrm>
            <a:off x="354101" y="6447571"/>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 (Tick all that apply)</a:t>
            </a:r>
          </a:p>
        </p:txBody>
      </p:sp>
      <p:graphicFrame>
        <p:nvGraphicFramePr>
          <p:cNvPr id="9" name="Table 8">
            <a:extLst>
              <a:ext uri="{FF2B5EF4-FFF2-40B4-BE49-F238E27FC236}">
                <a16:creationId xmlns:a16="http://schemas.microsoft.com/office/drawing/2014/main" id="{49F74257-7A25-49E1-911A-B69042829942}"/>
              </a:ext>
            </a:extLst>
          </p:cNvPr>
          <p:cNvGraphicFramePr>
            <a:graphicFrameLocks noGrp="1"/>
          </p:cNvGraphicFramePr>
          <p:nvPr>
            <p:extLst>
              <p:ext uri="{D42A27DB-BD31-4B8C-83A1-F6EECF244321}">
                <p14:modId xmlns:p14="http://schemas.microsoft.com/office/powerpoint/2010/main" val="617274014"/>
              </p:ext>
            </p:extLst>
          </p:nvPr>
        </p:nvGraphicFramePr>
        <p:xfrm>
          <a:off x="360000" y="771526"/>
          <a:ext cx="11273197" cy="5448430"/>
        </p:xfrm>
        <a:graphic>
          <a:graphicData uri="http://schemas.openxmlformats.org/drawingml/2006/table">
            <a:tbl>
              <a:tblPr firstRow="1" bandRow="1">
                <a:tableStyleId>{5940675A-B579-460E-94D1-54222C63F5DA}</a:tableStyleId>
              </a:tblPr>
              <a:tblGrid>
                <a:gridCol w="2484800">
                  <a:extLst>
                    <a:ext uri="{9D8B030D-6E8A-4147-A177-3AD203B41FA5}">
                      <a16:colId xmlns:a16="http://schemas.microsoft.com/office/drawing/2014/main" val="20000"/>
                    </a:ext>
                  </a:extLst>
                </a:gridCol>
                <a:gridCol w="820999">
                  <a:extLst>
                    <a:ext uri="{9D8B030D-6E8A-4147-A177-3AD203B41FA5}">
                      <a16:colId xmlns:a16="http://schemas.microsoft.com/office/drawing/2014/main" val="20001"/>
                    </a:ext>
                  </a:extLst>
                </a:gridCol>
                <a:gridCol w="587651">
                  <a:extLst>
                    <a:ext uri="{9D8B030D-6E8A-4147-A177-3AD203B41FA5}">
                      <a16:colId xmlns:a16="http://schemas.microsoft.com/office/drawing/2014/main" val="20002"/>
                    </a:ext>
                  </a:extLst>
                </a:gridCol>
                <a:gridCol w="670886">
                  <a:extLst>
                    <a:ext uri="{9D8B030D-6E8A-4147-A177-3AD203B41FA5}">
                      <a16:colId xmlns:a16="http://schemas.microsoft.com/office/drawing/2014/main" val="20003"/>
                    </a:ext>
                  </a:extLst>
                </a:gridCol>
                <a:gridCol w="670886">
                  <a:extLst>
                    <a:ext uri="{9D8B030D-6E8A-4147-A177-3AD203B41FA5}">
                      <a16:colId xmlns:a16="http://schemas.microsoft.com/office/drawing/2014/main" val="20004"/>
                    </a:ext>
                  </a:extLst>
                </a:gridCol>
                <a:gridCol w="670886">
                  <a:extLst>
                    <a:ext uri="{9D8B030D-6E8A-4147-A177-3AD203B41FA5}">
                      <a16:colId xmlns:a16="http://schemas.microsoft.com/office/drawing/2014/main" val="20005"/>
                    </a:ext>
                  </a:extLst>
                </a:gridCol>
                <a:gridCol w="670886">
                  <a:extLst>
                    <a:ext uri="{9D8B030D-6E8A-4147-A177-3AD203B41FA5}">
                      <a16:colId xmlns:a16="http://schemas.microsoft.com/office/drawing/2014/main" val="20006"/>
                    </a:ext>
                  </a:extLst>
                </a:gridCol>
                <a:gridCol w="670886">
                  <a:extLst>
                    <a:ext uri="{9D8B030D-6E8A-4147-A177-3AD203B41FA5}">
                      <a16:colId xmlns:a16="http://schemas.microsoft.com/office/drawing/2014/main" val="20007"/>
                    </a:ext>
                  </a:extLst>
                </a:gridCol>
                <a:gridCol w="723943">
                  <a:extLst>
                    <a:ext uri="{9D8B030D-6E8A-4147-A177-3AD203B41FA5}">
                      <a16:colId xmlns:a16="http://schemas.microsoft.com/office/drawing/2014/main" val="20008"/>
                    </a:ext>
                  </a:extLst>
                </a:gridCol>
                <a:gridCol w="669983">
                  <a:extLst>
                    <a:ext uri="{9D8B030D-6E8A-4147-A177-3AD203B41FA5}">
                      <a16:colId xmlns:a16="http://schemas.microsoft.com/office/drawing/2014/main" val="20009"/>
                    </a:ext>
                  </a:extLst>
                </a:gridCol>
                <a:gridCol w="747662">
                  <a:extLst>
                    <a:ext uri="{9D8B030D-6E8A-4147-A177-3AD203B41FA5}">
                      <a16:colId xmlns:a16="http://schemas.microsoft.com/office/drawing/2014/main" val="20010"/>
                    </a:ext>
                  </a:extLst>
                </a:gridCol>
                <a:gridCol w="739308">
                  <a:extLst>
                    <a:ext uri="{9D8B030D-6E8A-4147-A177-3AD203B41FA5}">
                      <a16:colId xmlns:a16="http://schemas.microsoft.com/office/drawing/2014/main" val="897394360"/>
                    </a:ext>
                  </a:extLst>
                </a:gridCol>
                <a:gridCol w="473535">
                  <a:extLst>
                    <a:ext uri="{9D8B030D-6E8A-4147-A177-3AD203B41FA5}">
                      <a16:colId xmlns:a16="http://schemas.microsoft.com/office/drawing/2014/main" val="1134991649"/>
                    </a:ext>
                  </a:extLst>
                </a:gridCol>
                <a:gridCol w="670886">
                  <a:extLst>
                    <a:ext uri="{9D8B030D-6E8A-4147-A177-3AD203B41FA5}">
                      <a16:colId xmlns:a16="http://schemas.microsoft.com/office/drawing/2014/main" val="1443732241"/>
                    </a:ext>
                  </a:extLst>
                </a:gridCol>
              </a:tblGrid>
              <a:tr h="624520">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842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46085">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Do your parents/carers drink alcohol? (% 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ctr"/>
                      <a:r>
                        <a:rPr lang="en-GB" sz="1100" b="0" i="0" u="none" strike="noStrike" dirty="0">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8425">
                <a:tc>
                  <a:txBody>
                    <a:bodyPr/>
                    <a:lstStyle/>
                    <a:p>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gridSpan="1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100" dirty="0">
                          <a:solidFill>
                            <a:schemeClr val="tx1">
                              <a:lumMod val="85000"/>
                              <a:lumOff val="15000"/>
                            </a:schemeClr>
                          </a:solidFill>
                        </a:rPr>
                        <a:t>Proportion of pupils answering ‘Yes’ then if Yes, ‘Do you notice any of these things happen?’</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endParaRPr lang="en-GB"/>
                    </a:p>
                  </a:txBody>
                  <a:tcPr>
                    <a:lnL w="6350" cap="flat" cmpd="sng" algn="ctr">
                      <a:solidFill>
                        <a:schemeClr val="accent5">
                          <a:lumMod val="75000"/>
                        </a:schemeClr>
                      </a:solidFill>
                      <a:prstDash val="solid"/>
                      <a:round/>
                      <a:headEnd type="none" w="med" len="med"/>
                      <a:tailEnd type="none" w="med" len="med"/>
                    </a:lnL>
                    <a:lnT w="6350" cap="flat" cmpd="sng" algn="ctr">
                      <a:solidFill>
                        <a:schemeClr val="accent5">
                          <a:lumMod val="75000"/>
                        </a:schemeClr>
                      </a:solidFill>
                      <a:prstDash val="solid"/>
                      <a:round/>
                      <a:headEnd type="none" w="med" len="med"/>
                      <a:tailEnd type="none" w="med" len="med"/>
                    </a:lnT>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085859308"/>
                  </a:ext>
                </a:extLst>
              </a:tr>
              <a:tr h="26842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745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434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311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355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372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125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dirty="0">
                          <a:solidFill>
                            <a:srgbClr val="404040"/>
                          </a:solidFill>
                          <a:effectLst/>
                          <a:latin typeface="Calibri" panose="020F0502020204030204" pitchFamily="34" charset="0"/>
                        </a:rPr>
                        <a:t>97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205259242"/>
                  </a:ext>
                </a:extLst>
              </a:tr>
              <a:tr h="268425">
                <a:tc>
                  <a:txBody>
                    <a:bodyPr/>
                    <a:lstStyle/>
                    <a:p>
                      <a:r>
                        <a:rPr lang="en-GB" sz="1100" dirty="0">
                          <a:solidFill>
                            <a:schemeClr val="tx1">
                              <a:lumMod val="75000"/>
                              <a:lumOff val="25000"/>
                            </a:schemeClr>
                          </a:solidFill>
                        </a:rPr>
                        <a:t>Their behaviour changes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68425">
                <a:tc>
                  <a:txBody>
                    <a:bodyPr/>
                    <a:lstStyle/>
                    <a:p>
                      <a:r>
                        <a:rPr lang="en-GB" sz="1100" dirty="0">
                          <a:solidFill>
                            <a:schemeClr val="tx1">
                              <a:lumMod val="75000"/>
                              <a:lumOff val="25000"/>
                            </a:schemeClr>
                          </a:solidFill>
                        </a:rPr>
                        <a:t>They drink a lot very quickly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141989304"/>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They shout at you or say things that upset you when they’re drunk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41758095"/>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They are not able to control how much they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69484728"/>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They are not able to stop drinking when they start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40199993"/>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They get aggressive or violent after drinking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1789546"/>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Drinking becomes more important to them than other things in their life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179279941"/>
                  </a:ext>
                </a:extLst>
              </a:tr>
              <a:tr h="2684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You or your siblings aren’t looked after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793883392"/>
                  </a:ext>
                </a:extLst>
              </a:tr>
              <a:tr h="268425">
                <a:tc>
                  <a:txBody>
                    <a:bodyPr/>
                    <a:lstStyle/>
                    <a:p>
                      <a:r>
                        <a:rPr lang="en-GB" sz="1100" dirty="0">
                          <a:solidFill>
                            <a:schemeClr val="tx1">
                              <a:lumMod val="75000"/>
                              <a:lumOff val="25000"/>
                            </a:schemeClr>
                          </a:solidFill>
                        </a:rPr>
                        <a:t>They try to keep their drinking a secret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071369407"/>
                  </a:ext>
                </a:extLst>
              </a:tr>
              <a:tr h="268425">
                <a:tc>
                  <a:txBody>
                    <a:bodyPr/>
                    <a:lstStyle/>
                    <a:p>
                      <a:r>
                        <a:rPr lang="en-GB" sz="11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14839722"/>
                  </a:ext>
                </a:extLst>
              </a:tr>
            </a:tbl>
          </a:graphicData>
        </a:graphic>
      </p:graphicFrame>
    </p:spTree>
    <p:extLst>
      <p:ext uri="{BB962C8B-B14F-4D97-AF65-F5344CB8AC3E}">
        <p14:creationId xmlns:p14="http://schemas.microsoft.com/office/powerpoint/2010/main" val="95828554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55% of pupils believe some, most or all people of their age from their school have smoked a cigarette in the last 7 days. More Year 10s believe that their peers have smoked in the last 7 days than Year 8s (65% v. 48%), and girls are more likely than boys (61% v. 48%).</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smoked a cigarette in the last 7 days?</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1002513513"/>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64955710"/>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459644203"/>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1513866787"/>
              </p:ext>
            </p:extLst>
          </p:nvPr>
        </p:nvGraphicFramePr>
        <p:xfrm>
          <a:off x="5592842" y="3666689"/>
          <a:ext cx="6040358" cy="247376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1102416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Although 56% of pupils think their peers have smoked at least sometimes, the majority of pupils have not smoked at all (88%).</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6" name="Chart 5"/>
          <p:cNvGraphicFramePr/>
          <p:nvPr/>
        </p:nvGraphicFramePr>
        <p:xfrm>
          <a:off x="101600" y="1615201"/>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625849710"/>
              </p:ext>
            </p:extLst>
          </p:nvPr>
        </p:nvGraphicFramePr>
        <p:xfrm>
          <a:off x="183600" y="835200"/>
          <a:ext cx="7627711" cy="4661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9883439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than year 8s to have tried smoking. Young carers are more likely than other groups to have ever tried smoking.</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7" name="Table 6"/>
          <p:cNvGraphicFramePr>
            <a:graphicFrameLocks noGrp="1"/>
          </p:cNvGraphicFramePr>
          <p:nvPr>
            <p:extLst>
              <p:ext uri="{D42A27DB-BD31-4B8C-83A1-F6EECF244321}">
                <p14:modId xmlns:p14="http://schemas.microsoft.com/office/powerpoint/2010/main" val="3980023812"/>
              </p:ext>
            </p:extLst>
          </p:nvPr>
        </p:nvGraphicFramePr>
        <p:xfrm>
          <a:off x="360000" y="961200"/>
          <a:ext cx="11273201" cy="2137614"/>
        </p:xfrm>
        <a:graphic>
          <a:graphicData uri="http://schemas.openxmlformats.org/drawingml/2006/table">
            <a:tbl>
              <a:tblPr firstRow="1" bandRow="1">
                <a:tableStyleId>{5940675A-B579-460E-94D1-54222C63F5DA}</a:tableStyleId>
              </a:tblPr>
              <a:tblGrid>
                <a:gridCol w="3495299">
                  <a:extLst>
                    <a:ext uri="{9D8B030D-6E8A-4147-A177-3AD203B41FA5}">
                      <a16:colId xmlns:a16="http://schemas.microsoft.com/office/drawing/2014/main" val="20000"/>
                    </a:ext>
                  </a:extLst>
                </a:gridCol>
                <a:gridCol w="1397163">
                  <a:extLst>
                    <a:ext uri="{9D8B030D-6E8A-4147-A177-3AD203B41FA5}">
                      <a16:colId xmlns:a16="http://schemas.microsoft.com/office/drawing/2014/main" val="20001"/>
                    </a:ext>
                  </a:extLst>
                </a:gridCol>
                <a:gridCol w="1195471">
                  <a:extLst>
                    <a:ext uri="{9D8B030D-6E8A-4147-A177-3AD203B41FA5}">
                      <a16:colId xmlns:a16="http://schemas.microsoft.com/office/drawing/2014/main" val="20002"/>
                    </a:ext>
                  </a:extLst>
                </a:gridCol>
                <a:gridCol w="1296317">
                  <a:extLst>
                    <a:ext uri="{9D8B030D-6E8A-4147-A177-3AD203B41FA5}">
                      <a16:colId xmlns:a16="http://schemas.microsoft.com/office/drawing/2014/main" val="20003"/>
                    </a:ext>
                  </a:extLst>
                </a:gridCol>
                <a:gridCol w="1296317">
                  <a:extLst>
                    <a:ext uri="{9D8B030D-6E8A-4147-A177-3AD203B41FA5}">
                      <a16:colId xmlns:a16="http://schemas.microsoft.com/office/drawing/2014/main" val="20004"/>
                    </a:ext>
                  </a:extLst>
                </a:gridCol>
                <a:gridCol w="1296317">
                  <a:extLst>
                    <a:ext uri="{9D8B030D-6E8A-4147-A177-3AD203B41FA5}">
                      <a16:colId xmlns:a16="http://schemas.microsoft.com/office/drawing/2014/main" val="20005"/>
                    </a:ext>
                  </a:extLst>
                </a:gridCol>
                <a:gridCol w="1296317">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p:txBody>
      </p:sp>
      <p:graphicFrame>
        <p:nvGraphicFramePr>
          <p:cNvPr id="9" name="Table 8">
            <a:extLst>
              <a:ext uri="{FF2B5EF4-FFF2-40B4-BE49-F238E27FC236}">
                <a16:creationId xmlns:a16="http://schemas.microsoft.com/office/drawing/2014/main" id="{46089AA3-90A8-4560-9589-BA29C8F497D6}"/>
              </a:ext>
            </a:extLst>
          </p:cNvPr>
          <p:cNvGraphicFramePr>
            <a:graphicFrameLocks noGrp="1"/>
          </p:cNvGraphicFramePr>
          <p:nvPr>
            <p:extLst>
              <p:ext uri="{D42A27DB-BD31-4B8C-83A1-F6EECF244321}">
                <p14:modId xmlns:p14="http://schemas.microsoft.com/office/powerpoint/2010/main" val="1509459028"/>
              </p:ext>
            </p:extLst>
          </p:nvPr>
        </p:nvGraphicFramePr>
        <p:xfrm>
          <a:off x="360001" y="3291811"/>
          <a:ext cx="11273198" cy="2303094"/>
        </p:xfrm>
        <a:graphic>
          <a:graphicData uri="http://schemas.openxmlformats.org/drawingml/2006/table">
            <a:tbl>
              <a:tblPr firstRow="1" bandRow="1">
                <a:tableStyleId>{5940675A-B579-460E-94D1-54222C63F5DA}</a:tableStyleId>
              </a:tblPr>
              <a:tblGrid>
                <a:gridCol w="3491539">
                  <a:extLst>
                    <a:ext uri="{9D8B030D-6E8A-4147-A177-3AD203B41FA5}">
                      <a16:colId xmlns:a16="http://schemas.microsoft.com/office/drawing/2014/main" val="20000"/>
                    </a:ext>
                  </a:extLst>
                </a:gridCol>
                <a:gridCol w="805909">
                  <a:extLst>
                    <a:ext uri="{9D8B030D-6E8A-4147-A177-3AD203B41FA5}">
                      <a16:colId xmlns:a16="http://schemas.microsoft.com/office/drawing/2014/main" val="20006"/>
                    </a:ext>
                  </a:extLst>
                </a:gridCol>
                <a:gridCol w="1162625">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1467276928"/>
                    </a:ext>
                  </a:extLst>
                </a:gridCol>
                <a:gridCol w="1162625">
                  <a:extLst>
                    <a:ext uri="{9D8B030D-6E8A-4147-A177-3AD203B41FA5}">
                      <a16:colId xmlns:a16="http://schemas.microsoft.com/office/drawing/2014/main" val="18482033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34961843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682597"/>
          </a:xfrm>
        </p:spPr>
        <p:txBody>
          <a:bodyPr vert="horz" lIns="91440" tIns="45720" rIns="91440" bIns="45720" rtlCol="0" anchor="t" anchorCtr="0">
            <a:normAutofit/>
          </a:bodyPr>
          <a:lstStyle/>
          <a:p>
            <a:r>
              <a:rPr lang="en-GB" sz="1600" dirty="0"/>
              <a:t>30 respondents say they smoke regularly, with such a low sample size it is hard to draw conclusions on smoking habits. </a:t>
            </a:r>
            <a:r>
              <a:rPr lang="en-GB" sz="1200" dirty="0"/>
              <a:t>Please be aware the following graphs are based on a small sample size.</a:t>
            </a:r>
            <a:endParaRPr lang="en-GB" sz="1600" dirty="0"/>
          </a:p>
        </p:txBody>
      </p:sp>
      <p:sp>
        <p:nvSpPr>
          <p:cNvPr id="10" name="TextBox 9"/>
          <p:cNvSpPr txBox="1"/>
          <p:nvPr/>
        </p:nvSpPr>
        <p:spPr>
          <a:xfrm>
            <a:off x="180000" y="5915316"/>
            <a:ext cx="7992449" cy="923330"/>
          </a:xfrm>
          <a:prstGeom prst="rect">
            <a:avLst/>
          </a:prstGeom>
          <a:noFill/>
        </p:spPr>
        <p:txBody>
          <a:bodyPr wrap="square" rtlCol="0" anchor="b" anchorCtr="0">
            <a:spAutoFit/>
          </a:bodyPr>
          <a:lstStyle/>
          <a:p>
            <a:r>
              <a:rPr lang="en-GB" sz="900" dirty="0">
                <a:solidFill>
                  <a:srgbClr val="002060"/>
                </a:solidFill>
                <a:latin typeface="Calibri" panose="020F0502020204030204" pitchFamily="34" charset="0"/>
              </a:rPr>
              <a:t>Q: Where do you normally get/buy your cigarettes from? (Tick all that apply) </a:t>
            </a:r>
            <a:r>
              <a:rPr lang="en-GB" sz="900" i="1" dirty="0">
                <a:solidFill>
                  <a:srgbClr val="002060"/>
                </a:solidFill>
                <a:latin typeface="Calibri" panose="020F0502020204030204" pitchFamily="34" charset="0"/>
              </a:rPr>
              <a:t>Please note: question altered for 2024, ‘Somewhere local to me,’ ‘From someone at school,’ and ‘City centre’ added for 2024.</a:t>
            </a:r>
            <a:endParaRPr lang="en-GB" sz="900" dirty="0">
              <a:solidFill>
                <a:srgbClr val="002060"/>
              </a:solidFill>
              <a:latin typeface="Calibri" panose="020F0502020204030204" pitchFamily="34" charset="0"/>
            </a:endParaRPr>
          </a:p>
          <a:p>
            <a:r>
              <a:rPr lang="en-GB" sz="900" dirty="0">
                <a:solidFill>
                  <a:srgbClr val="002060"/>
                </a:solidFill>
                <a:latin typeface="Calibri" panose="020F0502020204030204" pitchFamily="34" charset="0"/>
              </a:rPr>
              <a:t>Q: Have you ever bought… (Tick all that apply)</a:t>
            </a:r>
          </a:p>
          <a:p>
            <a:r>
              <a:rPr lang="en-GB" sz="900" i="1" dirty="0">
                <a:solidFill>
                  <a:srgbClr val="002060"/>
                </a:solidFill>
                <a:latin typeface="Calibri" panose="020F0502020204030204" pitchFamily="34" charset="0"/>
              </a:rPr>
              <a:t>Base: All those who smoke regularly, 2022 n=38 / 32 respectively, 2023 n=42, 2024 n=30 / 1,170.</a:t>
            </a:r>
          </a:p>
          <a:p>
            <a:r>
              <a:rPr lang="en-GB" sz="900" i="1" dirty="0">
                <a:solidFill>
                  <a:srgbClr val="002060"/>
                </a:solidFill>
                <a:latin typeface="Calibri" panose="020F0502020204030204" pitchFamily="34" charset="0"/>
              </a:rPr>
              <a:t>Please note: ‘E-cigs/Vapes ordered on the internet or through social media’, ‘E-cigs/Vapes from a petrol station/convenience store/supermarket’, and ‘E-cigs/Vapes from a Vape store’ added for 2023, base changed to all participants for 2023, ‘Cigarettes/E-cigs/Vapes from someone at school’ added for 2024.</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2144126061"/>
              </p:ext>
            </p:extLst>
          </p:nvPr>
        </p:nvGraphicFramePr>
        <p:xfrm>
          <a:off x="183600" y="1016175"/>
          <a:ext cx="6010589" cy="5135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810075661"/>
              </p:ext>
            </p:extLst>
          </p:nvPr>
        </p:nvGraphicFramePr>
        <p:xfrm>
          <a:off x="6415230" y="1013174"/>
          <a:ext cx="5217970" cy="51353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13304967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88% of pupils think that some, most, or all of their peers have used electronic cigarettes in the last 7 days.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use electronic cigarettes (vapes, e-cigarettes, e-cigs) in the last 7 days?</a:t>
            </a:r>
          </a:p>
          <a:p>
            <a:r>
              <a:rPr lang="en-GB" sz="1000" i="1" dirty="0">
                <a:solidFill>
                  <a:srgbClr val="002060"/>
                </a:solidFill>
                <a:latin typeface="Calibri" panose="020F0502020204030204" pitchFamily="34" charset="0"/>
              </a:rPr>
              <a:t>Question added 2023. Base: All valid respondents,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3853527"/>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56569669"/>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1127847475"/>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1867010674"/>
              </p:ext>
            </p:extLst>
          </p:nvPr>
        </p:nvGraphicFramePr>
        <p:xfrm>
          <a:off x="5592842" y="3666689"/>
          <a:ext cx="6040358" cy="247376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7862300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97442" cy="900000"/>
          </a:xfrm>
        </p:spPr>
        <p:txBody>
          <a:bodyPr vert="horz" lIns="91440" tIns="45720" rIns="91440" bIns="45720" rtlCol="0" anchor="t" anchorCtr="0">
            <a:normAutofit/>
          </a:bodyPr>
          <a:lstStyle/>
          <a:p>
            <a:r>
              <a:rPr lang="en-GB" sz="1600" dirty="0"/>
              <a:t>Most pupils (93%) have heard of ‘e-cigarettes’. Young carers (45%) SEN pupils (39%) and FSM pupils (38%) are the groups most likely to have tried or used e-cigarettes. 88% of pupils believe their peers are using e-cigarettes, 30% of all secondary pupils actually use them.</a:t>
            </a:r>
          </a:p>
        </p:txBody>
      </p:sp>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use electronic cigarettes also known as e-cigarettes, e-cigs, vapes?  </a:t>
            </a:r>
          </a:p>
          <a:p>
            <a:r>
              <a:rPr lang="en-GB" sz="1000" i="1" dirty="0">
                <a:solidFill>
                  <a:srgbClr val="002060"/>
                </a:solidFill>
                <a:latin typeface="Calibri" panose="020F0502020204030204" pitchFamily="34" charset="0"/>
              </a:rPr>
              <a:t>Base: All valid respondents, 2022 n=834, 2023 n=1,057, 2024 n=1,170</a:t>
            </a:r>
          </a:p>
        </p:txBody>
      </p:sp>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1" name="Chart 10"/>
          <p:cNvGraphicFramePr/>
          <p:nvPr>
            <p:extLst>
              <p:ext uri="{D42A27DB-BD31-4B8C-83A1-F6EECF244321}">
                <p14:modId xmlns:p14="http://schemas.microsoft.com/office/powerpoint/2010/main" val="1084253538"/>
              </p:ext>
            </p:extLst>
          </p:nvPr>
        </p:nvGraphicFramePr>
        <p:xfrm>
          <a:off x="341495" y="778433"/>
          <a:ext cx="5063895" cy="43745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119531131"/>
              </p:ext>
            </p:extLst>
          </p:nvPr>
        </p:nvGraphicFramePr>
        <p:xfrm>
          <a:off x="5566884" y="1130008"/>
          <a:ext cx="6066315" cy="2473812"/>
        </p:xfrm>
        <a:graphic>
          <a:graphicData uri="http://schemas.openxmlformats.org/drawingml/2006/table">
            <a:tbl>
              <a:tblPr firstRow="1" bandRow="1">
                <a:tableStyleId>{5940675A-B579-460E-94D1-54222C63F5DA}</a:tableStyleId>
              </a:tblPr>
              <a:tblGrid>
                <a:gridCol w="1391072">
                  <a:extLst>
                    <a:ext uri="{9D8B030D-6E8A-4147-A177-3AD203B41FA5}">
                      <a16:colId xmlns:a16="http://schemas.microsoft.com/office/drawing/2014/main" val="20000"/>
                    </a:ext>
                  </a:extLst>
                </a:gridCol>
                <a:gridCol w="941273">
                  <a:extLst>
                    <a:ext uri="{9D8B030D-6E8A-4147-A177-3AD203B41FA5}">
                      <a16:colId xmlns:a16="http://schemas.microsoft.com/office/drawing/2014/main" val="20001"/>
                    </a:ext>
                  </a:extLst>
                </a:gridCol>
                <a:gridCol w="746794">
                  <a:extLst>
                    <a:ext uri="{9D8B030D-6E8A-4147-A177-3AD203B41FA5}">
                      <a16:colId xmlns:a16="http://schemas.microsoft.com/office/drawing/2014/main" val="20002"/>
                    </a:ext>
                  </a:extLst>
                </a:gridCol>
                <a:gridCol w="746794">
                  <a:extLst>
                    <a:ext uri="{9D8B030D-6E8A-4147-A177-3AD203B41FA5}">
                      <a16:colId xmlns:a16="http://schemas.microsoft.com/office/drawing/2014/main" val="20003"/>
                    </a:ext>
                  </a:extLst>
                </a:gridCol>
                <a:gridCol w="746794">
                  <a:extLst>
                    <a:ext uri="{9D8B030D-6E8A-4147-A177-3AD203B41FA5}">
                      <a16:colId xmlns:a16="http://schemas.microsoft.com/office/drawing/2014/main" val="20004"/>
                    </a:ext>
                  </a:extLst>
                </a:gridCol>
                <a:gridCol w="746794">
                  <a:extLst>
                    <a:ext uri="{9D8B030D-6E8A-4147-A177-3AD203B41FA5}">
                      <a16:colId xmlns:a16="http://schemas.microsoft.com/office/drawing/2014/main" val="20005"/>
                    </a:ext>
                  </a:extLst>
                </a:gridCol>
                <a:gridCol w="746794">
                  <a:extLst>
                    <a:ext uri="{9D8B030D-6E8A-4147-A177-3AD203B41FA5}">
                      <a16:colId xmlns:a16="http://schemas.microsoft.com/office/drawing/2014/main" val="20006"/>
                    </a:ext>
                  </a:extLst>
                </a:gridCol>
              </a:tblGrid>
              <a:tr h="3910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219">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0613">
                <a:tc>
                  <a:txBody>
                    <a:bodyPr/>
                    <a:lstStyle/>
                    <a:p>
                      <a:pPr algn="l" fontAlgn="b"/>
                      <a:r>
                        <a:rPr lang="en-GB" sz="1100" b="0" i="0" u="none" strike="noStrike" dirty="0">
                          <a:solidFill>
                            <a:schemeClr val="tx1">
                              <a:lumMod val="75000"/>
                              <a:lumOff val="25000"/>
                            </a:schemeClr>
                          </a:solidFill>
                          <a:effectLst/>
                          <a:latin typeface="+mn-lt"/>
                        </a:rPr>
                        <a:t>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38219">
                <a:tc>
                  <a:txBody>
                    <a:bodyPr/>
                    <a:lstStyle/>
                    <a:p>
                      <a:pPr algn="l" fontAlgn="b"/>
                      <a:r>
                        <a:rPr lang="en-GB" sz="1100" b="0" i="0" u="none" strike="noStrike" dirty="0">
                          <a:solidFill>
                            <a:schemeClr val="tx1">
                              <a:lumMod val="75000"/>
                              <a:lumOff val="25000"/>
                            </a:schemeClr>
                          </a:solidFill>
                          <a:effectLst/>
                          <a:latin typeface="+mn-lt"/>
                        </a:rPr>
                        <a:t>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0613">
                <a:tc>
                  <a:txBody>
                    <a:bodyPr/>
                    <a:lstStyle/>
                    <a:p>
                      <a:pPr algn="l" fontAlgn="b"/>
                      <a:r>
                        <a:rPr lang="en-GB" sz="1100" b="0" i="0" u="none" strike="noStrike" dirty="0">
                          <a:solidFill>
                            <a:schemeClr val="tx1">
                              <a:lumMod val="75000"/>
                              <a:lumOff val="25000"/>
                            </a:schemeClr>
                          </a:solidFill>
                          <a:effectLst/>
                          <a:latin typeface="+mn-lt"/>
                        </a:rPr>
                        <a:t>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0613">
                <a:tc>
                  <a:txBody>
                    <a:bodyPr/>
                    <a:lstStyle/>
                    <a:p>
                      <a:pPr algn="l" fontAlgn="b"/>
                      <a:r>
                        <a:rPr lang="en-GB" sz="1100" b="0" i="0" u="none" strike="noStrike" dirty="0">
                          <a:solidFill>
                            <a:schemeClr val="tx1">
                              <a:lumMod val="75000"/>
                              <a:lumOff val="25000"/>
                            </a:schemeClr>
                          </a:solidFill>
                          <a:effectLst/>
                          <a:latin typeface="+mn-lt"/>
                        </a:rPr>
                        <a:t>Used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80613">
                <a:tc>
                  <a:txBody>
                    <a:bodyPr/>
                    <a:lstStyle/>
                    <a:p>
                      <a:pPr algn="l" fontAlgn="b"/>
                      <a:r>
                        <a:rPr lang="en-GB" sz="1100" b="0" i="0" u="none" strike="noStrike" dirty="0">
                          <a:solidFill>
                            <a:schemeClr val="tx1">
                              <a:lumMod val="75000"/>
                              <a:lumOff val="25000"/>
                            </a:schemeClr>
                          </a:solidFill>
                          <a:effectLst/>
                          <a:latin typeface="+mn-lt"/>
                        </a:rPr>
                        <a:t>Use one occasionally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12" name="Table 11">
            <a:extLst>
              <a:ext uri="{FF2B5EF4-FFF2-40B4-BE49-F238E27FC236}">
                <a16:creationId xmlns:a16="http://schemas.microsoft.com/office/drawing/2014/main" id="{DD0B3906-C3D1-41DB-BB8F-7D40C6BFBC3E}"/>
              </a:ext>
            </a:extLst>
          </p:cNvPr>
          <p:cNvGraphicFramePr>
            <a:graphicFrameLocks noGrp="1"/>
          </p:cNvGraphicFramePr>
          <p:nvPr>
            <p:extLst>
              <p:ext uri="{D42A27DB-BD31-4B8C-83A1-F6EECF244321}">
                <p14:modId xmlns:p14="http://schemas.microsoft.com/office/powerpoint/2010/main" val="3856188867"/>
              </p:ext>
            </p:extLst>
          </p:nvPr>
        </p:nvGraphicFramePr>
        <p:xfrm>
          <a:off x="5558259" y="3716870"/>
          <a:ext cx="6066314" cy="2574017"/>
        </p:xfrm>
        <a:graphic>
          <a:graphicData uri="http://schemas.openxmlformats.org/drawingml/2006/table">
            <a:tbl>
              <a:tblPr firstRow="1" bandRow="1">
                <a:tableStyleId>{5940675A-B579-460E-94D1-54222C63F5DA}</a:tableStyleId>
              </a:tblPr>
              <a:tblGrid>
                <a:gridCol w="1519716">
                  <a:extLst>
                    <a:ext uri="{9D8B030D-6E8A-4147-A177-3AD203B41FA5}">
                      <a16:colId xmlns:a16="http://schemas.microsoft.com/office/drawing/2014/main" val="20000"/>
                    </a:ext>
                  </a:extLst>
                </a:gridCol>
                <a:gridCol w="533400">
                  <a:extLst>
                    <a:ext uri="{9D8B030D-6E8A-4147-A177-3AD203B41FA5}">
                      <a16:colId xmlns:a16="http://schemas.microsoft.com/office/drawing/2014/main" val="20001"/>
                    </a:ext>
                  </a:extLst>
                </a:gridCol>
                <a:gridCol w="714375">
                  <a:extLst>
                    <a:ext uri="{9D8B030D-6E8A-4147-A177-3AD203B41FA5}">
                      <a16:colId xmlns:a16="http://schemas.microsoft.com/office/drawing/2014/main" val="20002"/>
                    </a:ext>
                  </a:extLst>
                </a:gridCol>
                <a:gridCol w="590550">
                  <a:extLst>
                    <a:ext uri="{9D8B030D-6E8A-4147-A177-3AD203B41FA5}">
                      <a16:colId xmlns:a16="http://schemas.microsoft.com/office/drawing/2014/main" val="20003"/>
                    </a:ext>
                  </a:extLst>
                </a:gridCol>
                <a:gridCol w="704324">
                  <a:extLst>
                    <a:ext uri="{9D8B030D-6E8A-4147-A177-3AD203B41FA5}">
                      <a16:colId xmlns:a16="http://schemas.microsoft.com/office/drawing/2014/main" val="20004"/>
                    </a:ext>
                  </a:extLst>
                </a:gridCol>
                <a:gridCol w="740047">
                  <a:extLst>
                    <a:ext uri="{9D8B030D-6E8A-4147-A177-3AD203B41FA5}">
                      <a16:colId xmlns:a16="http://schemas.microsoft.com/office/drawing/2014/main" val="20005"/>
                    </a:ext>
                  </a:extLst>
                </a:gridCol>
                <a:gridCol w="631951">
                  <a:extLst>
                    <a:ext uri="{9D8B030D-6E8A-4147-A177-3AD203B41FA5}">
                      <a16:colId xmlns:a16="http://schemas.microsoft.com/office/drawing/2014/main" val="20006"/>
                    </a:ext>
                  </a:extLst>
                </a:gridCol>
                <a:gridCol w="631951">
                  <a:extLst>
                    <a:ext uri="{9D8B030D-6E8A-4147-A177-3AD203B41FA5}">
                      <a16:colId xmlns:a16="http://schemas.microsoft.com/office/drawing/2014/main" val="871160875"/>
                    </a:ext>
                  </a:extLst>
                </a:gridCol>
              </a:tblGrid>
              <a:tr h="5614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6753">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675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675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509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Have 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321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383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 one occasionally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2543377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(11)</a:t>
            </a:r>
          </a:p>
        </p:txBody>
      </p:sp>
      <p:sp>
        <p:nvSpPr>
          <p:cNvPr id="3" name="Content Placeholder 2"/>
          <p:cNvSpPr>
            <a:spLocks noGrp="1"/>
          </p:cNvSpPr>
          <p:nvPr>
            <p:ph idx="1"/>
          </p:nvPr>
        </p:nvSpPr>
        <p:spPr>
          <a:xfrm>
            <a:off x="183019" y="1080000"/>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p>
          <a:p>
            <a:pPr>
              <a:lnSpc>
                <a:spcPct val="100000"/>
              </a:lnSpc>
              <a:spcBef>
                <a:spcPts val="600"/>
              </a:spcBef>
              <a:spcAft>
                <a:spcPts val="600"/>
              </a:spcAft>
            </a:pPr>
            <a:r>
              <a:rPr lang="en-US" sz="1400" dirty="0">
                <a:solidFill>
                  <a:schemeClr val="tx1">
                    <a:lumMod val="75000"/>
                    <a:lumOff val="25000"/>
                  </a:schemeClr>
                </a:solidFill>
              </a:rPr>
              <a:t>Consistent with the last two years, 21% of pupils say they have experienced inappropriate comments, </a:t>
            </a:r>
            <a:r>
              <a:rPr lang="en-GB" sz="1400" dirty="0">
                <a:solidFill>
                  <a:schemeClr val="tx1">
                    <a:lumMod val="75000"/>
                    <a:lumOff val="25000"/>
                  </a:schemeClr>
                </a:solidFill>
              </a:rPr>
              <a:t>behaviours</a:t>
            </a:r>
            <a:r>
              <a:rPr lang="en-US" sz="1400" dirty="0">
                <a:solidFill>
                  <a:schemeClr val="tx1">
                    <a:lumMod val="75000"/>
                    <a:lumOff val="25000"/>
                  </a:schemeClr>
                </a:solidFill>
              </a:rPr>
              <a:t> or unwanted attention of a sexual nature at school. 30% of pupils say they would not report its should they ever receive inappropriate comments.</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77% of pupils have not experienced abuse in previous or current relationships. Displays of anger and jealousy are the most common abuse experienced by pupils (15%) followed by ‘kept checking my phone’ (11%). </a:t>
            </a:r>
          </a:p>
          <a:p>
            <a:r>
              <a:rPr lang="en-US" sz="1400" dirty="0">
                <a:solidFill>
                  <a:schemeClr val="tx1">
                    <a:lumMod val="75000"/>
                    <a:lumOff val="25000"/>
                  </a:schemeClr>
                </a:solidFill>
              </a:rPr>
              <a:t>Of those who have experienced abuse in current or previous relationships, girls are more likely to have experienced abuse compared to boys (26% v. 19%). </a:t>
            </a:r>
          </a:p>
          <a:p>
            <a:r>
              <a:rPr lang="en-GB" sz="1400" dirty="0">
                <a:solidFill>
                  <a:schemeClr val="tx1">
                    <a:lumMod val="75000"/>
                    <a:lumOff val="25000"/>
                  </a:schemeClr>
                </a:solidFill>
              </a:rPr>
              <a:t>To those that have </a:t>
            </a:r>
            <a:r>
              <a:rPr lang="en-GB" sz="1400" u="sng" dirty="0">
                <a:solidFill>
                  <a:schemeClr val="tx1">
                    <a:lumMod val="75000"/>
                    <a:lumOff val="25000"/>
                  </a:schemeClr>
                </a:solidFill>
              </a:rPr>
              <a:t>not</a:t>
            </a:r>
            <a:r>
              <a:rPr lang="en-GB" sz="1400" dirty="0">
                <a:solidFill>
                  <a:schemeClr val="tx1">
                    <a:lumMod val="75000"/>
                    <a:lumOff val="25000"/>
                  </a:schemeClr>
                </a:solidFill>
              </a:rPr>
              <a:t> suffered abuse to date, when asked to think hypothetically about potential abuse in relationships, the vast majority are confident that they would know where to go for help (92%) and would do so (86%), consistent with previous years. </a:t>
            </a:r>
          </a:p>
          <a:p>
            <a:pPr>
              <a:lnSpc>
                <a:spcPct val="100000"/>
              </a:lnSpc>
              <a:spcBef>
                <a:spcPts val="600"/>
              </a:spcBef>
              <a:spcAft>
                <a:spcPts val="600"/>
              </a:spcAft>
            </a:pPr>
            <a:r>
              <a:rPr lang="en-US" sz="1400" dirty="0">
                <a:solidFill>
                  <a:schemeClr val="tx1">
                    <a:lumMod val="75000"/>
                    <a:lumOff val="25000"/>
                  </a:schemeClr>
                </a:solidFill>
              </a:rPr>
              <a:t>Pupils were informed that services and online sources are available to provide help and advice about relationships and sexual health. A very small proportion of pupils have direct experience. </a:t>
            </a:r>
          </a:p>
          <a:p>
            <a:pPr>
              <a:lnSpc>
                <a:spcPct val="100000"/>
              </a:lnSpc>
              <a:spcBef>
                <a:spcPts val="600"/>
              </a:spcBef>
              <a:spcAft>
                <a:spcPts val="600"/>
              </a:spcAft>
            </a:pPr>
            <a:r>
              <a:rPr lang="en-GB" sz="1400" dirty="0">
                <a:solidFill>
                  <a:schemeClr val="tx1">
                    <a:lumMod val="75000"/>
                    <a:lumOff val="25000"/>
                  </a:schemeClr>
                </a:solidFill>
              </a:rPr>
              <a:t>Pupils were asked to consider a series of statements about STI’s. Understanding of STIs is fairly mixed; a third of pupils were unsure of symptoms, however, two thirds (65%) are aware that using condoms help prevent STIs.</a:t>
            </a:r>
          </a:p>
          <a:p>
            <a:pPr>
              <a:lnSpc>
                <a:spcPct val="100000"/>
              </a:lnSpc>
              <a:spcBef>
                <a:spcPts val="600"/>
              </a:spcBef>
              <a:spcAft>
                <a:spcPts val="600"/>
              </a:spcAft>
            </a:pPr>
            <a:r>
              <a:rPr lang="en-GB" sz="1400" dirty="0">
                <a:solidFill>
                  <a:schemeClr val="tx1">
                    <a:lumMod val="75000"/>
                    <a:lumOff val="25000"/>
                  </a:schemeClr>
                </a:solidFill>
              </a:rPr>
              <a:t>The majority of pupils believe it is ok to have different opinions to others and be respectful of others, not to be in a relationship and that it is the responsibility of both people who decide to have sex to use contraception. The relationship statement yielding the least agreement is ‘I would know what to do to get out of an abusive relationship’ as 39% felt unsure or disagreed with the statement.</a:t>
            </a:r>
          </a:p>
          <a:p>
            <a:pPr>
              <a:lnSpc>
                <a:spcPct val="100000"/>
              </a:lnSpc>
              <a:spcBef>
                <a:spcPts val="600"/>
              </a:spcBef>
              <a:spcAft>
                <a:spcPts val="600"/>
              </a:spcAft>
            </a:pPr>
            <a:r>
              <a:rPr lang="en-US" sz="1400" dirty="0">
                <a:solidFill>
                  <a:schemeClr val="tx1">
                    <a:lumMod val="75000"/>
                    <a:lumOff val="25000"/>
                  </a:schemeClr>
                </a:solidFill>
              </a:rPr>
              <a:t>3% of pupils overall say they have had sex in the past and 2% are currently in a sexual relationship, most of which are Year 10 pupils. </a:t>
            </a:r>
            <a:r>
              <a:rPr lang="en-GB" sz="1400" dirty="0">
                <a:solidFill>
                  <a:schemeClr val="tx1">
                    <a:lumMod val="75000"/>
                    <a:lumOff val="25000"/>
                  </a:schemeClr>
                </a:solidFill>
              </a:rPr>
              <a:t>LGBTQ pupils are the group most likely to be thinking about having sex. SEN pupils are the most likely group to have had sex in the past. </a:t>
            </a:r>
          </a:p>
          <a:p>
            <a:pPr>
              <a:lnSpc>
                <a:spcPct val="100000"/>
              </a:lnSpc>
              <a:spcBef>
                <a:spcPts val="600"/>
              </a:spcBef>
              <a:spcAft>
                <a:spcPts val="600"/>
              </a:spcAft>
            </a:pPr>
            <a:r>
              <a:rPr lang="en-GB" sz="1400" dirty="0">
                <a:solidFill>
                  <a:schemeClr val="tx1">
                    <a:lumMod val="75000"/>
                    <a:lumOff val="25000"/>
                  </a:schemeClr>
                </a:solidFill>
              </a:rPr>
              <a:t>Amongst girls, 8% are using long-term contraception, with the pill the most used. </a:t>
            </a:r>
          </a:p>
        </p:txBody>
      </p:sp>
    </p:spTree>
    <p:extLst>
      <p:ext uri="{BB962C8B-B14F-4D97-AF65-F5344CB8AC3E}">
        <p14:creationId xmlns:p14="http://schemas.microsoft.com/office/powerpoint/2010/main" val="179152918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Disposable vapes (78%) are the most popular type of vape tried or used, closely followed by rechargeable vapes (75%). (</a:t>
            </a:r>
            <a:r>
              <a:rPr lang="en-GB" sz="1200" dirty="0"/>
              <a:t>Please be aware the following results are based on a small sample sizes. )</a:t>
            </a:r>
            <a:endParaRPr lang="en-GB" sz="1600" dirty="0"/>
          </a:p>
        </p:txBody>
      </p:sp>
      <p:graphicFrame>
        <p:nvGraphicFramePr>
          <p:cNvPr id="12" name="Chart 11"/>
          <p:cNvGraphicFramePr/>
          <p:nvPr>
            <p:extLst>
              <p:ext uri="{D42A27DB-BD31-4B8C-83A1-F6EECF244321}">
                <p14:modId xmlns:p14="http://schemas.microsoft.com/office/powerpoint/2010/main" val="3724925669"/>
              </p:ext>
            </p:extLst>
          </p:nvPr>
        </p:nvGraphicFramePr>
        <p:xfrm>
          <a:off x="180000" y="862463"/>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type of Vape have you tried or used?</a:t>
            </a:r>
          </a:p>
          <a:p>
            <a:r>
              <a:rPr lang="en-GB" sz="1000" i="1" dirty="0">
                <a:solidFill>
                  <a:srgbClr val="002060"/>
                </a:solidFill>
                <a:latin typeface="Calibri" panose="020F0502020204030204" pitchFamily="34" charset="0"/>
              </a:rPr>
              <a:t>Question added 2024. Base: All valid respondents, 2024 n=126</a:t>
            </a:r>
            <a:endParaRPr lang="en-US" sz="1000" i="1" dirty="0">
              <a:solidFill>
                <a:srgbClr val="002060"/>
              </a:solidFill>
              <a:latin typeface="Calibri" panose="020F050202020403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4286778556"/>
              </p:ext>
            </p:extLst>
          </p:nvPr>
        </p:nvGraphicFramePr>
        <p:xfrm>
          <a:off x="5350935" y="1389903"/>
          <a:ext cx="6282265" cy="1715802"/>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54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246">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3334">
                <a:tc>
                  <a:txBody>
                    <a:bodyPr/>
                    <a:lstStyle/>
                    <a:p>
                      <a:r>
                        <a:rPr lang="en-GB" sz="1100" dirty="0">
                          <a:solidFill>
                            <a:schemeClr val="tx1">
                              <a:lumMod val="75000"/>
                              <a:lumOff val="25000"/>
                            </a:schemeClr>
                          </a:solidFill>
                          <a:latin typeface="+mn-lt"/>
                        </a:rPr>
                        <a:t>Disposable vapes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3334">
                <a:tc>
                  <a:txBody>
                    <a:bodyPr/>
                    <a:lstStyle/>
                    <a:p>
                      <a:r>
                        <a:rPr lang="en-GB" sz="1100" dirty="0">
                          <a:solidFill>
                            <a:schemeClr val="tx1">
                              <a:lumMod val="75000"/>
                              <a:lumOff val="25000"/>
                            </a:schemeClr>
                          </a:solidFill>
                          <a:latin typeface="+mn-lt"/>
                        </a:rPr>
                        <a:t>Rechargeable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3334">
                <a:tc>
                  <a:txBody>
                    <a:bodyPr/>
                    <a:lstStyle/>
                    <a:p>
                      <a:r>
                        <a:rPr lang="en-GB" sz="1100" dirty="0">
                          <a:solidFill>
                            <a:schemeClr val="tx1">
                              <a:lumMod val="75000"/>
                              <a:lumOff val="25000"/>
                            </a:schemeClr>
                          </a:solidFill>
                          <a:latin typeface="+mn-lt"/>
                        </a:rPr>
                        <a:t>Tanks or mods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58916171"/>
              </p:ext>
            </p:extLst>
          </p:nvPr>
        </p:nvGraphicFramePr>
        <p:xfrm>
          <a:off x="5350933" y="3371850"/>
          <a:ext cx="6282267" cy="1925211"/>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596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45">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542">
                <a:tc>
                  <a:txBody>
                    <a:bodyPr/>
                    <a:lstStyle/>
                    <a:p>
                      <a:r>
                        <a:rPr lang="en-GB" sz="1100" dirty="0">
                          <a:solidFill>
                            <a:schemeClr val="tx1">
                              <a:lumMod val="75000"/>
                              <a:lumOff val="25000"/>
                            </a:schemeClr>
                          </a:solidFill>
                          <a:latin typeface="+mn-lt"/>
                        </a:rPr>
                        <a:t>Disposable vapes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6542">
                <a:tc>
                  <a:txBody>
                    <a:bodyPr/>
                    <a:lstStyle/>
                    <a:p>
                      <a:r>
                        <a:rPr lang="en-GB" sz="1100" dirty="0">
                          <a:solidFill>
                            <a:schemeClr val="tx1">
                              <a:lumMod val="75000"/>
                              <a:lumOff val="25000"/>
                            </a:schemeClr>
                          </a:solidFill>
                          <a:latin typeface="+mn-lt"/>
                        </a:rPr>
                        <a:t>Rechargeable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56542">
                <a:tc>
                  <a:txBody>
                    <a:bodyPr/>
                    <a:lstStyle/>
                    <a:p>
                      <a:r>
                        <a:rPr lang="en-GB" sz="1100" dirty="0">
                          <a:solidFill>
                            <a:schemeClr val="tx1">
                              <a:lumMod val="75000"/>
                              <a:lumOff val="25000"/>
                            </a:schemeClr>
                          </a:solidFill>
                          <a:latin typeface="+mn-lt"/>
                        </a:rPr>
                        <a:t>Tanks or mods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Rectangle 1">
            <a:extLst>
              <a:ext uri="{FF2B5EF4-FFF2-40B4-BE49-F238E27FC236}">
                <a16:creationId xmlns:a16="http://schemas.microsoft.com/office/drawing/2014/main" id="{09292A94-7126-F835-D6D1-BA302E435CB7}"/>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Tree>
    <p:extLst>
      <p:ext uri="{BB962C8B-B14F-4D97-AF65-F5344CB8AC3E}">
        <p14:creationId xmlns:p14="http://schemas.microsoft.com/office/powerpoint/2010/main" val="204842567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758035" cy="900000"/>
          </a:xfrm>
        </p:spPr>
        <p:txBody>
          <a:bodyPr vert="horz" lIns="91440" tIns="45720" rIns="91440" bIns="45720" rtlCol="0" anchor="t" anchorCtr="0">
            <a:normAutofit/>
          </a:bodyPr>
          <a:lstStyle/>
          <a:p>
            <a:r>
              <a:rPr lang="en-GB" sz="1600" dirty="0"/>
              <a:t>41% of pupils are living in a household where someone smokes. 14% use rooms at home which are also smoked in with 13% sometimes travelling in a car in which someone is smoking. </a:t>
            </a:r>
          </a:p>
        </p:txBody>
      </p:sp>
      <p:sp>
        <p:nvSpPr>
          <p:cNvPr id="11" name="TextBox 10"/>
          <p:cNvSpPr txBox="1"/>
          <p:nvPr/>
        </p:nvSpPr>
        <p:spPr>
          <a:xfrm>
            <a:off x="183019" y="6122898"/>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a:p>
            <a:r>
              <a:rPr lang="en-GB" sz="1000" i="1" dirty="0">
                <a:solidFill>
                  <a:srgbClr val="002060"/>
                </a:solidFill>
                <a:latin typeface="Calibri" panose="020F0502020204030204" pitchFamily="34" charset="0"/>
              </a:rPr>
              <a:t>Base: All valid respondents, 2022 n=834, 2023 n=1,057, 2024 n=1,170.</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2" name="Chart 11">
            <a:extLst>
              <a:ext uri="{FF2B5EF4-FFF2-40B4-BE49-F238E27FC236}">
                <a16:creationId xmlns:a16="http://schemas.microsoft.com/office/drawing/2014/main" id="{393C1758-4FB3-4385-B4CB-7979FEFCACB1}"/>
              </a:ext>
            </a:extLst>
          </p:cNvPr>
          <p:cNvGraphicFramePr/>
          <p:nvPr>
            <p:extLst>
              <p:ext uri="{D42A27DB-BD31-4B8C-83A1-F6EECF244321}">
                <p14:modId xmlns:p14="http://schemas.microsoft.com/office/powerpoint/2010/main" val="3955873335"/>
              </p:ext>
            </p:extLst>
          </p:nvPr>
        </p:nvGraphicFramePr>
        <p:xfrm>
          <a:off x="75448" y="1345417"/>
          <a:ext cx="3980550" cy="332117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79BBB06E-B6EB-41AF-83DD-5548F45338D6}"/>
              </a:ext>
            </a:extLst>
          </p:cNvPr>
          <p:cNvSpPr txBox="1"/>
          <p:nvPr/>
        </p:nvSpPr>
        <p:spPr>
          <a:xfrm>
            <a:off x="1525211" y="1080000"/>
            <a:ext cx="1818967" cy="276999"/>
          </a:xfrm>
          <a:prstGeom prst="rect">
            <a:avLst/>
          </a:prstGeom>
          <a:noFill/>
        </p:spPr>
        <p:txBody>
          <a:bodyPr wrap="square" rtlCol="0">
            <a:spAutoFit/>
          </a:bodyPr>
          <a:lstStyle/>
          <a:p>
            <a:r>
              <a:rPr lang="en-GB" sz="1200" dirty="0">
                <a:solidFill>
                  <a:schemeClr val="tx1">
                    <a:lumMod val="75000"/>
                    <a:lumOff val="25000"/>
                  </a:schemeClr>
                </a:solidFill>
              </a:rPr>
              <a:t>Parents/carers smoke</a:t>
            </a:r>
          </a:p>
        </p:txBody>
      </p:sp>
      <p:graphicFrame>
        <p:nvGraphicFramePr>
          <p:cNvPr id="15" name="Chart 14">
            <a:extLst>
              <a:ext uri="{FF2B5EF4-FFF2-40B4-BE49-F238E27FC236}">
                <a16:creationId xmlns:a16="http://schemas.microsoft.com/office/drawing/2014/main" id="{CBB5597E-E845-4F11-AC07-2E8D0A9B133D}"/>
              </a:ext>
            </a:extLst>
          </p:cNvPr>
          <p:cNvGraphicFramePr/>
          <p:nvPr>
            <p:extLst>
              <p:ext uri="{D42A27DB-BD31-4B8C-83A1-F6EECF244321}">
                <p14:modId xmlns:p14="http://schemas.microsoft.com/office/powerpoint/2010/main" val="1167510503"/>
              </p:ext>
            </p:extLst>
          </p:nvPr>
        </p:nvGraphicFramePr>
        <p:xfrm>
          <a:off x="3920779" y="1360800"/>
          <a:ext cx="3980550" cy="330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416F4C7C-9D57-4729-B1E9-7BA894DD6594}"/>
              </a:ext>
            </a:extLst>
          </p:cNvPr>
          <p:cNvSpPr txBox="1"/>
          <p:nvPr/>
        </p:nvSpPr>
        <p:spPr>
          <a:xfrm>
            <a:off x="5346265" y="1080000"/>
            <a:ext cx="1818967" cy="276999"/>
          </a:xfrm>
          <a:prstGeom prst="rect">
            <a:avLst/>
          </a:prstGeom>
          <a:noFill/>
        </p:spPr>
        <p:txBody>
          <a:bodyPr wrap="square" rtlCol="0">
            <a:spAutoFit/>
          </a:bodyPr>
          <a:lstStyle/>
          <a:p>
            <a:r>
              <a:rPr lang="en-GB" sz="1200" dirty="0">
                <a:solidFill>
                  <a:schemeClr val="tx1">
                    <a:lumMod val="75000"/>
                    <a:lumOff val="25000"/>
                  </a:schemeClr>
                </a:solidFill>
              </a:rPr>
              <a:t>Smoking indoors</a:t>
            </a:r>
          </a:p>
        </p:txBody>
      </p:sp>
      <p:graphicFrame>
        <p:nvGraphicFramePr>
          <p:cNvPr id="17" name="Chart 16">
            <a:extLst>
              <a:ext uri="{FF2B5EF4-FFF2-40B4-BE49-F238E27FC236}">
                <a16:creationId xmlns:a16="http://schemas.microsoft.com/office/drawing/2014/main" id="{FF631B95-4BA3-44EF-85FF-C3068D3791C9}"/>
              </a:ext>
            </a:extLst>
          </p:cNvPr>
          <p:cNvGraphicFramePr/>
          <p:nvPr>
            <p:extLst>
              <p:ext uri="{D42A27DB-BD31-4B8C-83A1-F6EECF244321}">
                <p14:modId xmlns:p14="http://schemas.microsoft.com/office/powerpoint/2010/main" val="3018756049"/>
              </p:ext>
            </p:extLst>
          </p:nvPr>
        </p:nvGraphicFramePr>
        <p:xfrm>
          <a:off x="7766110" y="1387777"/>
          <a:ext cx="3980550" cy="3278816"/>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a:extLst>
              <a:ext uri="{FF2B5EF4-FFF2-40B4-BE49-F238E27FC236}">
                <a16:creationId xmlns:a16="http://schemas.microsoft.com/office/drawing/2014/main" id="{D582194B-0D8A-4E7B-87F5-50C3695FA8F9}"/>
              </a:ext>
            </a:extLst>
          </p:cNvPr>
          <p:cNvSpPr txBox="1"/>
          <p:nvPr/>
        </p:nvSpPr>
        <p:spPr>
          <a:xfrm>
            <a:off x="9378247" y="1034830"/>
            <a:ext cx="1818967" cy="276999"/>
          </a:xfrm>
          <a:prstGeom prst="rect">
            <a:avLst/>
          </a:prstGeom>
          <a:noFill/>
        </p:spPr>
        <p:txBody>
          <a:bodyPr wrap="square" rtlCol="0">
            <a:spAutoFit/>
          </a:bodyPr>
          <a:lstStyle/>
          <a:p>
            <a:r>
              <a:rPr lang="en-GB" sz="1200" dirty="0">
                <a:solidFill>
                  <a:schemeClr val="tx1">
                    <a:lumMod val="75000"/>
                    <a:lumOff val="25000"/>
                  </a:schemeClr>
                </a:solidFill>
              </a:rPr>
              <a:t>Smoking in a car</a:t>
            </a:r>
          </a:p>
        </p:txBody>
      </p:sp>
    </p:spTree>
    <p:extLst>
      <p:ext uri="{BB962C8B-B14F-4D97-AF65-F5344CB8AC3E}">
        <p14:creationId xmlns:p14="http://schemas.microsoft.com/office/powerpoint/2010/main" val="205447561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748569" cy="900000"/>
          </a:xfrm>
        </p:spPr>
        <p:txBody>
          <a:bodyPr vert="horz" lIns="91440" tIns="45720" rIns="91440" bIns="45720" rtlCol="0" anchor="t">
            <a:noAutofit/>
          </a:bodyPr>
          <a:lstStyle/>
          <a:p>
            <a:r>
              <a:rPr lang="en-GB" sz="1600" dirty="0"/>
              <a:t> </a:t>
            </a:r>
          </a:p>
        </p:txBody>
      </p:sp>
      <p:graphicFrame>
        <p:nvGraphicFramePr>
          <p:cNvPr id="6" name="Table 5"/>
          <p:cNvGraphicFramePr>
            <a:graphicFrameLocks noGrp="1"/>
          </p:cNvGraphicFramePr>
          <p:nvPr>
            <p:extLst>
              <p:ext uri="{D42A27DB-BD31-4B8C-83A1-F6EECF244321}">
                <p14:modId xmlns:p14="http://schemas.microsoft.com/office/powerpoint/2010/main" val="1082573587"/>
              </p:ext>
            </p:extLst>
          </p:nvPr>
        </p:nvGraphicFramePr>
        <p:xfrm>
          <a:off x="180000" y="970762"/>
          <a:ext cx="11453201" cy="1994485"/>
        </p:xfrm>
        <a:graphic>
          <a:graphicData uri="http://schemas.openxmlformats.org/drawingml/2006/table">
            <a:tbl>
              <a:tblPr firstRow="1" bandRow="1">
                <a:tableStyleId>{5940675A-B579-460E-94D1-54222C63F5DA}</a:tableStyleId>
              </a:tblPr>
              <a:tblGrid>
                <a:gridCol w="4383475">
                  <a:extLst>
                    <a:ext uri="{9D8B030D-6E8A-4147-A177-3AD203B41FA5}">
                      <a16:colId xmlns:a16="http://schemas.microsoft.com/office/drawing/2014/main" val="20000"/>
                    </a:ext>
                  </a:extLst>
                </a:gridCol>
                <a:gridCol w="1271143">
                  <a:extLst>
                    <a:ext uri="{9D8B030D-6E8A-4147-A177-3AD203B41FA5}">
                      <a16:colId xmlns:a16="http://schemas.microsoft.com/office/drawing/2014/main" val="20001"/>
                    </a:ext>
                  </a:extLst>
                </a:gridCol>
                <a:gridCol w="1085431">
                  <a:extLst>
                    <a:ext uri="{9D8B030D-6E8A-4147-A177-3AD203B41FA5}">
                      <a16:colId xmlns:a16="http://schemas.microsoft.com/office/drawing/2014/main" val="20002"/>
                    </a:ext>
                  </a:extLst>
                </a:gridCol>
                <a:gridCol w="1178288">
                  <a:extLst>
                    <a:ext uri="{9D8B030D-6E8A-4147-A177-3AD203B41FA5}">
                      <a16:colId xmlns:a16="http://schemas.microsoft.com/office/drawing/2014/main" val="20003"/>
                    </a:ext>
                  </a:extLst>
                </a:gridCol>
                <a:gridCol w="1178288">
                  <a:extLst>
                    <a:ext uri="{9D8B030D-6E8A-4147-A177-3AD203B41FA5}">
                      <a16:colId xmlns:a16="http://schemas.microsoft.com/office/drawing/2014/main" val="20004"/>
                    </a:ext>
                  </a:extLst>
                </a:gridCol>
                <a:gridCol w="1178288">
                  <a:extLst>
                    <a:ext uri="{9D8B030D-6E8A-4147-A177-3AD203B41FA5}">
                      <a16:colId xmlns:a16="http://schemas.microsoft.com/office/drawing/2014/main" val="20005"/>
                    </a:ext>
                  </a:extLst>
                </a:gridCol>
                <a:gridCol w="1178288">
                  <a:extLst>
                    <a:ext uri="{9D8B030D-6E8A-4147-A177-3AD203B41FA5}">
                      <a16:colId xmlns:a16="http://schemas.microsoft.com/office/drawing/2014/main" val="99898331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100" dirty="0">
                          <a:solidFill>
                            <a:schemeClr val="tx1">
                              <a:lumMod val="75000"/>
                              <a:lumOff val="25000"/>
                            </a:schemeClr>
                          </a:solidFill>
                        </a:rPr>
                        <a:t>Do your parents/carers</a:t>
                      </a:r>
                      <a:r>
                        <a:rPr lang="en-GB" sz="1100" baseline="0" dirty="0">
                          <a:solidFill>
                            <a:schemeClr val="tx1">
                              <a:lumMod val="75000"/>
                              <a:lumOff val="25000"/>
                            </a:schemeClr>
                          </a:solidFill>
                        </a:rPr>
                        <a:t> </a:t>
                      </a:r>
                      <a:r>
                        <a:rPr lang="en-GB" sz="1100" dirty="0">
                          <a:solidFill>
                            <a:schemeClr val="tx1">
                              <a:lumMod val="75000"/>
                              <a:lumOff val="25000"/>
                            </a:schemeClr>
                          </a:solidFill>
                        </a:rPr>
                        <a:t>smoke?</a:t>
                      </a:r>
                      <a:r>
                        <a:rPr lang="en-GB" sz="1100" baseline="0" dirty="0">
                          <a:solidFill>
                            <a:schemeClr val="tx1">
                              <a:lumMod val="75000"/>
                              <a:lumOff val="25000"/>
                            </a:schemeClr>
                          </a:solidFill>
                        </a:rPr>
                        <a:t>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100" dirty="0">
                          <a:solidFill>
                            <a:schemeClr val="tx1">
                              <a:lumMod val="75000"/>
                              <a:lumOff val="25000"/>
                            </a:schemeClr>
                          </a:solidFill>
                        </a:rPr>
                        <a:t>Does</a:t>
                      </a:r>
                      <a:r>
                        <a:rPr lang="en-GB" sz="1100" baseline="0" dirty="0">
                          <a:solidFill>
                            <a:schemeClr val="tx1">
                              <a:lumMod val="75000"/>
                              <a:lumOff val="25000"/>
                            </a:schemeClr>
                          </a:solidFill>
                        </a:rPr>
                        <a:t> anyone smoke at home indoors, in rooms that you use?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100" dirty="0">
                          <a:solidFill>
                            <a:schemeClr val="tx1">
                              <a:lumMod val="75000"/>
                              <a:lumOff val="25000"/>
                            </a:schemeClr>
                          </a:solidFill>
                        </a:rPr>
                        <a:t>Does</a:t>
                      </a:r>
                      <a:r>
                        <a:rPr lang="en-GB" sz="1100" baseline="0" dirty="0">
                          <a:solidFill>
                            <a:schemeClr val="tx1">
                              <a:lumMod val="75000"/>
                              <a:lumOff val="25000"/>
                            </a:schemeClr>
                          </a:solidFill>
                        </a:rPr>
                        <a:t> anyone smoke in the car when you are in it too?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100" i="0" kern="1200" dirty="0">
                          <a:solidFill>
                            <a:schemeClr val="tx1">
                              <a:lumMod val="75000"/>
                              <a:lumOff val="25000"/>
                            </a:schemeClr>
                          </a:solidFill>
                          <a:latin typeface="+mn-lt"/>
                          <a:ea typeface="+mn-ea"/>
                          <a:cs typeface="+mn-cs"/>
                        </a:rPr>
                        <a:t>Those exposed to smoking at home and indoors</a:t>
                      </a:r>
                      <a:r>
                        <a:rPr lang="en-GB" sz="1100" i="0" kern="1200" baseline="0" dirty="0">
                          <a:solidFill>
                            <a:schemeClr val="tx1">
                              <a:lumMod val="75000"/>
                              <a:lumOff val="25000"/>
                            </a:schemeClr>
                          </a:solidFill>
                          <a:latin typeface="+mn-lt"/>
                          <a:ea typeface="+mn-ea"/>
                          <a:cs typeface="+mn-cs"/>
                        </a:rPr>
                        <a:t> and in the car</a:t>
                      </a:r>
                      <a:endParaRPr lang="en-GB" sz="1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TextBox 9"/>
          <p:cNvSpPr txBox="1"/>
          <p:nvPr/>
        </p:nvSpPr>
        <p:spPr>
          <a:xfrm>
            <a:off x="180000" y="5345740"/>
            <a:ext cx="1145319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1" name="Rectangle 10"/>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13" name="Title 1"/>
          <p:cNvSpPr txBox="1">
            <a:spLocks/>
          </p:cNvSpPr>
          <p:nvPr/>
        </p:nvSpPr>
        <p:spPr>
          <a:xfrm>
            <a:off x="180000" y="180000"/>
            <a:ext cx="11656958" cy="900000"/>
          </a:xfrm>
          <a:prstGeom prst="rect">
            <a:avLst/>
          </a:prstGeom>
        </p:spPr>
        <p:txBody>
          <a:bodyPr vert="horz" lIns="91440" tIns="45720" rIns="91440" bIns="45720" rtlCol="0" anchor="t" anchorCtr="0">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60% of FSM pupils have parents/carers that smoke and are the cohort most likely to have parents that do so. Young carers, SEN pupils and FSM pupils suffer the highest exposure to smoking overall (17%, 13% and 12% respectively). </a:t>
            </a:r>
          </a:p>
        </p:txBody>
      </p:sp>
      <p:sp>
        <p:nvSpPr>
          <p:cNvPr id="9" name="TextBox 8"/>
          <p:cNvSpPr txBox="1"/>
          <p:nvPr/>
        </p:nvSpPr>
        <p:spPr>
          <a:xfrm>
            <a:off x="183019" y="6276786"/>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p:txBody>
      </p:sp>
      <p:graphicFrame>
        <p:nvGraphicFramePr>
          <p:cNvPr id="12" name="Table 11">
            <a:extLst>
              <a:ext uri="{FF2B5EF4-FFF2-40B4-BE49-F238E27FC236}">
                <a16:creationId xmlns:a16="http://schemas.microsoft.com/office/drawing/2014/main" id="{7599B829-69D7-4505-8BF5-B32E7DED7740}"/>
              </a:ext>
            </a:extLst>
          </p:cNvPr>
          <p:cNvGraphicFramePr>
            <a:graphicFrameLocks noGrp="1"/>
          </p:cNvGraphicFramePr>
          <p:nvPr>
            <p:extLst>
              <p:ext uri="{D42A27DB-BD31-4B8C-83A1-F6EECF244321}">
                <p14:modId xmlns:p14="http://schemas.microsoft.com/office/powerpoint/2010/main" val="2644954149"/>
              </p:ext>
            </p:extLst>
          </p:nvPr>
        </p:nvGraphicFramePr>
        <p:xfrm>
          <a:off x="180000" y="3056956"/>
          <a:ext cx="11453198" cy="2159965"/>
        </p:xfrm>
        <a:graphic>
          <a:graphicData uri="http://schemas.openxmlformats.org/drawingml/2006/table">
            <a:tbl>
              <a:tblPr firstRow="1" bandRow="1">
                <a:tableStyleId>{5940675A-B579-460E-94D1-54222C63F5DA}</a:tableStyleId>
              </a:tblPr>
              <a:tblGrid>
                <a:gridCol w="4403817">
                  <a:extLst>
                    <a:ext uri="{9D8B030D-6E8A-4147-A177-3AD203B41FA5}">
                      <a16:colId xmlns:a16="http://schemas.microsoft.com/office/drawing/2014/main" val="20000"/>
                    </a:ext>
                  </a:extLst>
                </a:gridCol>
                <a:gridCol w="820168">
                  <a:extLst>
                    <a:ext uri="{9D8B030D-6E8A-4147-A177-3AD203B41FA5}">
                      <a16:colId xmlns:a16="http://schemas.microsoft.com/office/drawing/2014/main" val="20006"/>
                    </a:ext>
                  </a:extLst>
                </a:gridCol>
                <a:gridCol w="1108099">
                  <a:extLst>
                    <a:ext uri="{9D8B030D-6E8A-4147-A177-3AD203B41FA5}">
                      <a16:colId xmlns:a16="http://schemas.microsoft.com/office/drawing/2014/main" val="980202862"/>
                    </a:ext>
                  </a:extLst>
                </a:gridCol>
                <a:gridCol w="847617">
                  <a:extLst>
                    <a:ext uri="{9D8B030D-6E8A-4147-A177-3AD203B41FA5}">
                      <a16:colId xmlns:a16="http://schemas.microsoft.com/office/drawing/2014/main" val="3549823438"/>
                    </a:ext>
                  </a:extLst>
                </a:gridCol>
                <a:gridCol w="1068374">
                  <a:extLst>
                    <a:ext uri="{9D8B030D-6E8A-4147-A177-3AD203B41FA5}">
                      <a16:colId xmlns:a16="http://schemas.microsoft.com/office/drawing/2014/main" val="3454816861"/>
                    </a:ext>
                  </a:extLst>
                </a:gridCol>
                <a:gridCol w="1242527">
                  <a:extLst>
                    <a:ext uri="{9D8B030D-6E8A-4147-A177-3AD203B41FA5}">
                      <a16:colId xmlns:a16="http://schemas.microsoft.com/office/drawing/2014/main" val="3345709926"/>
                    </a:ext>
                  </a:extLst>
                </a:gridCol>
                <a:gridCol w="894222">
                  <a:extLst>
                    <a:ext uri="{9D8B030D-6E8A-4147-A177-3AD203B41FA5}">
                      <a16:colId xmlns:a16="http://schemas.microsoft.com/office/drawing/2014/main" val="1957623779"/>
                    </a:ext>
                  </a:extLst>
                </a:gridCol>
                <a:gridCol w="1068374">
                  <a:extLst>
                    <a:ext uri="{9D8B030D-6E8A-4147-A177-3AD203B41FA5}">
                      <a16:colId xmlns:a16="http://schemas.microsoft.com/office/drawing/2014/main" val="3691704770"/>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100" dirty="0">
                          <a:solidFill>
                            <a:schemeClr val="tx1">
                              <a:lumMod val="75000"/>
                              <a:lumOff val="25000"/>
                            </a:schemeClr>
                          </a:solidFill>
                        </a:rPr>
                        <a:t>Do your parents/carers</a:t>
                      </a:r>
                      <a:r>
                        <a:rPr lang="en-GB" sz="1100" baseline="0" dirty="0">
                          <a:solidFill>
                            <a:schemeClr val="tx1">
                              <a:lumMod val="75000"/>
                              <a:lumOff val="25000"/>
                            </a:schemeClr>
                          </a:solidFill>
                        </a:rPr>
                        <a:t> </a:t>
                      </a:r>
                      <a:r>
                        <a:rPr lang="en-GB" sz="1100" dirty="0">
                          <a:solidFill>
                            <a:schemeClr val="tx1">
                              <a:lumMod val="75000"/>
                              <a:lumOff val="25000"/>
                            </a:schemeClr>
                          </a:solidFill>
                        </a:rPr>
                        <a:t>smoke?</a:t>
                      </a:r>
                      <a:r>
                        <a:rPr lang="en-GB" sz="1100" baseline="0" dirty="0">
                          <a:solidFill>
                            <a:schemeClr val="tx1">
                              <a:lumMod val="75000"/>
                              <a:lumOff val="25000"/>
                            </a:schemeClr>
                          </a:solidFill>
                        </a:rPr>
                        <a:t>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100" dirty="0">
                          <a:solidFill>
                            <a:schemeClr val="tx1">
                              <a:lumMod val="75000"/>
                              <a:lumOff val="25000"/>
                            </a:schemeClr>
                          </a:solidFill>
                        </a:rPr>
                        <a:t>Does</a:t>
                      </a:r>
                      <a:r>
                        <a:rPr lang="en-GB" sz="1100" baseline="0" dirty="0">
                          <a:solidFill>
                            <a:schemeClr val="tx1">
                              <a:lumMod val="75000"/>
                              <a:lumOff val="25000"/>
                            </a:schemeClr>
                          </a:solidFill>
                        </a:rPr>
                        <a:t> anyone smoke at home indoors, in rooms that you use?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100" dirty="0">
                          <a:solidFill>
                            <a:schemeClr val="tx1">
                              <a:lumMod val="75000"/>
                              <a:lumOff val="25000"/>
                            </a:schemeClr>
                          </a:solidFill>
                        </a:rPr>
                        <a:t>Does</a:t>
                      </a:r>
                      <a:r>
                        <a:rPr lang="en-GB" sz="1100" baseline="0" dirty="0">
                          <a:solidFill>
                            <a:schemeClr val="tx1">
                              <a:lumMod val="75000"/>
                              <a:lumOff val="25000"/>
                            </a:schemeClr>
                          </a:solidFill>
                        </a:rPr>
                        <a:t> anyone smoke in the car when you are in it too?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100" i="0" kern="1200" dirty="0">
                          <a:solidFill>
                            <a:schemeClr val="tx1">
                              <a:lumMod val="75000"/>
                              <a:lumOff val="25000"/>
                            </a:schemeClr>
                          </a:solidFill>
                          <a:latin typeface="+mn-lt"/>
                          <a:ea typeface="+mn-ea"/>
                          <a:cs typeface="+mn-cs"/>
                        </a:rPr>
                        <a:t>Those exposed to smoking at home and indoors</a:t>
                      </a:r>
                      <a:r>
                        <a:rPr lang="en-GB" sz="1100" i="0" kern="1200" baseline="0" dirty="0">
                          <a:solidFill>
                            <a:schemeClr val="tx1">
                              <a:lumMod val="75000"/>
                              <a:lumOff val="25000"/>
                            </a:schemeClr>
                          </a:solidFill>
                          <a:latin typeface="+mn-lt"/>
                          <a:ea typeface="+mn-ea"/>
                          <a:cs typeface="+mn-cs"/>
                        </a:rPr>
                        <a:t> and in the car</a:t>
                      </a:r>
                      <a:endParaRPr lang="en-GB" sz="1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12632977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16% of pupils know someone who takes drugs, this is consistent with last year. Year 10s are more likely to know someone who takes drugs than the Year 8s (25% and 10% respectively). </a:t>
            </a:r>
          </a:p>
        </p:txBody>
      </p:sp>
      <p:graphicFrame>
        <p:nvGraphicFramePr>
          <p:cNvPr id="4" name="Chart 3"/>
          <p:cNvGraphicFramePr/>
          <p:nvPr>
            <p:extLst>
              <p:ext uri="{D42A27DB-BD31-4B8C-83A1-F6EECF244321}">
                <p14:modId xmlns:p14="http://schemas.microsoft.com/office/powerpoint/2010/main" val="1336843821"/>
              </p:ext>
            </p:extLst>
          </p:nvPr>
        </p:nvGraphicFramePr>
        <p:xfrm>
          <a:off x="183020" y="835200"/>
          <a:ext cx="5045472" cy="417823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know anyone personally who you think takes any drugs to get high? (Not medicines, tobacco or alcohol.)</a:t>
            </a:r>
          </a:p>
          <a:p>
            <a:r>
              <a:rPr lang="en-GB" sz="1000" i="1" dirty="0">
                <a:solidFill>
                  <a:srgbClr val="002060"/>
                </a:solidFill>
                <a:latin typeface="Calibri" panose="020F0502020204030204" pitchFamily="34" charset="0"/>
              </a:rPr>
              <a:t>Base: All valid respondents, 2022 n=834, 2023 n=1,057, 2024 n=1,170.</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1439042475"/>
              </p:ext>
            </p:extLst>
          </p:nvPr>
        </p:nvGraphicFramePr>
        <p:xfrm>
          <a:off x="5350935" y="835200"/>
          <a:ext cx="6282265" cy="2347624"/>
        </p:xfrm>
        <a:graphic>
          <a:graphicData uri="http://schemas.openxmlformats.org/drawingml/2006/table">
            <a:tbl>
              <a:tblPr firstRow="1" bandRow="1">
                <a:tableStyleId>{5940675A-B579-460E-94D1-54222C63F5DA}</a:tableStyleId>
              </a:tblPr>
              <a:tblGrid>
                <a:gridCol w="1648579">
                  <a:extLst>
                    <a:ext uri="{9D8B030D-6E8A-4147-A177-3AD203B41FA5}">
                      <a16:colId xmlns:a16="http://schemas.microsoft.com/office/drawing/2014/main" val="20000"/>
                    </a:ext>
                  </a:extLst>
                </a:gridCol>
                <a:gridCol w="89921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I don’t want</a:t>
                      </a:r>
                      <a:r>
                        <a:rPr lang="en-GB" sz="1100" baseline="0" dirty="0">
                          <a:solidFill>
                            <a:schemeClr val="tx1">
                              <a:lumMod val="75000"/>
                              <a:lumOff val="25000"/>
                            </a:schemeClr>
                          </a:solidFill>
                        </a:rPr>
                        <a: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1035540995"/>
              </p:ext>
            </p:extLst>
          </p:nvPr>
        </p:nvGraphicFramePr>
        <p:xfrm>
          <a:off x="5350935" y="3307242"/>
          <a:ext cx="6282267" cy="2527068"/>
        </p:xfrm>
        <a:graphic>
          <a:graphicData uri="http://schemas.openxmlformats.org/drawingml/2006/table">
            <a:tbl>
              <a:tblPr firstRow="1" bandRow="1">
                <a:tableStyleId>{5940675A-B579-460E-94D1-54222C63F5DA}</a:tableStyleId>
              </a:tblPr>
              <a:tblGrid>
                <a:gridCol w="1468106">
                  <a:extLst>
                    <a:ext uri="{9D8B030D-6E8A-4147-A177-3AD203B41FA5}">
                      <a16:colId xmlns:a16="http://schemas.microsoft.com/office/drawing/2014/main" val="20000"/>
                    </a:ext>
                  </a:extLst>
                </a:gridCol>
                <a:gridCol w="635957">
                  <a:extLst>
                    <a:ext uri="{9D8B030D-6E8A-4147-A177-3AD203B41FA5}">
                      <a16:colId xmlns:a16="http://schemas.microsoft.com/office/drawing/2014/main" val="20001"/>
                    </a:ext>
                  </a:extLst>
                </a:gridCol>
                <a:gridCol w="760091">
                  <a:extLst>
                    <a:ext uri="{9D8B030D-6E8A-4147-A177-3AD203B41FA5}">
                      <a16:colId xmlns:a16="http://schemas.microsoft.com/office/drawing/2014/main" val="20002"/>
                    </a:ext>
                  </a:extLst>
                </a:gridCol>
                <a:gridCol w="667164">
                  <a:extLst>
                    <a:ext uri="{9D8B030D-6E8A-4147-A177-3AD203B41FA5}">
                      <a16:colId xmlns:a16="http://schemas.microsoft.com/office/drawing/2014/main" val="20003"/>
                    </a:ext>
                  </a:extLst>
                </a:gridCol>
                <a:gridCol w="777947">
                  <a:extLst>
                    <a:ext uri="{9D8B030D-6E8A-4147-A177-3AD203B41FA5}">
                      <a16:colId xmlns:a16="http://schemas.microsoft.com/office/drawing/2014/main" val="20004"/>
                    </a:ext>
                  </a:extLst>
                </a:gridCol>
                <a:gridCol w="738821">
                  <a:extLst>
                    <a:ext uri="{9D8B030D-6E8A-4147-A177-3AD203B41FA5}">
                      <a16:colId xmlns:a16="http://schemas.microsoft.com/office/drawing/2014/main" val="20005"/>
                    </a:ext>
                  </a:extLst>
                </a:gridCol>
                <a:gridCol w="546444">
                  <a:extLst>
                    <a:ext uri="{9D8B030D-6E8A-4147-A177-3AD203B41FA5}">
                      <a16:colId xmlns:a16="http://schemas.microsoft.com/office/drawing/2014/main" val="20006"/>
                    </a:ext>
                  </a:extLst>
                </a:gridCol>
                <a:gridCol w="687737">
                  <a:extLst>
                    <a:ext uri="{9D8B030D-6E8A-4147-A177-3AD203B41FA5}">
                      <a16:colId xmlns:a16="http://schemas.microsoft.com/office/drawing/2014/main" val="36745493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I don’t want</a:t>
                      </a:r>
                      <a:r>
                        <a:rPr lang="en-GB" sz="1100" baseline="0" dirty="0">
                          <a:solidFill>
                            <a:schemeClr val="tx1">
                              <a:lumMod val="75000"/>
                              <a:lumOff val="25000"/>
                            </a:schemeClr>
                          </a:solidFill>
                        </a:rPr>
                        <a:t> to say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0050901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42% of pupils believe at least some of their peers have taken cannabis in the past 7 days. This increases to 58% amongst Year 10s (compared to only 31% of Year 8s).</a:t>
            </a:r>
          </a:p>
        </p:txBody>
      </p:sp>
      <p:graphicFrame>
        <p:nvGraphicFramePr>
          <p:cNvPr id="4" name="Chart 3"/>
          <p:cNvGraphicFramePr/>
          <p:nvPr>
            <p:extLst>
              <p:ext uri="{D42A27DB-BD31-4B8C-83A1-F6EECF244321}">
                <p14:modId xmlns:p14="http://schemas.microsoft.com/office/powerpoint/2010/main" val="1765284554"/>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taken/used cannabis or cannabis products in the last 7 days?</a:t>
            </a:r>
          </a:p>
          <a:p>
            <a:r>
              <a:rPr lang="en-GB" sz="1000" i="1" dirty="0">
                <a:solidFill>
                  <a:srgbClr val="002060"/>
                </a:solidFill>
                <a:latin typeface="Calibri" panose="020F0502020204030204" pitchFamily="34" charset="0"/>
              </a:rPr>
              <a:t>Base: All valid respondents, 2022 n=834, 2023 n= 1,057, 2024 n=1,170</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234635995"/>
              </p:ext>
            </p:extLst>
          </p:nvPr>
        </p:nvGraphicFramePr>
        <p:xfrm>
          <a:off x="5350935" y="1245752"/>
          <a:ext cx="6376778" cy="177144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3436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1364737383"/>
              </p:ext>
            </p:extLst>
          </p:nvPr>
        </p:nvGraphicFramePr>
        <p:xfrm>
          <a:off x="5350938" y="3128129"/>
          <a:ext cx="6376772" cy="193908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3846623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30% of pupils believe at least some of their peers have used Nitrous Oxide in the past 7 days. This increases to 39% amongst Year 10s (compared to only 25% of Year 8s) and 36% amongst LGBTQ pupils.</a:t>
            </a:r>
          </a:p>
        </p:txBody>
      </p:sp>
      <p:graphicFrame>
        <p:nvGraphicFramePr>
          <p:cNvPr id="4" name="Chart 3"/>
          <p:cNvGraphicFramePr/>
          <p:nvPr>
            <p:extLst>
              <p:ext uri="{D42A27DB-BD31-4B8C-83A1-F6EECF244321}">
                <p14:modId xmlns:p14="http://schemas.microsoft.com/office/powerpoint/2010/main" val="3663716088"/>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used Nitrous Oxide (NOS, laughing gas, balloons) in the last 7 days?</a:t>
            </a:r>
          </a:p>
          <a:p>
            <a:r>
              <a:rPr lang="en-GB" sz="1000" i="1" dirty="0">
                <a:solidFill>
                  <a:srgbClr val="002060"/>
                </a:solidFill>
                <a:latin typeface="Calibri" panose="020F0502020204030204" pitchFamily="34" charset="0"/>
              </a:rPr>
              <a:t>Question added 2023. Base: All valid respondents, 2023 n=1,057, 2024 n=1,170</a:t>
            </a:r>
            <a:r>
              <a:rPr lang="en-GB" sz="1000" i="1" dirty="0">
                <a:solidFill>
                  <a:srgbClr val="002060"/>
                </a:solidFill>
                <a:highlight>
                  <a:srgbClr val="FFFF00"/>
                </a:highlight>
                <a:latin typeface="Calibri" panose="020F0502020204030204" pitchFamily="34" charset="0"/>
              </a:rPr>
              <a:t> </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1737611655"/>
              </p:ext>
            </p:extLst>
          </p:nvPr>
        </p:nvGraphicFramePr>
        <p:xfrm>
          <a:off x="5334584" y="1186395"/>
          <a:ext cx="6376778" cy="177144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3943359444"/>
              </p:ext>
            </p:extLst>
          </p:nvPr>
        </p:nvGraphicFramePr>
        <p:xfrm>
          <a:off x="5334590" y="3182742"/>
          <a:ext cx="6376772" cy="193908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4953887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66325" cy="900000"/>
          </a:xfrm>
        </p:spPr>
        <p:txBody>
          <a:bodyPr vert="horz" lIns="91440" tIns="45720" rIns="91440" bIns="45720" rtlCol="0" anchor="t" anchorCtr="0">
            <a:normAutofit/>
          </a:bodyPr>
          <a:lstStyle/>
          <a:p>
            <a:r>
              <a:rPr lang="en-GB" sz="1600" dirty="0"/>
              <a:t>84% of pupils have never been offered drugs, Year 10s are more likely to have been offered cannabis than Year 8s (20% v. 5%) and are more likely to have been offered nitrous oxide (11% v. 3%). </a:t>
            </a:r>
          </a:p>
        </p:txBody>
      </p:sp>
      <p:graphicFrame>
        <p:nvGraphicFramePr>
          <p:cNvPr id="4" name="Chart 3"/>
          <p:cNvGraphicFramePr/>
          <p:nvPr>
            <p:extLst>
              <p:ext uri="{D42A27DB-BD31-4B8C-83A1-F6EECF244321}">
                <p14:modId xmlns:p14="http://schemas.microsoft.com/office/powerpoint/2010/main" val="147631787"/>
              </p:ext>
            </p:extLst>
          </p:nvPr>
        </p:nvGraphicFramePr>
        <p:xfrm>
          <a:off x="202472" y="539490"/>
          <a:ext cx="5045472" cy="437998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214512"/>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offered …? </a:t>
            </a:r>
          </a:p>
          <a:p>
            <a:r>
              <a:rPr lang="en-GB" sz="1000" i="1" dirty="0">
                <a:solidFill>
                  <a:srgbClr val="002060"/>
                </a:solidFill>
                <a:latin typeface="Calibri" panose="020F0502020204030204" pitchFamily="34" charset="0"/>
              </a:rPr>
              <a:t>Base: All valid respondents, 2022 n=834, 2023 n=1,057, 2024 n=1,170.</a:t>
            </a:r>
          </a:p>
          <a:p>
            <a:r>
              <a:rPr lang="en-GB" sz="1000" i="1" dirty="0">
                <a:solidFill>
                  <a:srgbClr val="002060"/>
                </a:solidFill>
                <a:latin typeface="Calibri" panose="020F0502020204030204" pitchFamily="34" charset="0"/>
              </a:rPr>
              <a:t>Please note: ‘Nitrous Oxide’ added 2023.</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0" name="Table 9"/>
          <p:cNvGraphicFramePr>
            <a:graphicFrameLocks noGrp="1"/>
          </p:cNvGraphicFramePr>
          <p:nvPr>
            <p:extLst>
              <p:ext uri="{D42A27DB-BD31-4B8C-83A1-F6EECF244321}">
                <p14:modId xmlns:p14="http://schemas.microsoft.com/office/powerpoint/2010/main" val="2172116577"/>
              </p:ext>
            </p:extLst>
          </p:nvPr>
        </p:nvGraphicFramePr>
        <p:xfrm>
          <a:off x="5349601" y="950117"/>
          <a:ext cx="6283599" cy="2400555"/>
        </p:xfrm>
        <a:graphic>
          <a:graphicData uri="http://schemas.openxmlformats.org/drawingml/2006/table">
            <a:tbl>
              <a:tblPr firstRow="1" bandRow="1">
                <a:tableStyleId>{5940675A-B579-460E-94D1-54222C63F5DA}</a:tableStyleId>
              </a:tblPr>
              <a:tblGrid>
                <a:gridCol w="1746080">
                  <a:extLst>
                    <a:ext uri="{9D8B030D-6E8A-4147-A177-3AD203B41FA5}">
                      <a16:colId xmlns:a16="http://schemas.microsoft.com/office/drawing/2014/main" val="20000"/>
                    </a:ext>
                  </a:extLst>
                </a:gridCol>
                <a:gridCol w="915437">
                  <a:extLst>
                    <a:ext uri="{9D8B030D-6E8A-4147-A177-3AD203B41FA5}">
                      <a16:colId xmlns:a16="http://schemas.microsoft.com/office/drawing/2014/main" val="20001"/>
                    </a:ext>
                  </a:extLst>
                </a:gridCol>
                <a:gridCol w="649653">
                  <a:extLst>
                    <a:ext uri="{9D8B030D-6E8A-4147-A177-3AD203B41FA5}">
                      <a16:colId xmlns:a16="http://schemas.microsoft.com/office/drawing/2014/main" val="20002"/>
                    </a:ext>
                  </a:extLst>
                </a:gridCol>
                <a:gridCol w="694413">
                  <a:extLst>
                    <a:ext uri="{9D8B030D-6E8A-4147-A177-3AD203B41FA5}">
                      <a16:colId xmlns:a16="http://schemas.microsoft.com/office/drawing/2014/main" val="20003"/>
                    </a:ext>
                  </a:extLst>
                </a:gridCol>
                <a:gridCol w="800392">
                  <a:extLst>
                    <a:ext uri="{9D8B030D-6E8A-4147-A177-3AD203B41FA5}">
                      <a16:colId xmlns:a16="http://schemas.microsoft.com/office/drawing/2014/main" val="20004"/>
                    </a:ext>
                  </a:extLst>
                </a:gridCol>
                <a:gridCol w="783937">
                  <a:extLst>
                    <a:ext uri="{9D8B030D-6E8A-4147-A177-3AD203B41FA5}">
                      <a16:colId xmlns:a16="http://schemas.microsoft.com/office/drawing/2014/main" val="20005"/>
                    </a:ext>
                  </a:extLst>
                </a:gridCol>
                <a:gridCol w="693687">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Cannabis</a:t>
                      </a:r>
                      <a:r>
                        <a:rPr lang="en-GB" sz="1100" baseline="0" dirty="0">
                          <a:solidFill>
                            <a:schemeClr val="tx1">
                              <a:lumMod val="75000"/>
                              <a:lumOff val="25000"/>
                            </a:schemeClr>
                          </a:solidFill>
                        </a:rPr>
                        <a:t> has been offered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6043">
                <a:tc>
                  <a:txBody>
                    <a:bodyPr/>
                    <a:lstStyle/>
                    <a:p>
                      <a:r>
                        <a:rPr lang="en-GB" sz="11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36863545"/>
                  </a:ext>
                </a:extLst>
              </a:tr>
            </a:tbl>
          </a:graphicData>
        </a:graphic>
      </p:graphicFrame>
      <p:graphicFrame>
        <p:nvGraphicFramePr>
          <p:cNvPr id="7" name="Table 6">
            <a:extLst>
              <a:ext uri="{FF2B5EF4-FFF2-40B4-BE49-F238E27FC236}">
                <a16:creationId xmlns:a16="http://schemas.microsoft.com/office/drawing/2014/main" id="{BE8DEC1B-49A8-4432-8F40-1027683A9424}"/>
              </a:ext>
            </a:extLst>
          </p:cNvPr>
          <p:cNvGraphicFramePr>
            <a:graphicFrameLocks noGrp="1"/>
          </p:cNvGraphicFramePr>
          <p:nvPr>
            <p:extLst>
              <p:ext uri="{D42A27DB-BD31-4B8C-83A1-F6EECF244321}">
                <p14:modId xmlns:p14="http://schemas.microsoft.com/office/powerpoint/2010/main" val="824406640"/>
              </p:ext>
            </p:extLst>
          </p:nvPr>
        </p:nvGraphicFramePr>
        <p:xfrm>
          <a:off x="5349601" y="3472902"/>
          <a:ext cx="6283600" cy="2592386"/>
        </p:xfrm>
        <a:graphic>
          <a:graphicData uri="http://schemas.openxmlformats.org/drawingml/2006/table">
            <a:tbl>
              <a:tblPr firstRow="1" bandRow="1">
                <a:tableStyleId>{5940675A-B579-460E-94D1-54222C63F5DA}</a:tableStyleId>
              </a:tblPr>
              <a:tblGrid>
                <a:gridCol w="1558506">
                  <a:extLst>
                    <a:ext uri="{9D8B030D-6E8A-4147-A177-3AD203B41FA5}">
                      <a16:colId xmlns:a16="http://schemas.microsoft.com/office/drawing/2014/main" val="20000"/>
                    </a:ext>
                  </a:extLst>
                </a:gridCol>
                <a:gridCol w="675013">
                  <a:extLst>
                    <a:ext uri="{9D8B030D-6E8A-4147-A177-3AD203B41FA5}">
                      <a16:colId xmlns:a16="http://schemas.microsoft.com/office/drawing/2014/main" val="20001"/>
                    </a:ext>
                  </a:extLst>
                </a:gridCol>
                <a:gridCol w="746222">
                  <a:extLst>
                    <a:ext uri="{9D8B030D-6E8A-4147-A177-3AD203B41FA5}">
                      <a16:colId xmlns:a16="http://schemas.microsoft.com/office/drawing/2014/main" val="20002"/>
                    </a:ext>
                  </a:extLst>
                </a:gridCol>
                <a:gridCol w="603805">
                  <a:extLst>
                    <a:ext uri="{9D8B030D-6E8A-4147-A177-3AD203B41FA5}">
                      <a16:colId xmlns:a16="http://schemas.microsoft.com/office/drawing/2014/main" val="20003"/>
                    </a:ext>
                  </a:extLst>
                </a:gridCol>
                <a:gridCol w="796856">
                  <a:extLst>
                    <a:ext uri="{9D8B030D-6E8A-4147-A177-3AD203B41FA5}">
                      <a16:colId xmlns:a16="http://schemas.microsoft.com/office/drawing/2014/main" val="20004"/>
                    </a:ext>
                  </a:extLst>
                </a:gridCol>
                <a:gridCol w="735347">
                  <a:extLst>
                    <a:ext uri="{9D8B030D-6E8A-4147-A177-3AD203B41FA5}">
                      <a16:colId xmlns:a16="http://schemas.microsoft.com/office/drawing/2014/main" val="20005"/>
                    </a:ext>
                  </a:extLst>
                </a:gridCol>
                <a:gridCol w="492838">
                  <a:extLst>
                    <a:ext uri="{9D8B030D-6E8A-4147-A177-3AD203B41FA5}">
                      <a16:colId xmlns:a16="http://schemas.microsoft.com/office/drawing/2014/main" val="20006"/>
                    </a:ext>
                  </a:extLst>
                </a:gridCol>
                <a:gridCol w="675013">
                  <a:extLst>
                    <a:ext uri="{9D8B030D-6E8A-4147-A177-3AD203B41FA5}">
                      <a16:colId xmlns:a16="http://schemas.microsoft.com/office/drawing/2014/main" val="1246749208"/>
                    </a:ext>
                  </a:extLst>
                </a:gridCol>
              </a:tblGrid>
              <a:tr h="60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03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1716">
                <a:tc>
                  <a:txBody>
                    <a:bodyPr/>
                    <a:lstStyle/>
                    <a:p>
                      <a:r>
                        <a:rPr lang="en-GB" sz="1100" dirty="0">
                          <a:solidFill>
                            <a:schemeClr val="tx1">
                              <a:lumMod val="75000"/>
                              <a:lumOff val="25000"/>
                            </a:schemeClr>
                          </a:solidFill>
                        </a:rPr>
                        <a:t>Cannabis</a:t>
                      </a:r>
                      <a:r>
                        <a:rPr lang="en-GB" sz="1100" baseline="0" dirty="0">
                          <a:solidFill>
                            <a:schemeClr val="tx1">
                              <a:lumMod val="75000"/>
                              <a:lumOff val="25000"/>
                            </a:schemeClr>
                          </a:solidFill>
                        </a:rPr>
                        <a:t> has been offered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716">
                <a:tc>
                  <a:txBody>
                    <a:bodyPr/>
                    <a:lstStyle/>
                    <a:p>
                      <a:r>
                        <a:rPr lang="en-GB" sz="11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1716">
                <a:tc>
                  <a:txBody>
                    <a:bodyPr/>
                    <a:lstStyle/>
                    <a:p>
                      <a:r>
                        <a:rPr lang="en-GB" sz="11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716">
                <a:tc>
                  <a:txBody>
                    <a:bodyPr/>
                    <a:lstStyle/>
                    <a:p>
                      <a:r>
                        <a:rPr lang="en-GB" sz="11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84553482"/>
                  </a:ext>
                </a:extLst>
              </a:tr>
            </a:tbl>
          </a:graphicData>
        </a:graphic>
      </p:graphicFrame>
    </p:spTree>
    <p:extLst>
      <p:ext uri="{BB962C8B-B14F-4D97-AF65-F5344CB8AC3E}">
        <p14:creationId xmlns:p14="http://schemas.microsoft.com/office/powerpoint/2010/main" val="134556460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6% of pupils say they have taken drugs to get high, most of which are Year 10 pupils.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taken any drugs to get high? (Not medicines, tobacco or alcohol.)</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1462992440"/>
              </p:ext>
            </p:extLst>
          </p:nvPr>
        </p:nvGraphicFramePr>
        <p:xfrm>
          <a:off x="4381143" y="1190509"/>
          <a:ext cx="7252057" cy="1519952"/>
        </p:xfrm>
        <a:graphic>
          <a:graphicData uri="http://schemas.openxmlformats.org/drawingml/2006/table">
            <a:tbl>
              <a:tblPr firstRow="1" bandRow="1">
                <a:tableStyleId>{5940675A-B579-460E-94D1-54222C63F5DA}</a:tableStyleId>
              </a:tblPr>
              <a:tblGrid>
                <a:gridCol w="1460443">
                  <a:extLst>
                    <a:ext uri="{9D8B030D-6E8A-4147-A177-3AD203B41FA5}">
                      <a16:colId xmlns:a16="http://schemas.microsoft.com/office/drawing/2014/main" val="20000"/>
                    </a:ext>
                  </a:extLst>
                </a:gridCol>
                <a:gridCol w="965269">
                  <a:extLst>
                    <a:ext uri="{9D8B030D-6E8A-4147-A177-3AD203B41FA5}">
                      <a16:colId xmlns:a16="http://schemas.microsoft.com/office/drawing/2014/main" val="20001"/>
                    </a:ext>
                  </a:extLst>
                </a:gridCol>
                <a:gridCol w="965269">
                  <a:extLst>
                    <a:ext uri="{9D8B030D-6E8A-4147-A177-3AD203B41FA5}">
                      <a16:colId xmlns:a16="http://schemas.microsoft.com/office/drawing/2014/main" val="20002"/>
                    </a:ext>
                  </a:extLst>
                </a:gridCol>
                <a:gridCol w="965269">
                  <a:extLst>
                    <a:ext uri="{9D8B030D-6E8A-4147-A177-3AD203B41FA5}">
                      <a16:colId xmlns:a16="http://schemas.microsoft.com/office/drawing/2014/main" val="20003"/>
                    </a:ext>
                  </a:extLst>
                </a:gridCol>
                <a:gridCol w="965269">
                  <a:extLst>
                    <a:ext uri="{9D8B030D-6E8A-4147-A177-3AD203B41FA5}">
                      <a16:colId xmlns:a16="http://schemas.microsoft.com/office/drawing/2014/main" val="20004"/>
                    </a:ext>
                  </a:extLst>
                </a:gridCol>
                <a:gridCol w="965269">
                  <a:extLst>
                    <a:ext uri="{9D8B030D-6E8A-4147-A177-3AD203B41FA5}">
                      <a16:colId xmlns:a16="http://schemas.microsoft.com/office/drawing/2014/main" val="20005"/>
                    </a:ext>
                  </a:extLst>
                </a:gridCol>
                <a:gridCol w="965269">
                  <a:extLst>
                    <a:ext uri="{9D8B030D-6E8A-4147-A177-3AD203B41FA5}">
                      <a16:colId xmlns:a16="http://schemas.microsoft.com/office/drawing/2014/main" val="20006"/>
                    </a:ext>
                  </a:extLst>
                </a:gridCol>
              </a:tblGrid>
              <a:tr h="4180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DF3CDB69-3047-41AB-8F80-0BBDEA4423D5}"/>
              </a:ext>
            </a:extLst>
          </p:cNvPr>
          <p:cNvGraphicFramePr>
            <a:graphicFrameLocks noGrp="1"/>
          </p:cNvGraphicFramePr>
          <p:nvPr>
            <p:extLst>
              <p:ext uri="{D42A27DB-BD31-4B8C-83A1-F6EECF244321}">
                <p14:modId xmlns:p14="http://schemas.microsoft.com/office/powerpoint/2010/main" val="560106640"/>
              </p:ext>
            </p:extLst>
          </p:nvPr>
        </p:nvGraphicFramePr>
        <p:xfrm>
          <a:off x="4381141" y="2921393"/>
          <a:ext cx="7252057" cy="1685432"/>
        </p:xfrm>
        <a:graphic>
          <a:graphicData uri="http://schemas.openxmlformats.org/drawingml/2006/table">
            <a:tbl>
              <a:tblPr firstRow="1" bandRow="1">
                <a:tableStyleId>{5940675A-B579-460E-94D1-54222C63F5DA}</a:tableStyleId>
              </a:tblPr>
              <a:tblGrid>
                <a:gridCol w="1447549">
                  <a:extLst>
                    <a:ext uri="{9D8B030D-6E8A-4147-A177-3AD203B41FA5}">
                      <a16:colId xmlns:a16="http://schemas.microsoft.com/office/drawing/2014/main" val="20000"/>
                    </a:ext>
                  </a:extLst>
                </a:gridCol>
                <a:gridCol w="1124499">
                  <a:extLst>
                    <a:ext uri="{9D8B030D-6E8A-4147-A177-3AD203B41FA5}">
                      <a16:colId xmlns:a16="http://schemas.microsoft.com/office/drawing/2014/main" val="20001"/>
                    </a:ext>
                  </a:extLst>
                </a:gridCol>
                <a:gridCol w="869519">
                  <a:extLst>
                    <a:ext uri="{9D8B030D-6E8A-4147-A177-3AD203B41FA5}">
                      <a16:colId xmlns:a16="http://schemas.microsoft.com/office/drawing/2014/main" val="20002"/>
                    </a:ext>
                  </a:extLst>
                </a:gridCol>
                <a:gridCol w="721760">
                  <a:extLst>
                    <a:ext uri="{9D8B030D-6E8A-4147-A177-3AD203B41FA5}">
                      <a16:colId xmlns:a16="http://schemas.microsoft.com/office/drawing/2014/main" val="20003"/>
                    </a:ext>
                  </a:extLst>
                </a:gridCol>
                <a:gridCol w="831912">
                  <a:extLst>
                    <a:ext uri="{9D8B030D-6E8A-4147-A177-3AD203B41FA5}">
                      <a16:colId xmlns:a16="http://schemas.microsoft.com/office/drawing/2014/main" val="20004"/>
                    </a:ext>
                  </a:extLst>
                </a:gridCol>
                <a:gridCol w="814810">
                  <a:extLst>
                    <a:ext uri="{9D8B030D-6E8A-4147-A177-3AD203B41FA5}">
                      <a16:colId xmlns:a16="http://schemas.microsoft.com/office/drawing/2014/main" val="20005"/>
                    </a:ext>
                  </a:extLst>
                </a:gridCol>
                <a:gridCol w="721004">
                  <a:extLst>
                    <a:ext uri="{9D8B030D-6E8A-4147-A177-3AD203B41FA5}">
                      <a16:colId xmlns:a16="http://schemas.microsoft.com/office/drawing/2014/main" val="20006"/>
                    </a:ext>
                  </a:extLst>
                </a:gridCol>
                <a:gridCol w="721004">
                  <a:extLst>
                    <a:ext uri="{9D8B030D-6E8A-4147-A177-3AD203B41FA5}">
                      <a16:colId xmlns:a16="http://schemas.microsoft.com/office/drawing/2014/main" val="239224953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57DA1E27-0DE4-4F54-B6CB-9F62B17DAD02}"/>
              </a:ext>
            </a:extLst>
          </p:cNvPr>
          <p:cNvGraphicFramePr/>
          <p:nvPr>
            <p:extLst>
              <p:ext uri="{D42A27DB-BD31-4B8C-83A1-F6EECF244321}">
                <p14:modId xmlns:p14="http://schemas.microsoft.com/office/powerpoint/2010/main" val="2834665375"/>
              </p:ext>
            </p:extLst>
          </p:nvPr>
        </p:nvGraphicFramePr>
        <p:xfrm>
          <a:off x="180000" y="1245039"/>
          <a:ext cx="3980550" cy="335270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2991570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158352982"/>
              </p:ext>
            </p:extLst>
          </p:nvPr>
        </p:nvGraphicFramePr>
        <p:xfrm>
          <a:off x="360000" y="961200"/>
          <a:ext cx="11273201" cy="4599507"/>
        </p:xfrm>
        <a:graphic>
          <a:graphicData uri="http://schemas.openxmlformats.org/drawingml/2006/table">
            <a:tbl>
              <a:tblPr firstRow="1" bandRow="1">
                <a:tableStyleId>{5940675A-B579-460E-94D1-54222C63F5DA}</a:tableStyleId>
              </a:tblPr>
              <a:tblGrid>
                <a:gridCol w="5809564">
                  <a:extLst>
                    <a:ext uri="{9D8B030D-6E8A-4147-A177-3AD203B41FA5}">
                      <a16:colId xmlns:a16="http://schemas.microsoft.com/office/drawing/2014/main" val="20000"/>
                    </a:ext>
                  </a:extLst>
                </a:gridCol>
                <a:gridCol w="1222045">
                  <a:extLst>
                    <a:ext uri="{9D8B030D-6E8A-4147-A177-3AD203B41FA5}">
                      <a16:colId xmlns:a16="http://schemas.microsoft.com/office/drawing/2014/main" val="20002"/>
                    </a:ext>
                  </a:extLst>
                </a:gridCol>
                <a:gridCol w="1406322">
                  <a:extLst>
                    <a:ext uri="{9D8B030D-6E8A-4147-A177-3AD203B41FA5}">
                      <a16:colId xmlns:a16="http://schemas.microsoft.com/office/drawing/2014/main" val="20004"/>
                    </a:ext>
                  </a:extLst>
                </a:gridCol>
                <a:gridCol w="1435418">
                  <a:extLst>
                    <a:ext uri="{9D8B030D-6E8A-4147-A177-3AD203B41FA5}">
                      <a16:colId xmlns:a16="http://schemas.microsoft.com/office/drawing/2014/main" val="20006"/>
                    </a:ext>
                  </a:extLst>
                </a:gridCol>
                <a:gridCol w="1399852">
                  <a:extLst>
                    <a:ext uri="{9D8B030D-6E8A-4147-A177-3AD203B41FA5}">
                      <a16:colId xmlns:a16="http://schemas.microsoft.com/office/drawing/2014/main" val="485959277"/>
                    </a:ext>
                  </a:extLst>
                </a:gridCol>
              </a:tblGrid>
              <a:tr h="4259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Never taken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Taken more than a year ago</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Taken within last 12 months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Taken during last month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71475">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24459810"/>
                  </a:ext>
                </a:extLst>
              </a:tr>
              <a:tr h="38645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 Amphetamines (e.g. speed, sulp, whizz, uppers)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368213">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Cannabis (resin, leaf of oil, e.g. hash, pot, skunk, dope, weed)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04699">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Ecstasy (e.g. MDMA, E, Doves)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40805">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Cocaine (e.g. snow, Charlie, coke, nose)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4783">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Natural (e.g. magic mushrooms)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67538">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Synthetic (e.g. acid, LSD)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Ketamine (e.g. Special K, Vitamin 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Nitrous Oxide (Laughing gas, NOS, balloons)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50507290"/>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Poppers (e.g. Liquid Gold, Rush, TNT)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Solvents used as drugs (e.g. glue, gas refills, aerosols)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Novel psychoactive substances (NPS, previously known as legal highs e.g. spice)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83136">
                <a:tc>
                  <a:txBody>
                    <a:bodyPr/>
                    <a:lstStyle/>
                    <a:p>
                      <a:pPr marL="0" algn="l"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 Other drugs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5" name="Title 1"/>
          <p:cNvSpPr>
            <a:spLocks noGrp="1"/>
          </p:cNvSpPr>
          <p:nvPr>
            <p:ph type="title"/>
          </p:nvPr>
        </p:nvSpPr>
        <p:spPr>
          <a:xfrm>
            <a:off x="180000" y="180000"/>
            <a:ext cx="11599040" cy="900000"/>
          </a:xfrm>
        </p:spPr>
        <p:txBody>
          <a:bodyPr anchor="t" anchorCtr="0">
            <a:normAutofit/>
          </a:bodyPr>
          <a:lstStyle/>
          <a:p>
            <a:r>
              <a:rPr lang="en-GB" sz="1600" dirty="0"/>
              <a:t>Of the 6% that have taken drugs, Cannabis is the drug most likely to be taken by pupils by quite some margin. Poppers and Nitrous oxide are the next most common drugs although numbers are still low.</a:t>
            </a:r>
            <a:br>
              <a:rPr lang="en-GB" sz="1600" dirty="0"/>
            </a:br>
            <a:r>
              <a:rPr lang="en-GB" sz="1200" i="1" dirty="0"/>
              <a:t>(Please note the base for this question is low.)</a:t>
            </a:r>
            <a:endParaRPr lang="en-GB" sz="1600" dirty="0"/>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a:t>
            </a:r>
            <a:r>
              <a:rPr lang="en-GB" sz="1000" dirty="0">
                <a:solidFill>
                  <a:srgbClr val="002060"/>
                </a:solidFill>
                <a:latin typeface="Calibri" panose="020F0502020204030204" pitchFamily="34" charset="0"/>
                <a:cs typeface="DINPro" panose="020B0504020101020102" pitchFamily="34" charset="0"/>
              </a:rPr>
              <a:t>: This question is about your experience of drugs. Look at the list of drugs below and tick one answer from each row.</a:t>
            </a:r>
          </a:p>
          <a:p>
            <a:r>
              <a:rPr lang="en-GB" sz="1000" i="1" dirty="0">
                <a:solidFill>
                  <a:srgbClr val="002060"/>
                </a:solidFill>
                <a:latin typeface="Calibri" panose="020F0502020204030204" pitchFamily="34" charset="0"/>
                <a:cs typeface="DINPro" panose="020B0504020101020102" pitchFamily="34" charset="0"/>
              </a:rPr>
              <a:t>Please note: ‘Nitrous Oxide (Laughing gas, NOS, balloons)’ added 2023.</a:t>
            </a:r>
          </a:p>
        </p:txBody>
      </p:sp>
      <p:sp>
        <p:nvSpPr>
          <p:cNvPr id="7" name="Rectangle 6">
            <a:extLst>
              <a:ext uri="{FF2B5EF4-FFF2-40B4-BE49-F238E27FC236}">
                <a16:creationId xmlns:a16="http://schemas.microsoft.com/office/drawing/2014/main" id="{BBA8AB32-4651-44A2-9364-39FC4CF2833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79447983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33347"/>
            <a:ext cx="11721936" cy="900000"/>
          </a:xfrm>
        </p:spPr>
        <p:txBody>
          <a:bodyPr vert="horz" lIns="91440" tIns="45720" rIns="91440" bIns="45720" rtlCol="0" anchor="t" anchorCtr="0">
            <a:normAutofit/>
          </a:bodyPr>
          <a:lstStyle/>
          <a:p>
            <a:r>
              <a:rPr lang="en-GB" sz="1600" dirty="0"/>
              <a:t>44% of pupils would know where to get information and support about alcohol or drugs. Year 10s appear to be the most aware of all cohorts with pupils that have a disability the least informed.</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wanted information or support about alcohol or drugs, would you know where to go?</a:t>
            </a:r>
          </a:p>
          <a:p>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8" name="Table 7"/>
          <p:cNvGraphicFramePr>
            <a:graphicFrameLocks noGrp="1"/>
          </p:cNvGraphicFramePr>
          <p:nvPr>
            <p:extLst>
              <p:ext uri="{D42A27DB-BD31-4B8C-83A1-F6EECF244321}">
                <p14:modId xmlns:p14="http://schemas.microsoft.com/office/powerpoint/2010/main" val="1318013380"/>
              </p:ext>
            </p:extLst>
          </p:nvPr>
        </p:nvGraphicFramePr>
        <p:xfrm>
          <a:off x="4381143" y="1262091"/>
          <a:ext cx="7252058" cy="1519952"/>
        </p:xfrm>
        <a:graphic>
          <a:graphicData uri="http://schemas.openxmlformats.org/drawingml/2006/table">
            <a:tbl>
              <a:tblPr firstRow="1" bandRow="1">
                <a:tableStyleId>{5940675A-B579-460E-94D1-54222C63F5DA}</a:tableStyleId>
              </a:tblPr>
              <a:tblGrid>
                <a:gridCol w="1459856">
                  <a:extLst>
                    <a:ext uri="{9D8B030D-6E8A-4147-A177-3AD203B41FA5}">
                      <a16:colId xmlns:a16="http://schemas.microsoft.com/office/drawing/2014/main" val="20000"/>
                    </a:ext>
                  </a:extLst>
                </a:gridCol>
                <a:gridCol w="965367">
                  <a:extLst>
                    <a:ext uri="{9D8B030D-6E8A-4147-A177-3AD203B41FA5}">
                      <a16:colId xmlns:a16="http://schemas.microsoft.com/office/drawing/2014/main" val="20001"/>
                    </a:ext>
                  </a:extLst>
                </a:gridCol>
                <a:gridCol w="965367">
                  <a:extLst>
                    <a:ext uri="{9D8B030D-6E8A-4147-A177-3AD203B41FA5}">
                      <a16:colId xmlns:a16="http://schemas.microsoft.com/office/drawing/2014/main" val="20002"/>
                    </a:ext>
                  </a:extLst>
                </a:gridCol>
                <a:gridCol w="965367">
                  <a:extLst>
                    <a:ext uri="{9D8B030D-6E8A-4147-A177-3AD203B41FA5}">
                      <a16:colId xmlns:a16="http://schemas.microsoft.com/office/drawing/2014/main" val="20003"/>
                    </a:ext>
                  </a:extLst>
                </a:gridCol>
                <a:gridCol w="965367">
                  <a:extLst>
                    <a:ext uri="{9D8B030D-6E8A-4147-A177-3AD203B41FA5}">
                      <a16:colId xmlns:a16="http://schemas.microsoft.com/office/drawing/2014/main" val="20004"/>
                    </a:ext>
                  </a:extLst>
                </a:gridCol>
                <a:gridCol w="965367">
                  <a:extLst>
                    <a:ext uri="{9D8B030D-6E8A-4147-A177-3AD203B41FA5}">
                      <a16:colId xmlns:a16="http://schemas.microsoft.com/office/drawing/2014/main" val="20005"/>
                    </a:ext>
                  </a:extLst>
                </a:gridCol>
                <a:gridCol w="965367">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dirty="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1A45279E-D53B-4A39-81F1-EEC7AED98A87}"/>
              </a:ext>
            </a:extLst>
          </p:cNvPr>
          <p:cNvGraphicFramePr>
            <a:graphicFrameLocks noGrp="1"/>
          </p:cNvGraphicFramePr>
          <p:nvPr>
            <p:extLst>
              <p:ext uri="{D42A27DB-BD31-4B8C-83A1-F6EECF244321}">
                <p14:modId xmlns:p14="http://schemas.microsoft.com/office/powerpoint/2010/main" val="742214207"/>
              </p:ext>
            </p:extLst>
          </p:nvPr>
        </p:nvGraphicFramePr>
        <p:xfrm>
          <a:off x="4381143" y="3050418"/>
          <a:ext cx="7252058" cy="1685432"/>
        </p:xfrm>
        <a:graphic>
          <a:graphicData uri="http://schemas.openxmlformats.org/drawingml/2006/table">
            <a:tbl>
              <a:tblPr firstRow="1" bandRow="1">
                <a:tableStyleId>{5940675A-B579-460E-94D1-54222C63F5DA}</a:tableStyleId>
              </a:tblPr>
              <a:tblGrid>
                <a:gridCol w="1447549">
                  <a:extLst>
                    <a:ext uri="{9D8B030D-6E8A-4147-A177-3AD203B41FA5}">
                      <a16:colId xmlns:a16="http://schemas.microsoft.com/office/drawing/2014/main" val="20000"/>
                    </a:ext>
                  </a:extLst>
                </a:gridCol>
                <a:gridCol w="1013295">
                  <a:extLst>
                    <a:ext uri="{9D8B030D-6E8A-4147-A177-3AD203B41FA5}">
                      <a16:colId xmlns:a16="http://schemas.microsoft.com/office/drawing/2014/main" val="20001"/>
                    </a:ext>
                  </a:extLst>
                </a:gridCol>
                <a:gridCol w="980723">
                  <a:extLst>
                    <a:ext uri="{9D8B030D-6E8A-4147-A177-3AD203B41FA5}">
                      <a16:colId xmlns:a16="http://schemas.microsoft.com/office/drawing/2014/main" val="20002"/>
                    </a:ext>
                  </a:extLst>
                </a:gridCol>
                <a:gridCol w="721760">
                  <a:extLst>
                    <a:ext uri="{9D8B030D-6E8A-4147-A177-3AD203B41FA5}">
                      <a16:colId xmlns:a16="http://schemas.microsoft.com/office/drawing/2014/main" val="20003"/>
                    </a:ext>
                  </a:extLst>
                </a:gridCol>
                <a:gridCol w="831911">
                  <a:extLst>
                    <a:ext uri="{9D8B030D-6E8A-4147-A177-3AD203B41FA5}">
                      <a16:colId xmlns:a16="http://schemas.microsoft.com/office/drawing/2014/main" val="20004"/>
                    </a:ext>
                  </a:extLst>
                </a:gridCol>
                <a:gridCol w="814810">
                  <a:extLst>
                    <a:ext uri="{9D8B030D-6E8A-4147-A177-3AD203B41FA5}">
                      <a16:colId xmlns:a16="http://schemas.microsoft.com/office/drawing/2014/main" val="20005"/>
                    </a:ext>
                  </a:extLst>
                </a:gridCol>
                <a:gridCol w="721005">
                  <a:extLst>
                    <a:ext uri="{9D8B030D-6E8A-4147-A177-3AD203B41FA5}">
                      <a16:colId xmlns:a16="http://schemas.microsoft.com/office/drawing/2014/main" val="20006"/>
                    </a:ext>
                  </a:extLst>
                </a:gridCol>
                <a:gridCol w="721005">
                  <a:extLst>
                    <a:ext uri="{9D8B030D-6E8A-4147-A177-3AD203B41FA5}">
                      <a16:colId xmlns:a16="http://schemas.microsoft.com/office/drawing/2014/main" val="862791389"/>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721FBF4E-EAB6-4E36-8239-CFBD12AC4B41}"/>
              </a:ext>
            </a:extLst>
          </p:cNvPr>
          <p:cNvGraphicFramePr/>
          <p:nvPr>
            <p:extLst>
              <p:ext uri="{D42A27DB-BD31-4B8C-83A1-F6EECF244321}">
                <p14:modId xmlns:p14="http://schemas.microsoft.com/office/powerpoint/2010/main" val="378583001"/>
              </p:ext>
            </p:extLst>
          </p:nvPr>
        </p:nvGraphicFramePr>
        <p:xfrm>
          <a:off x="103157" y="1193424"/>
          <a:ext cx="3980550" cy="34262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73594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69056"/>
            <a:ext cx="9900000" cy="900000"/>
          </a:xfrm>
        </p:spPr>
        <p:txBody>
          <a:bodyPr vert="horz" lIns="91440" tIns="45720" rIns="91440" bIns="45720" rtlCol="0" anchor="ctr">
            <a:normAutofit/>
          </a:bodyPr>
          <a:lstStyle/>
          <a:p>
            <a:r>
              <a:rPr lang="en-GB" sz="2400" dirty="0"/>
              <a:t>Executive Summary (12)</a:t>
            </a:r>
          </a:p>
        </p:txBody>
      </p:sp>
      <p:sp>
        <p:nvSpPr>
          <p:cNvPr id="3" name="Content Placeholder 2"/>
          <p:cNvSpPr>
            <a:spLocks noGrp="1"/>
          </p:cNvSpPr>
          <p:nvPr>
            <p:ph idx="1"/>
          </p:nvPr>
        </p:nvSpPr>
        <p:spPr>
          <a:xfrm>
            <a:off x="183019" y="1069056"/>
            <a:ext cx="10568801"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chemeClr val="tx1">
                    <a:lumMod val="75000"/>
                    <a:lumOff val="25000"/>
                  </a:schemeClr>
                </a:solidFill>
              </a:rPr>
              <a:t>57% of pupils are ‘happy’ or ‘very happy’ with their life at the moment. Boys are happier than girls, and Year 10 happier than Year 8. Young carers and LGBTQ pupils are more likely than other groups to say they are ‘not/not at all happy’ (both 31% compared to 16% overall).</a:t>
            </a:r>
          </a:p>
          <a:p>
            <a:pPr>
              <a:lnSpc>
                <a:spcPct val="100000"/>
              </a:lnSpc>
              <a:spcBef>
                <a:spcPts val="600"/>
              </a:spcBef>
              <a:spcAft>
                <a:spcPts val="600"/>
              </a:spcAft>
            </a:pPr>
            <a:r>
              <a:rPr lang="en-GB" sz="1400" dirty="0">
                <a:solidFill>
                  <a:schemeClr val="tx1">
                    <a:lumMod val="75000"/>
                    <a:lumOff val="25000"/>
                  </a:schemeClr>
                </a:solidFill>
              </a:rPr>
              <a:t>14% of pupils have experienced being frightened by shouting/arguing, additionally 4% have experienced direct violence in the previous month</a:t>
            </a:r>
            <a:r>
              <a:rPr lang="en-US" sz="1400" dirty="0">
                <a:solidFill>
                  <a:schemeClr val="tx1">
                    <a:lumMod val="75000"/>
                    <a:lumOff val="25000"/>
                  </a:schemeClr>
                </a:solidFill>
              </a:rPr>
              <a:t>.</a:t>
            </a:r>
          </a:p>
          <a:p>
            <a:pPr>
              <a:lnSpc>
                <a:spcPct val="100000"/>
              </a:lnSpc>
              <a:spcBef>
                <a:spcPts val="600"/>
              </a:spcBef>
              <a:spcAft>
                <a:spcPts val="600"/>
              </a:spcAft>
            </a:pPr>
            <a:r>
              <a:rPr lang="en-GB" sz="1400" dirty="0">
                <a:solidFill>
                  <a:schemeClr val="tx1">
                    <a:lumMod val="75000"/>
                    <a:lumOff val="25000"/>
                  </a:schemeClr>
                </a:solidFill>
              </a:rPr>
              <a:t>When something goes wrong, 46% say they will learn from it for next time. However, 79% will get upset and feel bad for ages at least on some occasions. </a:t>
            </a:r>
          </a:p>
          <a:p>
            <a:pPr>
              <a:lnSpc>
                <a:spcPct val="100000"/>
              </a:lnSpc>
              <a:spcBef>
                <a:spcPts val="600"/>
              </a:spcBef>
              <a:spcAft>
                <a:spcPts val="600"/>
              </a:spcAft>
            </a:pPr>
            <a:r>
              <a:rPr lang="en-GB" sz="1400" dirty="0">
                <a:solidFill>
                  <a:schemeClr val="tx1">
                    <a:lumMod val="75000"/>
                    <a:lumOff val="25000"/>
                  </a:schemeClr>
                </a:solidFill>
              </a:rPr>
              <a:t>48% of pupils say they have made changes to their appearance recently. Girls are more likely than any other cohort to do so (58%), closely followed by LGBTQ pupils (57%).</a:t>
            </a:r>
          </a:p>
          <a:p>
            <a:pPr>
              <a:lnSpc>
                <a:spcPct val="100000"/>
              </a:lnSpc>
              <a:spcBef>
                <a:spcPts val="600"/>
              </a:spcBef>
              <a:spcAft>
                <a:spcPts val="600"/>
              </a:spcAft>
            </a:pPr>
            <a:r>
              <a:rPr lang="en-GB" sz="1400" dirty="0">
                <a:solidFill>
                  <a:schemeClr val="tx1">
                    <a:lumMod val="75000"/>
                    <a:lumOff val="25000"/>
                  </a:schemeClr>
                </a:solidFill>
              </a:rPr>
              <a:t>Pupils mostly choose to persevere when they don’t succeed. In most cases 54% will have a ‘another go’ and 49% will keep trying until they succeed. </a:t>
            </a:r>
          </a:p>
          <a:p>
            <a:pPr>
              <a:lnSpc>
                <a:spcPct val="100000"/>
              </a:lnSpc>
              <a:spcBef>
                <a:spcPts val="600"/>
              </a:spcBef>
              <a:spcAft>
                <a:spcPts val="600"/>
              </a:spcAft>
            </a:pPr>
            <a:r>
              <a:rPr lang="en-GB" sz="1400" dirty="0">
                <a:solidFill>
                  <a:schemeClr val="tx1">
                    <a:lumMod val="75000"/>
                    <a:lumOff val="25000"/>
                  </a:schemeClr>
                </a:solidFill>
              </a:rPr>
              <a:t>84% of pupils feel they are ‘sometimes’ or ‘always’ listened to when people are making decisions about them. The LGBTQ pupils and young carers feel the least listened to with 20% and 23% answering ‘No, never’. </a:t>
            </a:r>
          </a:p>
          <a:p>
            <a:pPr>
              <a:lnSpc>
                <a:spcPct val="100000"/>
              </a:lnSpc>
              <a:spcBef>
                <a:spcPts val="600"/>
              </a:spcBef>
              <a:spcAft>
                <a:spcPts val="600"/>
              </a:spcAft>
            </a:pPr>
            <a:r>
              <a:rPr lang="en-GB" sz="1400" dirty="0">
                <a:solidFill>
                  <a:schemeClr val="tx1">
                    <a:lumMod val="75000"/>
                    <a:lumOff val="25000"/>
                  </a:schemeClr>
                </a:solidFill>
              </a:rPr>
              <a:t>Perceptions of the way they look are the things secondary pupils most worry about (38%), followed by exams and tests (32%). Only 13% overall say they don’t worry about anything.</a:t>
            </a:r>
          </a:p>
          <a:p>
            <a:pPr>
              <a:lnSpc>
                <a:spcPct val="100000"/>
              </a:lnSpc>
              <a:spcBef>
                <a:spcPts val="600"/>
              </a:spcBef>
              <a:spcAft>
                <a:spcPts val="600"/>
              </a:spcAft>
            </a:pPr>
            <a:r>
              <a:rPr lang="en-GB" sz="1400" dirty="0">
                <a:solidFill>
                  <a:schemeClr val="tx1">
                    <a:lumMod val="75000"/>
                    <a:lumOff val="25000"/>
                  </a:schemeClr>
                </a:solidFill>
              </a:rPr>
              <a:t>When faced with a problem that </a:t>
            </a:r>
            <a:r>
              <a:rPr lang="en-US" sz="1400" dirty="0">
                <a:solidFill>
                  <a:schemeClr val="tx1">
                    <a:lumMod val="75000"/>
                    <a:lumOff val="25000"/>
                  </a:schemeClr>
                </a:solidFill>
              </a:rPr>
              <a:t>worries them or makes them feel stressed</a:t>
            </a:r>
            <a:r>
              <a:rPr lang="en-GB" sz="1400" dirty="0">
                <a:solidFill>
                  <a:schemeClr val="tx1">
                    <a:lumMod val="75000"/>
                    <a:lumOff val="25000"/>
                  </a:schemeClr>
                </a:solidFill>
              </a:rPr>
              <a:t>, 44% of pupils choose to keep busy by themselves and 42% will rest or sleep more. 17% say they would adopt one or more harmful or potentially addictive behaviours to alleviate the worries.</a:t>
            </a:r>
          </a:p>
        </p:txBody>
      </p:sp>
    </p:spTree>
    <p:extLst>
      <p:ext uri="{BB962C8B-B14F-4D97-AF65-F5344CB8AC3E}">
        <p14:creationId xmlns:p14="http://schemas.microsoft.com/office/powerpoint/2010/main" val="128617593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5% of pupils believe most/nearly all their peers have taken part in gambling activity within the last 7 days. </a:t>
            </a:r>
          </a:p>
        </p:txBody>
      </p:sp>
      <p:sp>
        <p:nvSpPr>
          <p:cNvPr id="7" name="TextBox 6"/>
          <p:cNvSpPr txBox="1"/>
          <p:nvPr/>
        </p:nvSpPr>
        <p:spPr>
          <a:xfrm>
            <a:off x="9080787" y="1699637"/>
            <a:ext cx="2578388" cy="830997"/>
          </a:xfrm>
          <a:prstGeom prst="rect">
            <a:avLst/>
          </a:prstGeom>
          <a:noFill/>
        </p:spPr>
        <p:txBody>
          <a:bodyPr wrap="square" rtlCol="0">
            <a:spAutoFit/>
          </a:bodyPr>
          <a:lstStyle/>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 part in gambling activities in the last 7 days? </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9" name="Chart 8"/>
          <p:cNvGraphicFramePr/>
          <p:nvPr>
            <p:extLst>
              <p:ext uri="{D42A27DB-BD31-4B8C-83A1-F6EECF244321}">
                <p14:modId xmlns:p14="http://schemas.microsoft.com/office/powerpoint/2010/main" val="278004885"/>
              </p:ext>
            </p:extLst>
          </p:nvPr>
        </p:nvGraphicFramePr>
        <p:xfrm>
          <a:off x="183600" y="835200"/>
          <a:ext cx="4318643" cy="3914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Table 10"/>
          <p:cNvGraphicFramePr>
            <a:graphicFrameLocks noGrp="1"/>
          </p:cNvGraphicFramePr>
          <p:nvPr>
            <p:extLst>
              <p:ext uri="{D42A27DB-BD31-4B8C-83A1-F6EECF244321}">
                <p14:modId xmlns:p14="http://schemas.microsoft.com/office/powerpoint/2010/main" val="3519430121"/>
              </p:ext>
            </p:extLst>
          </p:nvPr>
        </p:nvGraphicFramePr>
        <p:xfrm>
          <a:off x="4854396" y="945287"/>
          <a:ext cx="6778804" cy="2345464"/>
        </p:xfrm>
        <a:graphic>
          <a:graphicData uri="http://schemas.openxmlformats.org/drawingml/2006/table">
            <a:tbl>
              <a:tblPr firstRow="1" bandRow="1">
                <a:tableStyleId>{5940675A-B579-460E-94D1-54222C63F5DA}</a:tableStyleId>
              </a:tblPr>
              <a:tblGrid>
                <a:gridCol w="1688447">
                  <a:extLst>
                    <a:ext uri="{9D8B030D-6E8A-4147-A177-3AD203B41FA5}">
                      <a16:colId xmlns:a16="http://schemas.microsoft.com/office/drawing/2014/main" val="20000"/>
                    </a:ext>
                  </a:extLst>
                </a:gridCol>
                <a:gridCol w="1100689">
                  <a:extLst>
                    <a:ext uri="{9D8B030D-6E8A-4147-A177-3AD203B41FA5}">
                      <a16:colId xmlns:a16="http://schemas.microsoft.com/office/drawing/2014/main" val="20001"/>
                    </a:ext>
                  </a:extLst>
                </a:gridCol>
                <a:gridCol w="726260">
                  <a:extLst>
                    <a:ext uri="{9D8B030D-6E8A-4147-A177-3AD203B41FA5}">
                      <a16:colId xmlns:a16="http://schemas.microsoft.com/office/drawing/2014/main" val="20002"/>
                    </a:ext>
                  </a:extLst>
                </a:gridCol>
                <a:gridCol w="815852">
                  <a:extLst>
                    <a:ext uri="{9D8B030D-6E8A-4147-A177-3AD203B41FA5}">
                      <a16:colId xmlns:a16="http://schemas.microsoft.com/office/drawing/2014/main" val="20003"/>
                    </a:ext>
                  </a:extLst>
                </a:gridCol>
                <a:gridCol w="815852">
                  <a:extLst>
                    <a:ext uri="{9D8B030D-6E8A-4147-A177-3AD203B41FA5}">
                      <a16:colId xmlns:a16="http://schemas.microsoft.com/office/drawing/2014/main" val="20004"/>
                    </a:ext>
                  </a:extLst>
                </a:gridCol>
                <a:gridCol w="815852">
                  <a:extLst>
                    <a:ext uri="{9D8B030D-6E8A-4147-A177-3AD203B41FA5}">
                      <a16:colId xmlns:a16="http://schemas.microsoft.com/office/drawing/2014/main" val="20005"/>
                    </a:ext>
                  </a:extLst>
                </a:gridCol>
                <a:gridCol w="815852">
                  <a:extLst>
                    <a:ext uri="{9D8B030D-6E8A-4147-A177-3AD203B41FA5}">
                      <a16:colId xmlns:a16="http://schemas.microsoft.com/office/drawing/2014/main" val="20006"/>
                    </a:ext>
                  </a:extLst>
                </a:gridCol>
              </a:tblGrid>
              <a:tr h="292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0" name="Table 9">
            <a:extLst>
              <a:ext uri="{FF2B5EF4-FFF2-40B4-BE49-F238E27FC236}">
                <a16:creationId xmlns:a16="http://schemas.microsoft.com/office/drawing/2014/main" id="{242573DB-52C6-40AC-9144-A5E911E510A3}"/>
              </a:ext>
            </a:extLst>
          </p:cNvPr>
          <p:cNvGraphicFramePr>
            <a:graphicFrameLocks noGrp="1"/>
          </p:cNvGraphicFramePr>
          <p:nvPr>
            <p:extLst>
              <p:ext uri="{D42A27DB-BD31-4B8C-83A1-F6EECF244321}">
                <p14:modId xmlns:p14="http://schemas.microsoft.com/office/powerpoint/2010/main" val="2801988817"/>
              </p:ext>
            </p:extLst>
          </p:nvPr>
        </p:nvGraphicFramePr>
        <p:xfrm>
          <a:off x="4854396" y="3458800"/>
          <a:ext cx="6778803" cy="2513104"/>
        </p:xfrm>
        <a:graphic>
          <a:graphicData uri="http://schemas.openxmlformats.org/drawingml/2006/table">
            <a:tbl>
              <a:tblPr firstRow="1" bandRow="1">
                <a:tableStyleId>{5940675A-B579-460E-94D1-54222C63F5DA}</a:tableStyleId>
              </a:tblPr>
              <a:tblGrid>
                <a:gridCol w="1681333">
                  <a:extLst>
                    <a:ext uri="{9D8B030D-6E8A-4147-A177-3AD203B41FA5}">
                      <a16:colId xmlns:a16="http://schemas.microsoft.com/office/drawing/2014/main" val="20000"/>
                    </a:ext>
                  </a:extLst>
                </a:gridCol>
                <a:gridCol w="674696">
                  <a:extLst>
                    <a:ext uri="{9D8B030D-6E8A-4147-A177-3AD203B41FA5}">
                      <a16:colId xmlns:a16="http://schemas.microsoft.com/office/drawing/2014/main" val="20001"/>
                    </a:ext>
                  </a:extLst>
                </a:gridCol>
                <a:gridCol w="781724">
                  <a:extLst>
                    <a:ext uri="{9D8B030D-6E8A-4147-A177-3AD203B41FA5}">
                      <a16:colId xmlns:a16="http://schemas.microsoft.com/office/drawing/2014/main" val="20002"/>
                    </a:ext>
                  </a:extLst>
                </a:gridCol>
                <a:gridCol w="728210">
                  <a:extLst>
                    <a:ext uri="{9D8B030D-6E8A-4147-A177-3AD203B41FA5}">
                      <a16:colId xmlns:a16="http://schemas.microsoft.com/office/drawing/2014/main" val="20003"/>
                    </a:ext>
                  </a:extLst>
                </a:gridCol>
                <a:gridCol w="814166">
                  <a:extLst>
                    <a:ext uri="{9D8B030D-6E8A-4147-A177-3AD203B41FA5}">
                      <a16:colId xmlns:a16="http://schemas.microsoft.com/office/drawing/2014/main" val="20004"/>
                    </a:ext>
                  </a:extLst>
                </a:gridCol>
                <a:gridCol w="747395">
                  <a:extLst>
                    <a:ext uri="{9D8B030D-6E8A-4147-A177-3AD203B41FA5}">
                      <a16:colId xmlns:a16="http://schemas.microsoft.com/office/drawing/2014/main" val="20005"/>
                    </a:ext>
                  </a:extLst>
                </a:gridCol>
                <a:gridCol w="623069">
                  <a:extLst>
                    <a:ext uri="{9D8B030D-6E8A-4147-A177-3AD203B41FA5}">
                      <a16:colId xmlns:a16="http://schemas.microsoft.com/office/drawing/2014/main" val="20006"/>
                    </a:ext>
                  </a:extLst>
                </a:gridCol>
                <a:gridCol w="728210">
                  <a:extLst>
                    <a:ext uri="{9D8B030D-6E8A-4147-A177-3AD203B41FA5}">
                      <a16:colId xmlns:a16="http://schemas.microsoft.com/office/drawing/2014/main" val="13544727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8942619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rmAutofit/>
          </a:bodyPr>
          <a:lstStyle/>
          <a:p>
            <a:r>
              <a:rPr lang="en-GB" sz="1600" dirty="0"/>
              <a:t>61% of pupils take part in at least one gambling activity, either occasionally or more frequently. Playing arcade games for fun is the most popular gambling activity (67%). Participation in gambling has increased over the last few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635920400"/>
              </p:ext>
            </p:extLst>
          </p:nvPr>
        </p:nvGraphicFramePr>
        <p:xfrm>
          <a:off x="180000" y="837266"/>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 </a:t>
            </a:r>
          </a:p>
          <a:p>
            <a:r>
              <a:rPr lang="en-GB" sz="1000" i="1" dirty="0">
                <a:solidFill>
                  <a:srgbClr val="002060"/>
                </a:solidFill>
                <a:latin typeface="Calibri" panose="020F0502020204030204" pitchFamily="34" charset="0"/>
              </a:rPr>
              <a:t>Base: All valid respondents, 2022 n=834, 2023 n=1,057, 2024 n= 1,170.</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12932839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80000"/>
            <a:ext cx="11317860" cy="900000"/>
          </a:xfrm>
        </p:spPr>
        <p:txBody>
          <a:bodyPr anchor="t" anchorCtr="0">
            <a:normAutofit/>
          </a:bodyPr>
          <a:lstStyle/>
          <a:p>
            <a:r>
              <a:rPr lang="en-GB" sz="1600" dirty="0"/>
              <a:t>Boys have a higher tendency than girls across almost all settings to engage in gambling activities at least once a month, particularly to buy loot boxes when they play online games (27 v. 7%).</a:t>
            </a:r>
          </a:p>
        </p:txBody>
      </p:sp>
      <p:graphicFrame>
        <p:nvGraphicFramePr>
          <p:cNvPr id="10" name="Table 9"/>
          <p:cNvGraphicFramePr>
            <a:graphicFrameLocks noGrp="1"/>
          </p:cNvGraphicFramePr>
          <p:nvPr>
            <p:extLst>
              <p:ext uri="{D42A27DB-BD31-4B8C-83A1-F6EECF244321}">
                <p14:modId xmlns:p14="http://schemas.microsoft.com/office/powerpoint/2010/main" val="411449150"/>
              </p:ext>
            </p:extLst>
          </p:nvPr>
        </p:nvGraphicFramePr>
        <p:xfrm>
          <a:off x="360000" y="961200"/>
          <a:ext cx="11273201" cy="4028736"/>
        </p:xfrm>
        <a:graphic>
          <a:graphicData uri="http://schemas.openxmlformats.org/drawingml/2006/table">
            <a:tbl>
              <a:tblPr firstRow="1" bandRow="1">
                <a:tableStyleId>{5940675A-B579-460E-94D1-54222C63F5DA}</a:tableStyleId>
              </a:tblPr>
              <a:tblGrid>
                <a:gridCol w="1819029">
                  <a:extLst>
                    <a:ext uri="{9D8B030D-6E8A-4147-A177-3AD203B41FA5}">
                      <a16:colId xmlns:a16="http://schemas.microsoft.com/office/drawing/2014/main" val="20000"/>
                    </a:ext>
                  </a:extLst>
                </a:gridCol>
                <a:gridCol w="1671550">
                  <a:extLst>
                    <a:ext uri="{9D8B030D-6E8A-4147-A177-3AD203B41FA5}">
                      <a16:colId xmlns:a16="http://schemas.microsoft.com/office/drawing/2014/main" val="20001"/>
                    </a:ext>
                  </a:extLst>
                </a:gridCol>
                <a:gridCol w="1479850">
                  <a:extLst>
                    <a:ext uri="{9D8B030D-6E8A-4147-A177-3AD203B41FA5}">
                      <a16:colId xmlns:a16="http://schemas.microsoft.com/office/drawing/2014/main" val="20003"/>
                    </a:ext>
                  </a:extLst>
                </a:gridCol>
                <a:gridCol w="1575693">
                  <a:extLst>
                    <a:ext uri="{9D8B030D-6E8A-4147-A177-3AD203B41FA5}">
                      <a16:colId xmlns:a16="http://schemas.microsoft.com/office/drawing/2014/main" val="20005"/>
                    </a:ext>
                  </a:extLst>
                </a:gridCol>
                <a:gridCol w="1575693">
                  <a:extLst>
                    <a:ext uri="{9D8B030D-6E8A-4147-A177-3AD203B41FA5}">
                      <a16:colId xmlns:a16="http://schemas.microsoft.com/office/drawing/2014/main" val="20007"/>
                    </a:ext>
                  </a:extLst>
                </a:gridCol>
                <a:gridCol w="1575693">
                  <a:extLst>
                    <a:ext uri="{9D8B030D-6E8A-4147-A177-3AD203B41FA5}">
                      <a16:colId xmlns:a16="http://schemas.microsoft.com/office/drawing/2014/main" val="20009"/>
                    </a:ext>
                  </a:extLst>
                </a:gridCol>
                <a:gridCol w="1575693">
                  <a:extLst>
                    <a:ext uri="{9D8B030D-6E8A-4147-A177-3AD203B41FA5}">
                      <a16:colId xmlns:a16="http://schemas.microsoft.com/office/drawing/2014/main" val="20011"/>
                    </a:ext>
                  </a:extLst>
                </a:gridCol>
              </a:tblGrid>
              <a:tr h="414916">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9983640"/>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1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3884415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3202079"/>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07838"/>
            <a:ext cx="11273200" cy="261610"/>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402580752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46614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45633"/>
            <a:ext cx="11799433" cy="900000"/>
          </a:xfrm>
        </p:spPr>
        <p:txBody>
          <a:bodyPr anchor="t" anchorCtr="0">
            <a:normAutofit/>
          </a:bodyPr>
          <a:lstStyle/>
          <a:p>
            <a:r>
              <a:rPr lang="en-GB" sz="1600" dirty="0"/>
              <a:t>Although the base is small, 32% of young carers play arcade games for fun, the highest observation across the cohorts. LGBTQ pupils are the generally the least engaged group when it come s to gambling.</a:t>
            </a:r>
          </a:p>
        </p:txBody>
      </p:sp>
      <p:graphicFrame>
        <p:nvGraphicFramePr>
          <p:cNvPr id="10" name="Table 9"/>
          <p:cNvGraphicFramePr>
            <a:graphicFrameLocks noGrp="1"/>
          </p:cNvGraphicFramePr>
          <p:nvPr>
            <p:extLst>
              <p:ext uri="{D42A27DB-BD31-4B8C-83A1-F6EECF244321}">
                <p14:modId xmlns:p14="http://schemas.microsoft.com/office/powerpoint/2010/main" val="3890272798"/>
              </p:ext>
            </p:extLst>
          </p:nvPr>
        </p:nvGraphicFramePr>
        <p:xfrm>
          <a:off x="360000" y="961200"/>
          <a:ext cx="11273202" cy="4005128"/>
        </p:xfrm>
        <a:graphic>
          <a:graphicData uri="http://schemas.openxmlformats.org/drawingml/2006/table">
            <a:tbl>
              <a:tblPr firstRow="1" bandRow="1">
                <a:tableStyleId>{5940675A-B579-460E-94D1-54222C63F5DA}</a:tableStyleId>
              </a:tblPr>
              <a:tblGrid>
                <a:gridCol w="2796070">
                  <a:extLst>
                    <a:ext uri="{9D8B030D-6E8A-4147-A177-3AD203B41FA5}">
                      <a16:colId xmlns:a16="http://schemas.microsoft.com/office/drawing/2014/main" val="20000"/>
                    </a:ext>
                  </a:extLst>
                </a:gridCol>
                <a:gridCol w="1284688">
                  <a:extLst>
                    <a:ext uri="{9D8B030D-6E8A-4147-A177-3AD203B41FA5}">
                      <a16:colId xmlns:a16="http://schemas.microsoft.com/office/drawing/2014/main" val="20001"/>
                    </a:ext>
                  </a:extLst>
                </a:gridCol>
                <a:gridCol w="1261020">
                  <a:extLst>
                    <a:ext uri="{9D8B030D-6E8A-4147-A177-3AD203B41FA5}">
                      <a16:colId xmlns:a16="http://schemas.microsoft.com/office/drawing/2014/main" val="20002"/>
                    </a:ext>
                  </a:extLst>
                </a:gridCol>
                <a:gridCol w="1161022">
                  <a:extLst>
                    <a:ext uri="{9D8B030D-6E8A-4147-A177-3AD203B41FA5}">
                      <a16:colId xmlns:a16="http://schemas.microsoft.com/office/drawing/2014/main" val="20003"/>
                    </a:ext>
                  </a:extLst>
                </a:gridCol>
                <a:gridCol w="1137354">
                  <a:extLst>
                    <a:ext uri="{9D8B030D-6E8A-4147-A177-3AD203B41FA5}">
                      <a16:colId xmlns:a16="http://schemas.microsoft.com/office/drawing/2014/main" val="20004"/>
                    </a:ext>
                  </a:extLst>
                </a:gridCol>
                <a:gridCol w="1211016">
                  <a:extLst>
                    <a:ext uri="{9D8B030D-6E8A-4147-A177-3AD203B41FA5}">
                      <a16:colId xmlns:a16="http://schemas.microsoft.com/office/drawing/2014/main" val="20005"/>
                    </a:ext>
                  </a:extLst>
                </a:gridCol>
                <a:gridCol w="1211016">
                  <a:extLst>
                    <a:ext uri="{9D8B030D-6E8A-4147-A177-3AD203B41FA5}">
                      <a16:colId xmlns:a16="http://schemas.microsoft.com/office/drawing/2014/main" val="20006"/>
                    </a:ext>
                  </a:extLst>
                </a:gridCol>
                <a:gridCol w="1211016">
                  <a:extLst>
                    <a:ext uri="{9D8B030D-6E8A-4147-A177-3AD203B41FA5}">
                      <a16:colId xmlns:a16="http://schemas.microsoft.com/office/drawing/2014/main" val="1203925574"/>
                    </a:ext>
                  </a:extLst>
                </a:gridCol>
              </a:tblGrid>
              <a:tr h="414916">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0315484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1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9119477"/>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26794763"/>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20362"/>
            <a:ext cx="11273200" cy="261610"/>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15102193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A small proportion of pupils expressed tendencies of addiction to gambling. 15% have tried to win their money back with 11% admitting that they have/do find it hard to stop gambling.</a:t>
            </a:r>
          </a:p>
        </p:txBody>
      </p:sp>
      <p:graphicFrame>
        <p:nvGraphicFramePr>
          <p:cNvPr id="15" name="Chart 14"/>
          <p:cNvGraphicFramePr/>
          <p:nvPr>
            <p:extLst>
              <p:ext uri="{D42A27DB-BD31-4B8C-83A1-F6EECF244321}">
                <p14:modId xmlns:p14="http://schemas.microsoft.com/office/powerpoint/2010/main" val="271995720"/>
              </p:ext>
            </p:extLst>
          </p:nvPr>
        </p:nvGraphicFramePr>
        <p:xfrm>
          <a:off x="183600" y="1195200"/>
          <a:ext cx="8887248" cy="466179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a:p>
            <a:r>
              <a:rPr lang="en-GB" sz="1000" i="1" dirty="0">
                <a:solidFill>
                  <a:srgbClr val="002060"/>
                </a:solidFill>
                <a:latin typeface="Calibri" panose="020F0502020204030204" pitchFamily="34" charset="0"/>
              </a:rPr>
              <a:t>Base: All those partaking in gambling activities, n=891</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412833041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More boys have agreed with these statements about addictive behaviour than girls (26% v. 18%).</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0" name="Table 9">
            <a:extLst>
              <a:ext uri="{FF2B5EF4-FFF2-40B4-BE49-F238E27FC236}">
                <a16:creationId xmlns:a16="http://schemas.microsoft.com/office/drawing/2014/main" id="{1C9B9C5A-2057-4FD5-AB05-2ABDC78553C3}"/>
              </a:ext>
            </a:extLst>
          </p:cNvPr>
          <p:cNvGraphicFramePr>
            <a:graphicFrameLocks noGrp="1"/>
          </p:cNvGraphicFramePr>
          <p:nvPr>
            <p:extLst>
              <p:ext uri="{D42A27DB-BD31-4B8C-83A1-F6EECF244321}">
                <p14:modId xmlns:p14="http://schemas.microsoft.com/office/powerpoint/2010/main" val="3859878089"/>
              </p:ext>
            </p:extLst>
          </p:nvPr>
        </p:nvGraphicFramePr>
        <p:xfrm>
          <a:off x="360000" y="972000"/>
          <a:ext cx="11273200" cy="2802422"/>
        </p:xfrm>
        <a:graphic>
          <a:graphicData uri="http://schemas.openxmlformats.org/drawingml/2006/table">
            <a:tbl>
              <a:tblPr firstRow="1" bandRow="1">
                <a:tableStyleId>{5940675A-B579-460E-94D1-54222C63F5DA}</a:tableStyleId>
              </a:tblPr>
              <a:tblGrid>
                <a:gridCol w="3450000">
                  <a:extLst>
                    <a:ext uri="{9D8B030D-6E8A-4147-A177-3AD203B41FA5}">
                      <a16:colId xmlns:a16="http://schemas.microsoft.com/office/drawing/2014/main" val="20000"/>
                    </a:ext>
                  </a:extLst>
                </a:gridCol>
                <a:gridCol w="971550">
                  <a:extLst>
                    <a:ext uri="{9D8B030D-6E8A-4147-A177-3AD203B41FA5}">
                      <a16:colId xmlns:a16="http://schemas.microsoft.com/office/drawing/2014/main" val="4273777856"/>
                    </a:ext>
                  </a:extLst>
                </a:gridCol>
                <a:gridCol w="1181100">
                  <a:extLst>
                    <a:ext uri="{9D8B030D-6E8A-4147-A177-3AD203B41FA5}">
                      <a16:colId xmlns:a16="http://schemas.microsoft.com/office/drawing/2014/main" val="20001"/>
                    </a:ext>
                  </a:extLst>
                </a:gridCol>
                <a:gridCol w="965118">
                  <a:extLst>
                    <a:ext uri="{9D8B030D-6E8A-4147-A177-3AD203B41FA5}">
                      <a16:colId xmlns:a16="http://schemas.microsoft.com/office/drawing/2014/main" val="20002"/>
                    </a:ext>
                  </a:extLst>
                </a:gridCol>
                <a:gridCol w="1176358">
                  <a:extLst>
                    <a:ext uri="{9D8B030D-6E8A-4147-A177-3AD203B41FA5}">
                      <a16:colId xmlns:a16="http://schemas.microsoft.com/office/drawing/2014/main" val="20003"/>
                    </a:ext>
                  </a:extLst>
                </a:gridCol>
                <a:gridCol w="1176358">
                  <a:extLst>
                    <a:ext uri="{9D8B030D-6E8A-4147-A177-3AD203B41FA5}">
                      <a16:colId xmlns:a16="http://schemas.microsoft.com/office/drawing/2014/main" val="20004"/>
                    </a:ext>
                  </a:extLst>
                </a:gridCol>
                <a:gridCol w="1176358">
                  <a:extLst>
                    <a:ext uri="{9D8B030D-6E8A-4147-A177-3AD203B41FA5}">
                      <a16:colId xmlns:a16="http://schemas.microsoft.com/office/drawing/2014/main" val="20005"/>
                    </a:ext>
                  </a:extLst>
                </a:gridCol>
                <a:gridCol w="1176358">
                  <a:extLst>
                    <a:ext uri="{9D8B030D-6E8A-4147-A177-3AD203B41FA5}">
                      <a16:colId xmlns:a16="http://schemas.microsoft.com/office/drawing/2014/main" val="20006"/>
                    </a:ext>
                  </a:extLst>
                </a:gridCol>
              </a:tblGrid>
              <a:tr h="2770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565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326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444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415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172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can forget about everything else</a:t>
                      </a:r>
                      <a:r>
                        <a:rPr lang="en-GB" sz="1100" kern="1200" baseline="0" dirty="0">
                          <a:solidFill>
                            <a:schemeClr val="tx1">
                              <a:lumMod val="75000"/>
                              <a:lumOff val="25000"/>
                            </a:schemeClr>
                          </a:solidFill>
                          <a:latin typeface="+mn-lt"/>
                          <a:ea typeface="+mn-ea"/>
                          <a:cs typeface="+mn-cs"/>
                        </a:rPr>
                        <a:t> when I’m playing</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947">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39299311"/>
                  </a:ext>
                </a:extLst>
              </a:tr>
              <a:tr h="284947">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947">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30549729"/>
                  </a:ext>
                </a:extLst>
              </a:tr>
              <a:tr h="284947">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155837">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7669516"/>
                  </a:ext>
                </a:extLst>
              </a:tr>
              <a:tr h="0">
                <a:tc>
                  <a:txBody>
                    <a:bodyPr/>
                    <a:lstStyle/>
                    <a:p>
                      <a:pPr marL="0" algn="l"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79027">
                <a:tc grid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395691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Although Young carers are the cohort who are most likely to agree with these statements about addiction, they are a small sample size so it’s hard to draw conclusions from the data.  </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a:extLst>
              <a:ext uri="{FF2B5EF4-FFF2-40B4-BE49-F238E27FC236}">
                <a16:creationId xmlns:a16="http://schemas.microsoft.com/office/drawing/2014/main" id="{D99E5A05-A6F7-450F-97A7-6B1D349884F4}"/>
              </a:ext>
            </a:extLst>
          </p:cNvPr>
          <p:cNvGraphicFramePr>
            <a:graphicFrameLocks noGrp="1"/>
          </p:cNvGraphicFramePr>
          <p:nvPr>
            <p:extLst>
              <p:ext uri="{D42A27DB-BD31-4B8C-83A1-F6EECF244321}">
                <p14:modId xmlns:p14="http://schemas.microsoft.com/office/powerpoint/2010/main" val="2491198857"/>
              </p:ext>
            </p:extLst>
          </p:nvPr>
        </p:nvGraphicFramePr>
        <p:xfrm>
          <a:off x="360003" y="972000"/>
          <a:ext cx="11273196" cy="3105852"/>
        </p:xfrm>
        <a:graphic>
          <a:graphicData uri="http://schemas.openxmlformats.org/drawingml/2006/table">
            <a:tbl>
              <a:tblPr firstRow="1" bandRow="1">
                <a:tableStyleId>{5940675A-B579-460E-94D1-54222C63F5DA}</a:tableStyleId>
              </a:tblPr>
              <a:tblGrid>
                <a:gridCol w="3440475">
                  <a:extLst>
                    <a:ext uri="{9D8B030D-6E8A-4147-A177-3AD203B41FA5}">
                      <a16:colId xmlns:a16="http://schemas.microsoft.com/office/drawing/2014/main" val="20000"/>
                    </a:ext>
                  </a:extLst>
                </a:gridCol>
                <a:gridCol w="962025">
                  <a:extLst>
                    <a:ext uri="{9D8B030D-6E8A-4147-A177-3AD203B41FA5}">
                      <a16:colId xmlns:a16="http://schemas.microsoft.com/office/drawing/2014/main" val="2532139442"/>
                    </a:ext>
                  </a:extLst>
                </a:gridCol>
                <a:gridCol w="981528">
                  <a:extLst>
                    <a:ext uri="{9D8B030D-6E8A-4147-A177-3AD203B41FA5}">
                      <a16:colId xmlns:a16="http://schemas.microsoft.com/office/drawing/2014/main" val="20001"/>
                    </a:ext>
                  </a:extLst>
                </a:gridCol>
                <a:gridCol w="981528">
                  <a:extLst>
                    <a:ext uri="{9D8B030D-6E8A-4147-A177-3AD203B41FA5}">
                      <a16:colId xmlns:a16="http://schemas.microsoft.com/office/drawing/2014/main" val="20002"/>
                    </a:ext>
                  </a:extLst>
                </a:gridCol>
                <a:gridCol w="981528">
                  <a:extLst>
                    <a:ext uri="{9D8B030D-6E8A-4147-A177-3AD203B41FA5}">
                      <a16:colId xmlns:a16="http://schemas.microsoft.com/office/drawing/2014/main" val="20003"/>
                    </a:ext>
                  </a:extLst>
                </a:gridCol>
                <a:gridCol w="981528">
                  <a:extLst>
                    <a:ext uri="{9D8B030D-6E8A-4147-A177-3AD203B41FA5}">
                      <a16:colId xmlns:a16="http://schemas.microsoft.com/office/drawing/2014/main" val="20004"/>
                    </a:ext>
                  </a:extLst>
                </a:gridCol>
                <a:gridCol w="1209987">
                  <a:extLst>
                    <a:ext uri="{9D8B030D-6E8A-4147-A177-3AD203B41FA5}">
                      <a16:colId xmlns:a16="http://schemas.microsoft.com/office/drawing/2014/main" val="20005"/>
                    </a:ext>
                  </a:extLst>
                </a:gridCol>
                <a:gridCol w="753069">
                  <a:extLst>
                    <a:ext uri="{9D8B030D-6E8A-4147-A177-3AD203B41FA5}">
                      <a16:colId xmlns:a16="http://schemas.microsoft.com/office/drawing/2014/main" val="20006"/>
                    </a:ext>
                  </a:extLst>
                </a:gridCol>
                <a:gridCol w="981528">
                  <a:extLst>
                    <a:ext uri="{9D8B030D-6E8A-4147-A177-3AD203B41FA5}">
                      <a16:colId xmlns:a16="http://schemas.microsoft.com/office/drawing/2014/main" val="3025443119"/>
                    </a:ext>
                  </a:extLst>
                </a:gridCol>
              </a:tblGrid>
              <a:tr h="4526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175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790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can forget about everything else</a:t>
                      </a:r>
                      <a:r>
                        <a:rPr lang="en-GB" sz="1100" kern="1200" baseline="0" dirty="0">
                          <a:solidFill>
                            <a:schemeClr val="tx1">
                              <a:lumMod val="75000"/>
                              <a:lumOff val="25000"/>
                            </a:schemeClr>
                          </a:solidFill>
                          <a:latin typeface="+mn-lt"/>
                          <a:ea typeface="+mn-ea"/>
                          <a:cs typeface="+mn-cs"/>
                        </a:rPr>
                        <a:t> when I’m playing</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6829">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74868690"/>
                  </a:ext>
                </a:extLst>
              </a:tr>
              <a:tr h="137160">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37160">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08281975"/>
                  </a:ext>
                </a:extLst>
              </a:tr>
              <a:tr h="228600">
                <a:tc row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28600">
                <a:tc vMerge="1">
                  <a:txBody>
                    <a:bodyPr/>
                    <a:lstStyle/>
                    <a:p>
                      <a:endParaRPr lang="en-GB"/>
                    </a:p>
                  </a:txBody>
                  <a:tcPr/>
                </a:tc>
                <a:tc>
                  <a:txBody>
                    <a:bodyPr/>
                    <a:lstStyle/>
                    <a:p>
                      <a:pPr algn="ctr"/>
                      <a:r>
                        <a:rPr lang="en-GB" sz="11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22026826"/>
                  </a:ext>
                </a:extLst>
              </a:tr>
              <a:tr h="0">
                <a:tc>
                  <a:txBody>
                    <a:bodyPr/>
                    <a:lstStyle/>
                    <a:p>
                      <a:pPr marL="0" algn="l"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452613">
                <a:tc gridSpan="2">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00066263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45% of pupils say they would know where to go if they or someone they know might have a gambling problem. Boys are more likely to know where to get help than girls (50% and 40% respectively). Ethnic minority groups are the least likely to know where to get help.</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think you, or someone you know might have a gambling problem would you know how to get help? </a:t>
            </a:r>
          </a:p>
          <a:p>
            <a:r>
              <a:rPr lang="en-GB" sz="1000" i="1" dirty="0">
                <a:solidFill>
                  <a:srgbClr val="002060"/>
                </a:solidFill>
                <a:latin typeface="Calibri" panose="020F0502020204030204" pitchFamily="34" charset="0"/>
              </a:rPr>
              <a:t>Base: All valid respondents, 2022 n=834, 2023 n=1,057, 2024 n=1,170</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727040771"/>
              </p:ext>
            </p:extLst>
          </p:nvPr>
        </p:nvGraphicFramePr>
        <p:xfrm>
          <a:off x="4180114" y="1254941"/>
          <a:ext cx="7453085" cy="1549048"/>
        </p:xfrm>
        <a:graphic>
          <a:graphicData uri="http://schemas.openxmlformats.org/drawingml/2006/table">
            <a:tbl>
              <a:tblPr firstRow="1" bandRow="1">
                <a:tableStyleId>{5940675A-B579-460E-94D1-54222C63F5DA}</a:tableStyleId>
              </a:tblPr>
              <a:tblGrid>
                <a:gridCol w="1140803">
                  <a:extLst>
                    <a:ext uri="{9D8B030D-6E8A-4147-A177-3AD203B41FA5}">
                      <a16:colId xmlns:a16="http://schemas.microsoft.com/office/drawing/2014/main" val="20000"/>
                    </a:ext>
                  </a:extLst>
                </a:gridCol>
                <a:gridCol w="1052047">
                  <a:extLst>
                    <a:ext uri="{9D8B030D-6E8A-4147-A177-3AD203B41FA5}">
                      <a16:colId xmlns:a16="http://schemas.microsoft.com/office/drawing/2014/main" val="20001"/>
                    </a:ext>
                  </a:extLst>
                </a:gridCol>
                <a:gridCol w="1052047">
                  <a:extLst>
                    <a:ext uri="{9D8B030D-6E8A-4147-A177-3AD203B41FA5}">
                      <a16:colId xmlns:a16="http://schemas.microsoft.com/office/drawing/2014/main" val="20002"/>
                    </a:ext>
                  </a:extLst>
                </a:gridCol>
                <a:gridCol w="1052047">
                  <a:extLst>
                    <a:ext uri="{9D8B030D-6E8A-4147-A177-3AD203B41FA5}">
                      <a16:colId xmlns:a16="http://schemas.microsoft.com/office/drawing/2014/main" val="20003"/>
                    </a:ext>
                  </a:extLst>
                </a:gridCol>
                <a:gridCol w="1052047">
                  <a:extLst>
                    <a:ext uri="{9D8B030D-6E8A-4147-A177-3AD203B41FA5}">
                      <a16:colId xmlns:a16="http://schemas.microsoft.com/office/drawing/2014/main" val="20004"/>
                    </a:ext>
                  </a:extLst>
                </a:gridCol>
                <a:gridCol w="1052047">
                  <a:extLst>
                    <a:ext uri="{9D8B030D-6E8A-4147-A177-3AD203B41FA5}">
                      <a16:colId xmlns:a16="http://schemas.microsoft.com/office/drawing/2014/main" val="20005"/>
                    </a:ext>
                  </a:extLst>
                </a:gridCol>
                <a:gridCol w="1052047">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1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959">
                <a:tc>
                  <a:txBody>
                    <a:bodyPr/>
                    <a:lstStyle/>
                    <a:p>
                      <a:r>
                        <a:rPr lang="en-GB" sz="11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2814627280"/>
              </p:ext>
            </p:extLst>
          </p:nvPr>
        </p:nvGraphicFramePr>
        <p:xfrm>
          <a:off x="4180116" y="3199109"/>
          <a:ext cx="7453086" cy="1456379"/>
        </p:xfrm>
        <a:graphic>
          <a:graphicData uri="http://schemas.openxmlformats.org/drawingml/2006/table">
            <a:tbl>
              <a:tblPr firstRow="1" bandRow="1">
                <a:tableStyleId>{5940675A-B579-460E-94D1-54222C63F5DA}</a:tableStyleId>
              </a:tblPr>
              <a:tblGrid>
                <a:gridCol w="1131686">
                  <a:extLst>
                    <a:ext uri="{9D8B030D-6E8A-4147-A177-3AD203B41FA5}">
                      <a16:colId xmlns:a16="http://schemas.microsoft.com/office/drawing/2014/main" val="20000"/>
                    </a:ext>
                  </a:extLst>
                </a:gridCol>
                <a:gridCol w="915907">
                  <a:extLst>
                    <a:ext uri="{9D8B030D-6E8A-4147-A177-3AD203B41FA5}">
                      <a16:colId xmlns:a16="http://schemas.microsoft.com/office/drawing/2014/main" val="20001"/>
                    </a:ext>
                  </a:extLst>
                </a:gridCol>
                <a:gridCol w="931029">
                  <a:extLst>
                    <a:ext uri="{9D8B030D-6E8A-4147-A177-3AD203B41FA5}">
                      <a16:colId xmlns:a16="http://schemas.microsoft.com/office/drawing/2014/main" val="20002"/>
                    </a:ext>
                  </a:extLst>
                </a:gridCol>
                <a:gridCol w="847526">
                  <a:extLst>
                    <a:ext uri="{9D8B030D-6E8A-4147-A177-3AD203B41FA5}">
                      <a16:colId xmlns:a16="http://schemas.microsoft.com/office/drawing/2014/main" val="20003"/>
                    </a:ext>
                  </a:extLst>
                </a:gridCol>
                <a:gridCol w="976871">
                  <a:extLst>
                    <a:ext uri="{9D8B030D-6E8A-4147-A177-3AD203B41FA5}">
                      <a16:colId xmlns:a16="http://schemas.microsoft.com/office/drawing/2014/main" val="20004"/>
                    </a:ext>
                  </a:extLst>
                </a:gridCol>
                <a:gridCol w="956789">
                  <a:extLst>
                    <a:ext uri="{9D8B030D-6E8A-4147-A177-3AD203B41FA5}">
                      <a16:colId xmlns:a16="http://schemas.microsoft.com/office/drawing/2014/main" val="20005"/>
                    </a:ext>
                  </a:extLst>
                </a:gridCol>
                <a:gridCol w="846639">
                  <a:extLst>
                    <a:ext uri="{9D8B030D-6E8A-4147-A177-3AD203B41FA5}">
                      <a16:colId xmlns:a16="http://schemas.microsoft.com/office/drawing/2014/main" val="20006"/>
                    </a:ext>
                  </a:extLst>
                </a:gridCol>
                <a:gridCol w="846639">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711551039"/>
              </p:ext>
            </p:extLst>
          </p:nvPr>
        </p:nvGraphicFramePr>
        <p:xfrm>
          <a:off x="180000" y="1173966"/>
          <a:ext cx="3980550" cy="3908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612694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Your community and activities:</a:t>
            </a:r>
          </a:p>
          <a:p>
            <a:r>
              <a:rPr lang="en-GB">
                <a:latin typeface="+mn-lt"/>
                <a:cs typeface="DINPro" panose="020B0504020101020102" pitchFamily="34" charset="0"/>
              </a:rPr>
              <a:t>Ambitions, aspirations and environment</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rgbClr val="F2851F"/>
              </a:solidFill>
            </a:endParaRPr>
          </a:p>
        </p:txBody>
      </p:sp>
    </p:spTree>
    <p:extLst>
      <p:ext uri="{BB962C8B-B14F-4D97-AF65-F5344CB8AC3E}">
        <p14:creationId xmlns:p14="http://schemas.microsoft.com/office/powerpoint/2010/main" val="409507102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75% of pupils undertake activities that are important to them and 90% feel they have the space to do so at home. However, getting involved in the local community is true for ‘only’ 35%, and a third of pupils feel able to share their ideas for making things better for people at school.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n=1,170</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3865272454"/>
              </p:ext>
            </p:extLst>
          </p:nvPr>
        </p:nvGraphicFramePr>
        <p:xfrm>
          <a:off x="183598" y="1195200"/>
          <a:ext cx="10386245" cy="394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62937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(13)</a:t>
            </a:r>
          </a:p>
        </p:txBody>
      </p:sp>
      <p:sp>
        <p:nvSpPr>
          <p:cNvPr id="3" name="Content Placeholder 2"/>
          <p:cNvSpPr>
            <a:spLocks noGrp="1"/>
          </p:cNvSpPr>
          <p:nvPr>
            <p:ph idx="1"/>
          </p:nvPr>
        </p:nvSpPr>
        <p:spPr>
          <a:xfrm>
            <a:off x="183019" y="999932"/>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The majority of pupils feel safe at home (93%) with LGBTQ pupils, those with a disability and young carers the least likely groups to say they feel safe.</a:t>
            </a:r>
            <a:endParaRPr lang="en-GB" sz="16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89% of pupils are able to ‘hang out’ in safe places at home or near home. For LGBTQ this decreases to 80%. </a:t>
            </a:r>
          </a:p>
          <a:p>
            <a:pPr>
              <a:lnSpc>
                <a:spcPct val="100000"/>
              </a:lnSpc>
              <a:spcBef>
                <a:spcPts val="600"/>
              </a:spcBef>
              <a:spcAft>
                <a:spcPts val="600"/>
              </a:spcAft>
            </a:pPr>
            <a:r>
              <a:rPr lang="en-GB" sz="1400" dirty="0">
                <a:solidFill>
                  <a:schemeClr val="tx1">
                    <a:lumMod val="75000"/>
                    <a:lumOff val="25000"/>
                  </a:schemeClr>
                </a:solidFill>
              </a:rPr>
              <a:t>29% have seen a knife being used to fight or as a threat and 12% have either themselves, or know someone who has, carried a knife for protection.  </a:t>
            </a:r>
          </a:p>
          <a:p>
            <a:pPr>
              <a:lnSpc>
                <a:spcPct val="100000"/>
              </a:lnSpc>
              <a:spcBef>
                <a:spcPts val="600"/>
              </a:spcBef>
              <a:spcAft>
                <a:spcPts val="600"/>
              </a:spcAft>
            </a:pPr>
            <a:r>
              <a:rPr lang="en-GB" sz="1400" dirty="0">
                <a:solidFill>
                  <a:schemeClr val="tx1">
                    <a:lumMod val="75000"/>
                    <a:lumOff val="25000"/>
                  </a:schemeClr>
                </a:solidFill>
              </a:rPr>
              <a:t>Generally, pupils feel safe at home and during the day but feel significantly less safe going out after dark, and when in Doncaster town centre. LGBTQ pupils are the least likely to feel safe at school (58%) and going to and from school (61%).</a:t>
            </a:r>
          </a:p>
          <a:p>
            <a:pPr>
              <a:lnSpc>
                <a:spcPct val="100000"/>
              </a:lnSpc>
              <a:spcBef>
                <a:spcPts val="600"/>
              </a:spcBef>
              <a:spcAft>
                <a:spcPts val="600"/>
              </a:spcAft>
            </a:pPr>
            <a:r>
              <a:rPr lang="en-US" sz="1400" dirty="0">
                <a:solidFill>
                  <a:schemeClr val="tx1">
                    <a:lumMod val="75000"/>
                    <a:lumOff val="25000"/>
                  </a:schemeClr>
                </a:solidFill>
              </a:rPr>
              <a:t>70% of pupils believe at least some of their peers have consumed alcohol in the last week. Perceptions shift widely from Year 8 to Year 10; </a:t>
            </a:r>
            <a:r>
              <a:rPr lang="en-GB" sz="1400" dirty="0">
                <a:solidFill>
                  <a:schemeClr val="tx1">
                    <a:lumMod val="75000"/>
                    <a:lumOff val="25000"/>
                  </a:schemeClr>
                </a:solidFill>
              </a:rPr>
              <a:t>whereas 22% of Year 8 pupils presume most/all of their peers have consumed alcohol in the last week, the figure nearly doubles to 40% amongst Year 10s. Girls are more likely to presume that most/all of their peers are consuming alcohol than boys are (32% and 25% respectively). </a:t>
            </a:r>
            <a:endParaRPr lang="en-US"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29% of pupils believe that nearly all or most of their peers have consumed alcohol in the last week, in reality only 17% have done so. </a:t>
            </a:r>
          </a:p>
          <a:p>
            <a:pPr>
              <a:lnSpc>
                <a:spcPct val="100000"/>
              </a:lnSpc>
              <a:spcBef>
                <a:spcPts val="600"/>
              </a:spcBef>
              <a:spcAft>
                <a:spcPts val="600"/>
              </a:spcAft>
            </a:pPr>
            <a:r>
              <a:rPr lang="en-GB" sz="1400" dirty="0">
                <a:solidFill>
                  <a:schemeClr val="tx1">
                    <a:lumMod val="75000"/>
                    <a:lumOff val="25000"/>
                  </a:schemeClr>
                </a:solidFill>
              </a:rPr>
              <a:t>Of the 17% who say they have had an alcoholic drink in the past 7 days, pre-mixed drinks such as WKD and VK are the most popular. All option have decreased since previous years. </a:t>
            </a:r>
          </a:p>
          <a:p>
            <a:pPr>
              <a:lnSpc>
                <a:spcPct val="100000"/>
              </a:lnSpc>
              <a:spcBef>
                <a:spcPts val="600"/>
              </a:spcBef>
              <a:spcAft>
                <a:spcPts val="600"/>
              </a:spcAft>
            </a:pPr>
            <a:r>
              <a:rPr lang="en-GB" sz="1400" dirty="0">
                <a:solidFill>
                  <a:schemeClr val="tx1">
                    <a:lumMod val="75000"/>
                    <a:lumOff val="25000"/>
                  </a:schemeClr>
                </a:solidFill>
              </a:rPr>
              <a:t>For those pupils consuming alcohol, the home is the most likely place they will drink (59%), followed by ‘a friend or relation’s home’ (29%). Alcohol was most commonly provided by parents/carers (40%) followed by adult friends/family over 18 years old (18%).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86095700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Pupil's opinions about having space to relax and do activities, share ideas to make things better at school and getting involved in the community outside of school have remained similar to previous years.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2022 n=834, 2023 n=1,057, 2024 n=1,170</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3603776950"/>
              </p:ext>
            </p:extLst>
          </p:nvPr>
        </p:nvGraphicFramePr>
        <p:xfrm>
          <a:off x="183600" y="1195200"/>
          <a:ext cx="9921296" cy="44461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296306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59680"/>
            <a:ext cx="11721936" cy="900000"/>
          </a:xfrm>
        </p:spPr>
        <p:txBody>
          <a:bodyPr vert="horz" lIns="91440" tIns="45720" rIns="91440" bIns="45720" rtlCol="0" anchor="t" anchorCtr="0">
            <a:normAutofit/>
          </a:bodyPr>
          <a:lstStyle/>
          <a:p>
            <a:r>
              <a:rPr lang="en-GB" sz="1600" dirty="0"/>
              <a:t>Compared to girls, boys feel more able to get involved in the community and share ideas about school. LGBTQ, SEN and ethnic minority pupils feel the least able to share ideas about making things better at school. Pupils from a ethnic minority group are the least likely to get involved in their local community.</a:t>
            </a:r>
          </a:p>
        </p:txBody>
      </p:sp>
      <p:graphicFrame>
        <p:nvGraphicFramePr>
          <p:cNvPr id="7" name="Table 6"/>
          <p:cNvGraphicFramePr>
            <a:graphicFrameLocks noGrp="1"/>
          </p:cNvGraphicFramePr>
          <p:nvPr>
            <p:extLst>
              <p:ext uri="{D42A27DB-BD31-4B8C-83A1-F6EECF244321}">
                <p14:modId xmlns:p14="http://schemas.microsoft.com/office/powerpoint/2010/main" val="1723423184"/>
              </p:ext>
            </p:extLst>
          </p:nvPr>
        </p:nvGraphicFramePr>
        <p:xfrm>
          <a:off x="360000" y="1113600"/>
          <a:ext cx="11273202" cy="1776294"/>
        </p:xfrm>
        <a:graphic>
          <a:graphicData uri="http://schemas.openxmlformats.org/drawingml/2006/table">
            <a:tbl>
              <a:tblPr firstRow="1" bandRow="1">
                <a:tableStyleId>{5940675A-B579-460E-94D1-54222C63F5DA}</a:tableStyleId>
              </a:tblPr>
              <a:tblGrid>
                <a:gridCol w="3495299">
                  <a:extLst>
                    <a:ext uri="{9D8B030D-6E8A-4147-A177-3AD203B41FA5}">
                      <a16:colId xmlns:a16="http://schemas.microsoft.com/office/drawing/2014/main" val="20000"/>
                    </a:ext>
                  </a:extLst>
                </a:gridCol>
                <a:gridCol w="1397162">
                  <a:extLst>
                    <a:ext uri="{9D8B030D-6E8A-4147-A177-3AD203B41FA5}">
                      <a16:colId xmlns:a16="http://schemas.microsoft.com/office/drawing/2014/main" val="20001"/>
                    </a:ext>
                  </a:extLst>
                </a:gridCol>
                <a:gridCol w="1195469">
                  <a:extLst>
                    <a:ext uri="{9D8B030D-6E8A-4147-A177-3AD203B41FA5}">
                      <a16:colId xmlns:a16="http://schemas.microsoft.com/office/drawing/2014/main" val="20002"/>
                    </a:ext>
                  </a:extLst>
                </a:gridCol>
                <a:gridCol w="1296318">
                  <a:extLst>
                    <a:ext uri="{9D8B030D-6E8A-4147-A177-3AD203B41FA5}">
                      <a16:colId xmlns:a16="http://schemas.microsoft.com/office/drawing/2014/main" val="20003"/>
                    </a:ext>
                  </a:extLst>
                </a:gridCol>
                <a:gridCol w="1296318">
                  <a:extLst>
                    <a:ext uri="{9D8B030D-6E8A-4147-A177-3AD203B41FA5}">
                      <a16:colId xmlns:a16="http://schemas.microsoft.com/office/drawing/2014/main" val="20004"/>
                    </a:ext>
                  </a:extLst>
                </a:gridCol>
                <a:gridCol w="1296318">
                  <a:extLst>
                    <a:ext uri="{9D8B030D-6E8A-4147-A177-3AD203B41FA5}">
                      <a16:colId xmlns:a16="http://schemas.microsoft.com/office/drawing/2014/main" val="20005"/>
                    </a:ext>
                  </a:extLst>
                </a:gridCol>
                <a:gridCol w="1296318">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100" dirty="0">
                          <a:solidFill>
                            <a:schemeClr val="tx1">
                              <a:lumMod val="75000"/>
                              <a:lumOff val="25000"/>
                            </a:schemeClr>
                          </a:solidFill>
                        </a:rPr>
                        <a:t>Have space at home to relax</a:t>
                      </a:r>
                      <a:r>
                        <a:rPr lang="en-GB" sz="1100" baseline="0" dirty="0">
                          <a:solidFill>
                            <a:schemeClr val="tx1">
                              <a:lumMod val="75000"/>
                              <a:lumOff val="25000"/>
                            </a:schemeClr>
                          </a:solidFill>
                        </a:rPr>
                        <a:t> and do activities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100" dirty="0">
                          <a:solidFill>
                            <a:schemeClr val="tx1">
                              <a:lumMod val="75000"/>
                              <a:lumOff val="25000"/>
                            </a:schemeClr>
                          </a:solidFill>
                        </a:rPr>
                        <a:t>Able to take part in activities important</a:t>
                      </a:r>
                      <a:r>
                        <a:rPr lang="en-GB" sz="1100" baseline="0" dirty="0">
                          <a:solidFill>
                            <a:schemeClr val="tx1">
                              <a:lumMod val="75000"/>
                              <a:lumOff val="25000"/>
                            </a:schemeClr>
                          </a:solidFill>
                        </a:rPr>
                        <a:t> to you</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100" dirty="0">
                          <a:solidFill>
                            <a:schemeClr val="tx1">
                              <a:lumMod val="75000"/>
                              <a:lumOff val="25000"/>
                            </a:schemeClr>
                          </a:solidFill>
                        </a:rPr>
                        <a:t>Able to get involved in local</a:t>
                      </a:r>
                      <a:r>
                        <a:rPr lang="en-GB" sz="1100" baseline="0" dirty="0">
                          <a:solidFill>
                            <a:schemeClr val="tx1">
                              <a:lumMod val="75000"/>
                              <a:lumOff val="25000"/>
                            </a:schemeClr>
                          </a:solidFill>
                        </a:rPr>
                        <a:t> community (outside school)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1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8" name="TextBox 7"/>
          <p:cNvSpPr txBox="1"/>
          <p:nvPr/>
        </p:nvSpPr>
        <p:spPr>
          <a:xfrm>
            <a:off x="183019" y="6060624"/>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a:t>
            </a:r>
          </a:p>
        </p:txBody>
      </p:sp>
      <p:sp>
        <p:nvSpPr>
          <p:cNvPr id="9" name="TextBox 8">
            <a:extLst>
              <a:ext uri="{FF2B5EF4-FFF2-40B4-BE49-F238E27FC236}">
                <a16:creationId xmlns:a16="http://schemas.microsoft.com/office/drawing/2014/main" id="{4CF3BE0A-3210-4AE7-B1A8-F79FF8F2DAAE}"/>
              </a:ext>
            </a:extLst>
          </p:cNvPr>
          <p:cNvSpPr txBox="1"/>
          <p:nvPr/>
        </p:nvSpPr>
        <p:spPr>
          <a:xfrm>
            <a:off x="347149" y="5155306"/>
            <a:ext cx="11286051" cy="28346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sp>
        <p:nvSpPr>
          <p:cNvPr id="10" name="Rectangle 9">
            <a:extLst>
              <a:ext uri="{FF2B5EF4-FFF2-40B4-BE49-F238E27FC236}">
                <a16:creationId xmlns:a16="http://schemas.microsoft.com/office/drawing/2014/main" id="{8E19CD30-8F22-460C-9CBB-87AB564064CE}"/>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1" name="Table 10">
            <a:extLst>
              <a:ext uri="{FF2B5EF4-FFF2-40B4-BE49-F238E27FC236}">
                <a16:creationId xmlns:a16="http://schemas.microsoft.com/office/drawing/2014/main" id="{1BAA454B-D3EC-44A9-9110-8B60C4C12ECF}"/>
              </a:ext>
            </a:extLst>
          </p:cNvPr>
          <p:cNvGraphicFramePr>
            <a:graphicFrameLocks noGrp="1"/>
          </p:cNvGraphicFramePr>
          <p:nvPr>
            <p:extLst>
              <p:ext uri="{D42A27DB-BD31-4B8C-83A1-F6EECF244321}">
                <p14:modId xmlns:p14="http://schemas.microsoft.com/office/powerpoint/2010/main" val="4291738567"/>
              </p:ext>
            </p:extLst>
          </p:nvPr>
        </p:nvGraphicFramePr>
        <p:xfrm>
          <a:off x="360000" y="3020280"/>
          <a:ext cx="11273200" cy="1941774"/>
        </p:xfrm>
        <a:graphic>
          <a:graphicData uri="http://schemas.openxmlformats.org/drawingml/2006/table">
            <a:tbl>
              <a:tblPr firstRow="1" bandRow="1">
                <a:tableStyleId>{5940675A-B579-460E-94D1-54222C63F5DA}</a:tableStyleId>
              </a:tblPr>
              <a:tblGrid>
                <a:gridCol w="3488572">
                  <a:extLst>
                    <a:ext uri="{9D8B030D-6E8A-4147-A177-3AD203B41FA5}">
                      <a16:colId xmlns:a16="http://schemas.microsoft.com/office/drawing/2014/main" val="20000"/>
                    </a:ext>
                  </a:extLst>
                </a:gridCol>
                <a:gridCol w="946906">
                  <a:extLst>
                    <a:ext uri="{9D8B030D-6E8A-4147-A177-3AD203B41FA5}">
                      <a16:colId xmlns:a16="http://schemas.microsoft.com/office/drawing/2014/main" val="20006"/>
                    </a:ext>
                  </a:extLst>
                </a:gridCol>
                <a:gridCol w="1024597">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2254365584"/>
                    </a:ext>
                  </a:extLst>
                </a:gridCol>
                <a:gridCol w="1162625">
                  <a:extLst>
                    <a:ext uri="{9D8B030D-6E8A-4147-A177-3AD203B41FA5}">
                      <a16:colId xmlns:a16="http://schemas.microsoft.com/office/drawing/2014/main" val="349690544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100" dirty="0">
                          <a:solidFill>
                            <a:schemeClr val="tx1">
                              <a:lumMod val="75000"/>
                              <a:lumOff val="25000"/>
                            </a:schemeClr>
                          </a:solidFill>
                        </a:rPr>
                        <a:t>Have space at home to relax</a:t>
                      </a:r>
                      <a:r>
                        <a:rPr lang="en-GB" sz="1100" baseline="0" dirty="0">
                          <a:solidFill>
                            <a:schemeClr val="tx1">
                              <a:lumMod val="75000"/>
                              <a:lumOff val="25000"/>
                            </a:schemeClr>
                          </a:solidFill>
                        </a:rPr>
                        <a:t> and do activities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100" dirty="0">
                          <a:solidFill>
                            <a:schemeClr val="tx1">
                              <a:lumMod val="75000"/>
                              <a:lumOff val="25000"/>
                            </a:schemeClr>
                          </a:solidFill>
                        </a:rPr>
                        <a:t>Able to take part in activities important</a:t>
                      </a:r>
                      <a:r>
                        <a:rPr lang="en-GB" sz="1100" baseline="0" dirty="0">
                          <a:solidFill>
                            <a:schemeClr val="tx1">
                              <a:lumMod val="75000"/>
                              <a:lumOff val="25000"/>
                            </a:schemeClr>
                          </a:solidFill>
                        </a:rPr>
                        <a:t> to you</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100" dirty="0">
                          <a:solidFill>
                            <a:schemeClr val="tx1">
                              <a:lumMod val="75000"/>
                              <a:lumOff val="25000"/>
                            </a:schemeClr>
                          </a:solidFill>
                        </a:rPr>
                        <a:t>Able to get involved in local</a:t>
                      </a:r>
                      <a:r>
                        <a:rPr lang="en-GB" sz="1100" baseline="0" dirty="0">
                          <a:solidFill>
                            <a:schemeClr val="tx1">
                              <a:lumMod val="75000"/>
                              <a:lumOff val="25000"/>
                            </a:schemeClr>
                          </a:solidFill>
                        </a:rPr>
                        <a:t> community (outside school)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1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7862920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41% of all pupils would like to stay in full-time education at the end of year 11, a figure which has been dropping over the last few years. This year, finding a job has increased to 18%, a 50% increase from last year. </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 </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9" name="Chart 8"/>
          <p:cNvGraphicFramePr/>
          <p:nvPr>
            <p:extLst>
              <p:ext uri="{D42A27DB-BD31-4B8C-83A1-F6EECF244321}">
                <p14:modId xmlns:p14="http://schemas.microsoft.com/office/powerpoint/2010/main" val="2037750650"/>
              </p:ext>
            </p:extLst>
          </p:nvPr>
        </p:nvGraphicFramePr>
        <p:xfrm>
          <a:off x="361193" y="792076"/>
          <a:ext cx="8899043" cy="465270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spTree>
    <p:extLst>
      <p:ext uri="{BB962C8B-B14F-4D97-AF65-F5344CB8AC3E}">
        <p14:creationId xmlns:p14="http://schemas.microsoft.com/office/powerpoint/2010/main" val="202523736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15957"/>
            <a:ext cx="11721936" cy="900000"/>
          </a:xfrm>
        </p:spPr>
        <p:txBody>
          <a:bodyPr vert="horz" lIns="91440" tIns="45720" rIns="91440" bIns="45720" rtlCol="0" anchor="t" anchorCtr="0">
            <a:noAutofit/>
          </a:bodyPr>
          <a:lstStyle/>
          <a:p>
            <a:r>
              <a:rPr lang="en-GB" sz="1600" dirty="0"/>
              <a:t>Girls are more likely than boys to plan to continue in full time education after Year 11 (53% v. 31%) with boys more likely to consider all other options. Young carers are the group that would most like to find a job as soon as possible. </a:t>
            </a:r>
          </a:p>
        </p:txBody>
      </p:sp>
      <p:graphicFrame>
        <p:nvGraphicFramePr>
          <p:cNvPr id="7" name="Table 6"/>
          <p:cNvGraphicFramePr>
            <a:graphicFrameLocks noGrp="1"/>
          </p:cNvGraphicFramePr>
          <p:nvPr>
            <p:extLst>
              <p:ext uri="{D42A27DB-BD31-4B8C-83A1-F6EECF244321}">
                <p14:modId xmlns:p14="http://schemas.microsoft.com/office/powerpoint/2010/main" val="4170562136"/>
              </p:ext>
            </p:extLst>
          </p:nvPr>
        </p:nvGraphicFramePr>
        <p:xfrm>
          <a:off x="360000" y="961200"/>
          <a:ext cx="11273197" cy="2094613"/>
        </p:xfrm>
        <a:graphic>
          <a:graphicData uri="http://schemas.openxmlformats.org/drawingml/2006/table">
            <a:tbl>
              <a:tblPr firstRow="1" bandRow="1">
                <a:tableStyleId>{5940675A-B579-460E-94D1-54222C63F5DA}</a:tableStyleId>
              </a:tblPr>
              <a:tblGrid>
                <a:gridCol w="3495298">
                  <a:extLst>
                    <a:ext uri="{9D8B030D-6E8A-4147-A177-3AD203B41FA5}">
                      <a16:colId xmlns:a16="http://schemas.microsoft.com/office/drawing/2014/main" val="20000"/>
                    </a:ext>
                  </a:extLst>
                </a:gridCol>
                <a:gridCol w="1397161">
                  <a:extLst>
                    <a:ext uri="{9D8B030D-6E8A-4147-A177-3AD203B41FA5}">
                      <a16:colId xmlns:a16="http://schemas.microsoft.com/office/drawing/2014/main" val="20001"/>
                    </a:ext>
                  </a:extLst>
                </a:gridCol>
                <a:gridCol w="1195470">
                  <a:extLst>
                    <a:ext uri="{9D8B030D-6E8A-4147-A177-3AD203B41FA5}">
                      <a16:colId xmlns:a16="http://schemas.microsoft.com/office/drawing/2014/main" val="20002"/>
                    </a:ext>
                  </a:extLst>
                </a:gridCol>
                <a:gridCol w="1296317">
                  <a:extLst>
                    <a:ext uri="{9D8B030D-6E8A-4147-A177-3AD203B41FA5}">
                      <a16:colId xmlns:a16="http://schemas.microsoft.com/office/drawing/2014/main" val="20003"/>
                    </a:ext>
                  </a:extLst>
                </a:gridCol>
                <a:gridCol w="1296317">
                  <a:extLst>
                    <a:ext uri="{9D8B030D-6E8A-4147-A177-3AD203B41FA5}">
                      <a16:colId xmlns:a16="http://schemas.microsoft.com/office/drawing/2014/main" val="20004"/>
                    </a:ext>
                  </a:extLst>
                </a:gridCol>
                <a:gridCol w="1296317">
                  <a:extLst>
                    <a:ext uri="{9D8B030D-6E8A-4147-A177-3AD203B41FA5}">
                      <a16:colId xmlns:a16="http://schemas.microsoft.com/office/drawing/2014/main" val="20005"/>
                    </a:ext>
                  </a:extLst>
                </a:gridCol>
                <a:gridCol w="1296317">
                  <a:extLst>
                    <a:ext uri="{9D8B030D-6E8A-4147-A177-3AD203B41FA5}">
                      <a16:colId xmlns:a16="http://schemas.microsoft.com/office/drawing/2014/main" val="979124120"/>
                    </a:ext>
                  </a:extLst>
                </a:gridCol>
              </a:tblGrid>
              <a:tr h="2476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66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727">
                <a:tc>
                  <a:txBody>
                    <a:bodyPr/>
                    <a:lstStyle/>
                    <a:p>
                      <a:r>
                        <a:rPr lang="en-GB" sz="11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6733">
                <a:tc>
                  <a:txBody>
                    <a:bodyPr/>
                    <a:lstStyle/>
                    <a:p>
                      <a:r>
                        <a:rPr lang="en-GB" sz="11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57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Get trained</a:t>
                      </a:r>
                      <a:r>
                        <a:rPr lang="en-GB" sz="1100" baseline="0" dirty="0">
                          <a:solidFill>
                            <a:schemeClr val="tx1">
                              <a:lumMod val="75000"/>
                              <a:lumOff val="25000"/>
                            </a:schemeClr>
                          </a:solidFill>
                        </a:rPr>
                        <a:t> for a skilled job (e.g. apprenticeship)</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5727">
                <a:tc>
                  <a:txBody>
                    <a:bodyPr/>
                    <a:lstStyle/>
                    <a:p>
                      <a:r>
                        <a:rPr lang="en-GB" sz="11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727">
                <a:tc>
                  <a:txBody>
                    <a:bodyPr/>
                    <a:lstStyle/>
                    <a:p>
                      <a:r>
                        <a:rPr lang="en-GB" sz="11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727">
                <a:tc>
                  <a:txBody>
                    <a:bodyPr/>
                    <a:lstStyle/>
                    <a:p>
                      <a:r>
                        <a:rPr lang="en-GB" sz="11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a:t>
            </a:r>
          </a:p>
        </p:txBody>
      </p:sp>
      <p:sp>
        <p:nvSpPr>
          <p:cNvPr id="6" name="Rectangle 5">
            <a:extLst>
              <a:ext uri="{FF2B5EF4-FFF2-40B4-BE49-F238E27FC236}">
                <a16:creationId xmlns:a16="http://schemas.microsoft.com/office/drawing/2014/main" id="{FEFDB341-153D-4193-AA9F-9A0F3BF9BD95}"/>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a:extLst>
              <a:ext uri="{FF2B5EF4-FFF2-40B4-BE49-F238E27FC236}">
                <a16:creationId xmlns:a16="http://schemas.microsoft.com/office/drawing/2014/main" id="{DC231962-ED84-40FA-A7A9-4E480AAB299F}"/>
              </a:ext>
            </a:extLst>
          </p:cNvPr>
          <p:cNvGraphicFramePr>
            <a:graphicFrameLocks noGrp="1"/>
          </p:cNvGraphicFramePr>
          <p:nvPr>
            <p:extLst>
              <p:ext uri="{D42A27DB-BD31-4B8C-83A1-F6EECF244321}">
                <p14:modId xmlns:p14="http://schemas.microsoft.com/office/powerpoint/2010/main" val="2128597831"/>
              </p:ext>
            </p:extLst>
          </p:nvPr>
        </p:nvGraphicFramePr>
        <p:xfrm>
          <a:off x="360001" y="3221041"/>
          <a:ext cx="11273199" cy="2271494"/>
        </p:xfrm>
        <a:graphic>
          <a:graphicData uri="http://schemas.openxmlformats.org/drawingml/2006/table">
            <a:tbl>
              <a:tblPr firstRow="1" bandRow="1">
                <a:tableStyleId>{5940675A-B579-460E-94D1-54222C63F5DA}</a:tableStyleId>
              </a:tblPr>
              <a:tblGrid>
                <a:gridCol w="3509021">
                  <a:extLst>
                    <a:ext uri="{9D8B030D-6E8A-4147-A177-3AD203B41FA5}">
                      <a16:colId xmlns:a16="http://schemas.microsoft.com/office/drawing/2014/main" val="20000"/>
                    </a:ext>
                  </a:extLst>
                </a:gridCol>
                <a:gridCol w="788428">
                  <a:extLst>
                    <a:ext uri="{9D8B030D-6E8A-4147-A177-3AD203B41FA5}">
                      <a16:colId xmlns:a16="http://schemas.microsoft.com/office/drawing/2014/main" val="20006"/>
                    </a:ext>
                  </a:extLst>
                </a:gridCol>
                <a:gridCol w="1162625">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2301718424"/>
                    </a:ext>
                  </a:extLst>
                </a:gridCol>
                <a:gridCol w="1162625">
                  <a:extLst>
                    <a:ext uri="{9D8B030D-6E8A-4147-A177-3AD203B41FA5}">
                      <a16:colId xmlns:a16="http://schemas.microsoft.com/office/drawing/2014/main" val="4220747995"/>
                    </a:ext>
                  </a:extLst>
                </a:gridCol>
              </a:tblGrid>
              <a:tr h="4252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93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3932">
                <a:tc>
                  <a:txBody>
                    <a:bodyPr/>
                    <a:lstStyle/>
                    <a:p>
                      <a:r>
                        <a:rPr lang="en-GB" sz="11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974">
                <a:tc>
                  <a:txBody>
                    <a:bodyPr/>
                    <a:lstStyle/>
                    <a:p>
                      <a:r>
                        <a:rPr lang="en-GB" sz="11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9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Get trained</a:t>
                      </a:r>
                      <a:r>
                        <a:rPr lang="en-GB" sz="1100" baseline="0" dirty="0">
                          <a:solidFill>
                            <a:schemeClr val="tx1">
                              <a:lumMod val="75000"/>
                              <a:lumOff val="25000"/>
                            </a:schemeClr>
                          </a:solidFill>
                        </a:rPr>
                        <a:t> for a skilled job (e.g. apprenticeship)</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3932">
                <a:tc>
                  <a:txBody>
                    <a:bodyPr/>
                    <a:lstStyle/>
                    <a:p>
                      <a:r>
                        <a:rPr lang="en-GB" sz="11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3932">
                <a:tc>
                  <a:txBody>
                    <a:bodyPr/>
                    <a:lstStyle/>
                    <a:p>
                      <a:r>
                        <a:rPr lang="en-GB" sz="11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3932">
                <a:tc>
                  <a:txBody>
                    <a:bodyPr/>
                    <a:lstStyle/>
                    <a:p>
                      <a:r>
                        <a:rPr lang="en-GB" sz="11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61815298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9072" y="89490"/>
            <a:ext cx="11730814" cy="900000"/>
          </a:xfrm>
        </p:spPr>
        <p:txBody>
          <a:bodyPr vert="horz" lIns="91440" tIns="45720" rIns="91440" bIns="45720" rtlCol="0" anchor="t" anchorCtr="0">
            <a:normAutofit/>
          </a:bodyPr>
          <a:lstStyle/>
          <a:p>
            <a:r>
              <a:rPr lang="en-GB" sz="1600" dirty="0"/>
              <a:t>Overall, most pupils feel positive about the things they have planned for the future. 84% agree or strongly agree that they have things they want to achieve. LGBTQ pupils are the group least likely to feel able to pursue their goals and feel excited about the future.</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2988793929"/>
              </p:ext>
            </p:extLst>
          </p:nvPr>
        </p:nvGraphicFramePr>
        <p:xfrm>
          <a:off x="183019" y="970439"/>
          <a:ext cx="5183057" cy="379122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To what extent do you agree with the following statements about your future?</a:t>
            </a:r>
          </a:p>
          <a:p>
            <a:r>
              <a:rPr lang="en-GB" sz="1000" i="1" dirty="0">
                <a:solidFill>
                  <a:srgbClr val="002060"/>
                </a:solidFill>
                <a:latin typeface="Calibri" panose="020F0502020204030204" pitchFamily="34" charset="0"/>
              </a:rPr>
              <a:t>Base: All valid respondents, n=1,170</a:t>
            </a:r>
          </a:p>
        </p:txBody>
      </p:sp>
      <p:sp>
        <p:nvSpPr>
          <p:cNvPr id="8" name="Rectangle 7"/>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p:cNvGraphicFramePr>
            <a:graphicFrameLocks noGrp="1"/>
          </p:cNvGraphicFramePr>
          <p:nvPr>
            <p:extLst>
              <p:ext uri="{D42A27DB-BD31-4B8C-83A1-F6EECF244321}">
                <p14:modId xmlns:p14="http://schemas.microsoft.com/office/powerpoint/2010/main" val="2805285881"/>
              </p:ext>
            </p:extLst>
          </p:nvPr>
        </p:nvGraphicFramePr>
        <p:xfrm>
          <a:off x="5637621" y="970439"/>
          <a:ext cx="5995578" cy="2140080"/>
        </p:xfrm>
        <a:graphic>
          <a:graphicData uri="http://schemas.openxmlformats.org/drawingml/2006/table">
            <a:tbl>
              <a:tblPr firstRow="1" bandRow="1">
                <a:tableStyleId>{5940675A-B579-460E-94D1-54222C63F5DA}</a:tableStyleId>
              </a:tblPr>
              <a:tblGrid>
                <a:gridCol w="1591102">
                  <a:extLst>
                    <a:ext uri="{9D8B030D-6E8A-4147-A177-3AD203B41FA5}">
                      <a16:colId xmlns:a16="http://schemas.microsoft.com/office/drawing/2014/main" val="20000"/>
                    </a:ext>
                  </a:extLst>
                </a:gridCol>
                <a:gridCol w="840428">
                  <a:extLst>
                    <a:ext uri="{9D8B030D-6E8A-4147-A177-3AD203B41FA5}">
                      <a16:colId xmlns:a16="http://schemas.microsoft.com/office/drawing/2014/main" val="20001"/>
                    </a:ext>
                  </a:extLst>
                </a:gridCol>
                <a:gridCol w="677696">
                  <a:extLst>
                    <a:ext uri="{9D8B030D-6E8A-4147-A177-3AD203B41FA5}">
                      <a16:colId xmlns:a16="http://schemas.microsoft.com/office/drawing/2014/main" val="20002"/>
                    </a:ext>
                  </a:extLst>
                </a:gridCol>
                <a:gridCol w="721588">
                  <a:extLst>
                    <a:ext uri="{9D8B030D-6E8A-4147-A177-3AD203B41FA5}">
                      <a16:colId xmlns:a16="http://schemas.microsoft.com/office/drawing/2014/main" val="20003"/>
                    </a:ext>
                  </a:extLst>
                </a:gridCol>
                <a:gridCol w="721588">
                  <a:extLst>
                    <a:ext uri="{9D8B030D-6E8A-4147-A177-3AD203B41FA5}">
                      <a16:colId xmlns:a16="http://schemas.microsoft.com/office/drawing/2014/main" val="20004"/>
                    </a:ext>
                  </a:extLst>
                </a:gridCol>
                <a:gridCol w="721588">
                  <a:extLst>
                    <a:ext uri="{9D8B030D-6E8A-4147-A177-3AD203B41FA5}">
                      <a16:colId xmlns:a16="http://schemas.microsoft.com/office/drawing/2014/main" val="20005"/>
                    </a:ext>
                  </a:extLst>
                </a:gridCol>
                <a:gridCol w="721588">
                  <a:extLst>
                    <a:ext uri="{9D8B030D-6E8A-4147-A177-3AD203B41FA5}">
                      <a16:colId xmlns:a16="http://schemas.microsoft.com/office/drawing/2014/main" val="20006"/>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a:t>
                      </a:r>
                      <a:r>
                        <a:rPr lang="en-GB" sz="110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1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kern="1200" dirty="0">
                          <a:solidFill>
                            <a:schemeClr val="tx1">
                              <a:lumMod val="85000"/>
                              <a:lumOff val="1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feel able to pursue</a:t>
                      </a:r>
                      <a:r>
                        <a:rPr lang="en-GB" sz="110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1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74289">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I’m excited</a:t>
                      </a:r>
                      <a:r>
                        <a:rPr lang="en-GB" sz="1100" b="0" i="0" u="none" strike="noStrike" baseline="0" dirty="0">
                          <a:solidFill>
                            <a:schemeClr val="tx1">
                              <a:lumMod val="85000"/>
                              <a:lumOff val="15000"/>
                            </a:schemeClr>
                          </a:solidFill>
                          <a:effectLst/>
                          <a:latin typeface="Calibri" panose="020F0502020204030204" pitchFamily="34" charset="0"/>
                        </a:rPr>
                        <a:t> about the future </a:t>
                      </a:r>
                      <a:endParaRPr lang="en-GB" sz="11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5609267" y="5543888"/>
            <a:ext cx="599557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‘Agree’ or ‘Strongly agree’</a:t>
            </a:r>
          </a:p>
        </p:txBody>
      </p:sp>
      <p:graphicFrame>
        <p:nvGraphicFramePr>
          <p:cNvPr id="10" name="Table 9">
            <a:extLst>
              <a:ext uri="{FF2B5EF4-FFF2-40B4-BE49-F238E27FC236}">
                <a16:creationId xmlns:a16="http://schemas.microsoft.com/office/drawing/2014/main" id="{267D76FD-8086-42D3-847F-8C22C4874665}"/>
              </a:ext>
            </a:extLst>
          </p:cNvPr>
          <p:cNvGraphicFramePr>
            <a:graphicFrameLocks noGrp="1"/>
          </p:cNvGraphicFramePr>
          <p:nvPr>
            <p:extLst>
              <p:ext uri="{D42A27DB-BD31-4B8C-83A1-F6EECF244321}">
                <p14:modId xmlns:p14="http://schemas.microsoft.com/office/powerpoint/2010/main" val="3308712317"/>
              </p:ext>
            </p:extLst>
          </p:nvPr>
        </p:nvGraphicFramePr>
        <p:xfrm>
          <a:off x="5647146" y="3190561"/>
          <a:ext cx="5986054" cy="2226060"/>
        </p:xfrm>
        <a:graphic>
          <a:graphicData uri="http://schemas.openxmlformats.org/drawingml/2006/table">
            <a:tbl>
              <a:tblPr firstRow="1" bandRow="1">
                <a:tableStyleId>{5940675A-B579-460E-94D1-54222C63F5DA}</a:tableStyleId>
              </a:tblPr>
              <a:tblGrid>
                <a:gridCol w="1431145">
                  <a:extLst>
                    <a:ext uri="{9D8B030D-6E8A-4147-A177-3AD203B41FA5}">
                      <a16:colId xmlns:a16="http://schemas.microsoft.com/office/drawing/2014/main" val="20000"/>
                    </a:ext>
                  </a:extLst>
                </a:gridCol>
                <a:gridCol w="575750">
                  <a:extLst>
                    <a:ext uri="{9D8B030D-6E8A-4147-A177-3AD203B41FA5}">
                      <a16:colId xmlns:a16="http://schemas.microsoft.com/office/drawing/2014/main" val="20001"/>
                    </a:ext>
                  </a:extLst>
                </a:gridCol>
                <a:gridCol w="744814">
                  <a:extLst>
                    <a:ext uri="{9D8B030D-6E8A-4147-A177-3AD203B41FA5}">
                      <a16:colId xmlns:a16="http://schemas.microsoft.com/office/drawing/2014/main" val="20002"/>
                    </a:ext>
                  </a:extLst>
                </a:gridCol>
                <a:gridCol w="635015">
                  <a:extLst>
                    <a:ext uri="{9D8B030D-6E8A-4147-A177-3AD203B41FA5}">
                      <a16:colId xmlns:a16="http://schemas.microsoft.com/office/drawing/2014/main" val="20003"/>
                    </a:ext>
                  </a:extLst>
                </a:gridCol>
                <a:gridCol w="743929">
                  <a:extLst>
                    <a:ext uri="{9D8B030D-6E8A-4147-A177-3AD203B41FA5}">
                      <a16:colId xmlns:a16="http://schemas.microsoft.com/office/drawing/2014/main" val="20004"/>
                    </a:ext>
                  </a:extLst>
                </a:gridCol>
                <a:gridCol w="720626">
                  <a:extLst>
                    <a:ext uri="{9D8B030D-6E8A-4147-A177-3AD203B41FA5}">
                      <a16:colId xmlns:a16="http://schemas.microsoft.com/office/drawing/2014/main" val="20005"/>
                    </a:ext>
                  </a:extLst>
                </a:gridCol>
                <a:gridCol w="541557">
                  <a:extLst>
                    <a:ext uri="{9D8B030D-6E8A-4147-A177-3AD203B41FA5}">
                      <a16:colId xmlns:a16="http://schemas.microsoft.com/office/drawing/2014/main" val="20006"/>
                    </a:ext>
                  </a:extLst>
                </a:gridCol>
                <a:gridCol w="593218">
                  <a:extLst>
                    <a:ext uri="{9D8B030D-6E8A-4147-A177-3AD203B41FA5}">
                      <a16:colId xmlns:a16="http://schemas.microsoft.com/office/drawing/2014/main" val="235220252"/>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dirty="0">
                          <a:solidFill>
                            <a:schemeClr val="tx1">
                              <a:lumMod val="75000"/>
                              <a:lumOff val="25000"/>
                            </a:schemeClr>
                          </a:solidFill>
                        </a:rPr>
                        <a:t>2024 Survey</a:t>
                      </a:r>
                    </a:p>
                    <a:p>
                      <a:endParaRPr lang="en-GB" sz="105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Ethnicity:</a:t>
                      </a:r>
                      <a:r>
                        <a:rPr lang="en-GB" sz="1050" b="1" baseline="0" dirty="0">
                          <a:solidFill>
                            <a:schemeClr val="tx1">
                              <a:lumMod val="75000"/>
                              <a:lumOff val="25000"/>
                            </a:schemeClr>
                          </a:solidFill>
                        </a:rPr>
                        <a:t> </a:t>
                      </a:r>
                      <a:r>
                        <a:rPr lang="en-GB" sz="105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Eng 2</a:t>
                      </a:r>
                      <a:r>
                        <a:rPr lang="en-GB" sz="1050" b="1" baseline="30000" dirty="0">
                          <a:solidFill>
                            <a:schemeClr val="tx1">
                              <a:lumMod val="75000"/>
                              <a:lumOff val="25000"/>
                            </a:schemeClr>
                          </a:solidFill>
                        </a:rPr>
                        <a:t>nd</a:t>
                      </a:r>
                      <a:r>
                        <a:rPr lang="en-GB" sz="105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05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I</a:t>
                      </a:r>
                      <a:r>
                        <a:rPr lang="en-GB" sz="105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05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kern="1200" dirty="0">
                          <a:solidFill>
                            <a:schemeClr val="tx1">
                              <a:lumMod val="85000"/>
                              <a:lumOff val="1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kern="1200" dirty="0">
                          <a:solidFill>
                            <a:schemeClr val="tx1">
                              <a:lumMod val="85000"/>
                              <a:lumOff val="1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I feel able to pursue</a:t>
                      </a:r>
                      <a:r>
                        <a:rPr lang="en-GB" sz="105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05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I’m excited</a:t>
                      </a:r>
                      <a:r>
                        <a:rPr lang="en-GB" sz="1050" b="0" i="0" u="none" strike="noStrike" baseline="0" dirty="0">
                          <a:solidFill>
                            <a:schemeClr val="tx1">
                              <a:lumMod val="85000"/>
                              <a:lumOff val="15000"/>
                            </a:schemeClr>
                          </a:solidFill>
                          <a:effectLst/>
                          <a:latin typeface="Calibri" panose="020F0502020204030204" pitchFamily="34" charset="0"/>
                        </a:rPr>
                        <a:t> about the future </a:t>
                      </a:r>
                      <a:endParaRPr lang="en-GB" sz="105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69944990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Technology &amp; being online:</a:t>
            </a:r>
          </a:p>
          <a:p>
            <a:r>
              <a:rPr lang="en-GB">
                <a:latin typeface="+mn-lt"/>
                <a:cs typeface="DINPro" panose="020B0504020101020102" pitchFamily="34" charset="0"/>
              </a:rPr>
              <a:t>Screen time and online safety</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371460048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Over half of all pupils believe that screen time has a negative effect on them. 35% believe that there are negative effects to their sleep and 22% believe there are negative effects to time with family. Only 7% feel it impacts their friendships.</a:t>
            </a:r>
          </a:p>
        </p:txBody>
      </p:sp>
      <p:graphicFrame>
        <p:nvGraphicFramePr>
          <p:cNvPr id="15" name="Chart 14"/>
          <p:cNvGraphicFramePr/>
          <p:nvPr>
            <p:extLst>
              <p:ext uri="{D42A27DB-BD31-4B8C-83A1-F6EECF244321}">
                <p14:modId xmlns:p14="http://schemas.microsoft.com/office/powerpoint/2010/main" val="3000428585"/>
              </p:ext>
            </p:extLst>
          </p:nvPr>
        </p:nvGraphicFramePr>
        <p:xfrm>
          <a:off x="183600" y="1080000"/>
          <a:ext cx="9184136" cy="464662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Q: Does your screen time/time online have any negative effects on you? (Tick all that apply) Please note: ‘I don’t spend any time online’ added for 2024.</a:t>
            </a:r>
          </a:p>
          <a:p>
            <a:r>
              <a:rPr lang="en-GB" sz="1000" i="1" dirty="0">
                <a:solidFill>
                  <a:srgbClr val="002060"/>
                </a:solidFill>
                <a:latin typeface="Calibri" panose="020F0502020204030204" pitchFamily="34" charset="0"/>
              </a:rPr>
              <a:t>Introduced in 2021 survey. Base: All valid respondents, 2022 n=834, 2023 n=1,057, 2024 n=1,170.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02451389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LGBTQ and ethnic minority groups (both 40%) are the groups most likely to say screen time has negative effects on their sleep. 46% of pupils don’t think there are any negative effects from screen time, with boys more likely to think so than girls (51% v. 41% respectively). </a:t>
            </a:r>
          </a:p>
        </p:txBody>
      </p:sp>
      <p:graphicFrame>
        <p:nvGraphicFramePr>
          <p:cNvPr id="6" name="Table 5"/>
          <p:cNvGraphicFramePr>
            <a:graphicFrameLocks noGrp="1"/>
          </p:cNvGraphicFramePr>
          <p:nvPr>
            <p:extLst>
              <p:ext uri="{D42A27DB-BD31-4B8C-83A1-F6EECF244321}">
                <p14:modId xmlns:p14="http://schemas.microsoft.com/office/powerpoint/2010/main" val="2848243243"/>
              </p:ext>
            </p:extLst>
          </p:nvPr>
        </p:nvGraphicFramePr>
        <p:xfrm>
          <a:off x="183599" y="1195200"/>
          <a:ext cx="11449602" cy="3643496"/>
        </p:xfrm>
        <a:graphic>
          <a:graphicData uri="http://schemas.openxmlformats.org/drawingml/2006/table">
            <a:tbl>
              <a:tblPr firstRow="1" bandRow="1">
                <a:tableStyleId>{5940675A-B579-460E-94D1-54222C63F5DA}</a:tableStyleId>
              </a:tblPr>
              <a:tblGrid>
                <a:gridCol w="2585978">
                  <a:extLst>
                    <a:ext uri="{9D8B030D-6E8A-4147-A177-3AD203B41FA5}">
                      <a16:colId xmlns:a16="http://schemas.microsoft.com/office/drawing/2014/main" val="20000"/>
                    </a:ext>
                  </a:extLst>
                </a:gridCol>
                <a:gridCol w="888668">
                  <a:extLst>
                    <a:ext uri="{9D8B030D-6E8A-4147-A177-3AD203B41FA5}">
                      <a16:colId xmlns:a16="http://schemas.microsoft.com/office/drawing/2014/main" val="20002"/>
                    </a:ext>
                  </a:extLst>
                </a:gridCol>
                <a:gridCol w="612210">
                  <a:extLst>
                    <a:ext uri="{9D8B030D-6E8A-4147-A177-3AD203B41FA5}">
                      <a16:colId xmlns:a16="http://schemas.microsoft.com/office/drawing/2014/main" val="20003"/>
                    </a:ext>
                  </a:extLst>
                </a:gridCol>
                <a:gridCol w="698882">
                  <a:extLst>
                    <a:ext uri="{9D8B030D-6E8A-4147-A177-3AD203B41FA5}">
                      <a16:colId xmlns:a16="http://schemas.microsoft.com/office/drawing/2014/main" val="20004"/>
                    </a:ext>
                  </a:extLst>
                </a:gridCol>
                <a:gridCol w="698882">
                  <a:extLst>
                    <a:ext uri="{9D8B030D-6E8A-4147-A177-3AD203B41FA5}">
                      <a16:colId xmlns:a16="http://schemas.microsoft.com/office/drawing/2014/main" val="20005"/>
                    </a:ext>
                  </a:extLst>
                </a:gridCol>
                <a:gridCol w="698882">
                  <a:extLst>
                    <a:ext uri="{9D8B030D-6E8A-4147-A177-3AD203B41FA5}">
                      <a16:colId xmlns:a16="http://schemas.microsoft.com/office/drawing/2014/main" val="20006"/>
                    </a:ext>
                  </a:extLst>
                </a:gridCol>
                <a:gridCol w="480299">
                  <a:extLst>
                    <a:ext uri="{9D8B030D-6E8A-4147-A177-3AD203B41FA5}">
                      <a16:colId xmlns:a16="http://schemas.microsoft.com/office/drawing/2014/main" val="20007"/>
                    </a:ext>
                  </a:extLst>
                </a:gridCol>
                <a:gridCol w="454178">
                  <a:extLst>
                    <a:ext uri="{9D8B030D-6E8A-4147-A177-3AD203B41FA5}">
                      <a16:colId xmlns:a16="http://schemas.microsoft.com/office/drawing/2014/main" val="20008"/>
                    </a:ext>
                  </a:extLst>
                </a:gridCol>
                <a:gridCol w="756882">
                  <a:extLst>
                    <a:ext uri="{9D8B030D-6E8A-4147-A177-3AD203B41FA5}">
                      <a16:colId xmlns:a16="http://schemas.microsoft.com/office/drawing/2014/main" val="20009"/>
                    </a:ext>
                  </a:extLst>
                </a:gridCol>
                <a:gridCol w="698882">
                  <a:extLst>
                    <a:ext uri="{9D8B030D-6E8A-4147-A177-3AD203B41FA5}">
                      <a16:colId xmlns:a16="http://schemas.microsoft.com/office/drawing/2014/main" val="20010"/>
                    </a:ext>
                  </a:extLst>
                </a:gridCol>
                <a:gridCol w="756476">
                  <a:extLst>
                    <a:ext uri="{9D8B030D-6E8A-4147-A177-3AD203B41FA5}">
                      <a16:colId xmlns:a16="http://schemas.microsoft.com/office/drawing/2014/main" val="20011"/>
                    </a:ext>
                  </a:extLst>
                </a:gridCol>
                <a:gridCol w="774159">
                  <a:extLst>
                    <a:ext uri="{9D8B030D-6E8A-4147-A177-3AD203B41FA5}">
                      <a16:colId xmlns:a16="http://schemas.microsoft.com/office/drawing/2014/main" val="554914961"/>
                    </a:ext>
                  </a:extLst>
                </a:gridCol>
                <a:gridCol w="646342">
                  <a:extLst>
                    <a:ext uri="{9D8B030D-6E8A-4147-A177-3AD203B41FA5}">
                      <a16:colId xmlns:a16="http://schemas.microsoft.com/office/drawing/2014/main" val="20012"/>
                    </a:ext>
                  </a:extLst>
                </a:gridCol>
                <a:gridCol w="698882">
                  <a:extLst>
                    <a:ext uri="{9D8B030D-6E8A-4147-A177-3AD203B41FA5}">
                      <a16:colId xmlns:a16="http://schemas.microsoft.com/office/drawing/2014/main" val="3661905897"/>
                    </a:ext>
                  </a:extLst>
                </a:gridCol>
              </a:tblGrid>
              <a:tr h="7826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Minority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282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282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On my sleep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28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On spending time with my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282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My schoolwork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282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My mood or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2821">
                <a:tc>
                  <a:txBody>
                    <a:bodyPr/>
                    <a:lstStyle/>
                    <a:p>
                      <a:r>
                        <a:rPr lang="en-GB" sz="1100" dirty="0">
                          <a:solidFill>
                            <a:schemeClr val="tx1">
                              <a:lumMod val="75000"/>
                              <a:lumOff val="25000"/>
                            </a:schemeClr>
                          </a:solidFill>
                        </a:rPr>
                        <a:t>My friendships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02821">
                <a:tc>
                  <a:txBody>
                    <a:bodyPr/>
                    <a:lstStyle/>
                    <a:p>
                      <a:r>
                        <a:rPr lang="en-GB" sz="1100" dirty="0">
                          <a:solidFill>
                            <a:schemeClr val="tx1">
                              <a:lumMod val="75000"/>
                              <a:lumOff val="25000"/>
                            </a:schemeClr>
                          </a:solidFill>
                        </a:rPr>
                        <a:t>Other negative effects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38282">
                <a:tc>
                  <a:txBody>
                    <a:bodyPr/>
                    <a:lstStyle/>
                    <a:p>
                      <a:r>
                        <a:rPr lang="en-GB" sz="1100" dirty="0">
                          <a:solidFill>
                            <a:schemeClr val="tx1">
                              <a:lumMod val="75000"/>
                              <a:lumOff val="25000"/>
                            </a:schemeClr>
                          </a:solidFill>
                        </a:rPr>
                        <a:t>I don’t think there are any negative effects on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302821">
                <a:tc>
                  <a:txBody>
                    <a:bodyPr/>
                    <a:lstStyle/>
                    <a:p>
                      <a:r>
                        <a:rPr lang="en-GB" sz="1100" dirty="0">
                          <a:solidFill>
                            <a:schemeClr val="tx1">
                              <a:lumMod val="75000"/>
                              <a:lumOff val="25000"/>
                            </a:schemeClr>
                          </a:solidFill>
                        </a:rPr>
                        <a:t>I don’t spend any time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549040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Does your screen time/time online have any negative effects on you? (Tick all that apply)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187727860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Almost all (93%) pupils have their own mobile phone to use at home. There has been a drop in pupils who have their own smart TV, laptop or tablet compared to last year.</a:t>
            </a:r>
          </a:p>
        </p:txBody>
      </p:sp>
      <p:graphicFrame>
        <p:nvGraphicFramePr>
          <p:cNvPr id="15" name="Chart 14"/>
          <p:cNvGraphicFramePr/>
          <p:nvPr>
            <p:extLst>
              <p:ext uri="{D42A27DB-BD31-4B8C-83A1-F6EECF244321}">
                <p14:modId xmlns:p14="http://schemas.microsoft.com/office/powerpoint/2010/main" val="2516402471"/>
              </p:ext>
            </p:extLst>
          </p:nvPr>
        </p:nvGraphicFramePr>
        <p:xfrm>
          <a:off x="183600" y="984142"/>
          <a:ext cx="9184136" cy="463399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Base: All valid respondents, 2022 n=834, 2023 n=1,056, 2024 n=1,165</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271699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99% of pupils are able to go online at home, and many with their own devices. Ethnic minority groups are the least likely to have their own mobile, and FSM pupils are the least likely to have their own laptop/computer.</a:t>
            </a:r>
          </a:p>
        </p:txBody>
      </p:sp>
      <p:graphicFrame>
        <p:nvGraphicFramePr>
          <p:cNvPr id="6" name="Table 5"/>
          <p:cNvGraphicFramePr>
            <a:graphicFrameLocks noGrp="1"/>
          </p:cNvGraphicFramePr>
          <p:nvPr>
            <p:extLst>
              <p:ext uri="{D42A27DB-BD31-4B8C-83A1-F6EECF244321}">
                <p14:modId xmlns:p14="http://schemas.microsoft.com/office/powerpoint/2010/main" val="402470480"/>
              </p:ext>
            </p:extLst>
          </p:nvPr>
        </p:nvGraphicFramePr>
        <p:xfrm>
          <a:off x="183598" y="1195200"/>
          <a:ext cx="11449599" cy="3837523"/>
        </p:xfrm>
        <a:graphic>
          <a:graphicData uri="http://schemas.openxmlformats.org/drawingml/2006/table">
            <a:tbl>
              <a:tblPr firstRow="1" bandRow="1">
                <a:tableStyleId>{5940675A-B579-460E-94D1-54222C63F5DA}</a:tableStyleId>
              </a:tblPr>
              <a:tblGrid>
                <a:gridCol w="2587208">
                  <a:extLst>
                    <a:ext uri="{9D8B030D-6E8A-4147-A177-3AD203B41FA5}">
                      <a16:colId xmlns:a16="http://schemas.microsoft.com/office/drawing/2014/main" val="20000"/>
                    </a:ext>
                  </a:extLst>
                </a:gridCol>
                <a:gridCol w="804332">
                  <a:extLst>
                    <a:ext uri="{9D8B030D-6E8A-4147-A177-3AD203B41FA5}">
                      <a16:colId xmlns:a16="http://schemas.microsoft.com/office/drawing/2014/main" val="20002"/>
                    </a:ext>
                  </a:extLst>
                </a:gridCol>
                <a:gridCol w="699617">
                  <a:extLst>
                    <a:ext uri="{9D8B030D-6E8A-4147-A177-3AD203B41FA5}">
                      <a16:colId xmlns:a16="http://schemas.microsoft.com/office/drawing/2014/main" val="20003"/>
                    </a:ext>
                  </a:extLst>
                </a:gridCol>
                <a:gridCol w="699617">
                  <a:extLst>
                    <a:ext uri="{9D8B030D-6E8A-4147-A177-3AD203B41FA5}">
                      <a16:colId xmlns:a16="http://schemas.microsoft.com/office/drawing/2014/main" val="20004"/>
                    </a:ext>
                  </a:extLst>
                </a:gridCol>
                <a:gridCol w="699617">
                  <a:extLst>
                    <a:ext uri="{9D8B030D-6E8A-4147-A177-3AD203B41FA5}">
                      <a16:colId xmlns:a16="http://schemas.microsoft.com/office/drawing/2014/main" val="20005"/>
                    </a:ext>
                  </a:extLst>
                </a:gridCol>
                <a:gridCol w="699617">
                  <a:extLst>
                    <a:ext uri="{9D8B030D-6E8A-4147-A177-3AD203B41FA5}">
                      <a16:colId xmlns:a16="http://schemas.microsoft.com/office/drawing/2014/main" val="20006"/>
                    </a:ext>
                  </a:extLst>
                </a:gridCol>
                <a:gridCol w="484567">
                  <a:extLst>
                    <a:ext uri="{9D8B030D-6E8A-4147-A177-3AD203B41FA5}">
                      <a16:colId xmlns:a16="http://schemas.microsoft.com/office/drawing/2014/main" val="20007"/>
                    </a:ext>
                  </a:extLst>
                </a:gridCol>
                <a:gridCol w="458213">
                  <a:extLst>
                    <a:ext uri="{9D8B030D-6E8A-4147-A177-3AD203B41FA5}">
                      <a16:colId xmlns:a16="http://schemas.microsoft.com/office/drawing/2014/main" val="20008"/>
                    </a:ext>
                  </a:extLst>
                </a:gridCol>
                <a:gridCol w="784540">
                  <a:extLst>
                    <a:ext uri="{9D8B030D-6E8A-4147-A177-3AD203B41FA5}">
                      <a16:colId xmlns:a16="http://schemas.microsoft.com/office/drawing/2014/main" val="20009"/>
                    </a:ext>
                  </a:extLst>
                </a:gridCol>
                <a:gridCol w="699617">
                  <a:extLst>
                    <a:ext uri="{9D8B030D-6E8A-4147-A177-3AD203B41FA5}">
                      <a16:colId xmlns:a16="http://schemas.microsoft.com/office/drawing/2014/main" val="20010"/>
                    </a:ext>
                  </a:extLst>
                </a:gridCol>
                <a:gridCol w="767619">
                  <a:extLst>
                    <a:ext uri="{9D8B030D-6E8A-4147-A177-3AD203B41FA5}">
                      <a16:colId xmlns:a16="http://schemas.microsoft.com/office/drawing/2014/main" val="20011"/>
                    </a:ext>
                  </a:extLst>
                </a:gridCol>
                <a:gridCol w="748097">
                  <a:extLst>
                    <a:ext uri="{9D8B030D-6E8A-4147-A177-3AD203B41FA5}">
                      <a16:colId xmlns:a16="http://schemas.microsoft.com/office/drawing/2014/main" val="554914961"/>
                    </a:ext>
                  </a:extLst>
                </a:gridCol>
                <a:gridCol w="617321">
                  <a:extLst>
                    <a:ext uri="{9D8B030D-6E8A-4147-A177-3AD203B41FA5}">
                      <a16:colId xmlns:a16="http://schemas.microsoft.com/office/drawing/2014/main" val="20012"/>
                    </a:ext>
                  </a:extLst>
                </a:gridCol>
                <a:gridCol w="699617">
                  <a:extLst>
                    <a:ext uri="{9D8B030D-6E8A-4147-A177-3AD203B41FA5}">
                      <a16:colId xmlns:a16="http://schemas.microsoft.com/office/drawing/2014/main" val="401693879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Minority</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My own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 smart TV</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1434015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A games console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My own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My own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100" dirty="0">
                          <a:solidFill>
                            <a:schemeClr val="tx1">
                              <a:lumMod val="75000"/>
                              <a:lumOff val="25000"/>
                            </a:schemeClr>
                          </a:solidFill>
                        </a:rPr>
                        <a:t>A shared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 shared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A shared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r h="294833">
                <a:tc>
                  <a:txBody>
                    <a:bodyPr/>
                    <a:lstStyle/>
                    <a:p>
                      <a:r>
                        <a:rPr lang="en-GB" sz="11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0884622"/>
                  </a:ext>
                </a:extLst>
              </a:tr>
              <a:tr h="294833">
                <a:tc>
                  <a:txBody>
                    <a:bodyPr/>
                    <a:lstStyle/>
                    <a:p>
                      <a:r>
                        <a:rPr lang="en-GB" sz="1100" dirty="0">
                          <a:solidFill>
                            <a:schemeClr val="tx1">
                              <a:lumMod val="75000"/>
                              <a:lumOff val="25000"/>
                            </a:schemeClr>
                          </a:solidFill>
                        </a:rPr>
                        <a:t>I don’t go online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48844174"/>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503001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66255"/>
            <a:ext cx="9900000" cy="900000"/>
          </a:xfrm>
        </p:spPr>
        <p:txBody>
          <a:bodyPr vert="horz" lIns="91440" tIns="45720" rIns="91440" bIns="45720" rtlCol="0" anchor="ctr">
            <a:normAutofit/>
          </a:bodyPr>
          <a:lstStyle/>
          <a:p>
            <a:r>
              <a:rPr lang="en-GB" sz="2400" dirty="0"/>
              <a:t>Executive Summary (14)</a:t>
            </a:r>
          </a:p>
        </p:txBody>
      </p:sp>
      <p:sp>
        <p:nvSpPr>
          <p:cNvPr id="3" name="Content Placeholder 2"/>
          <p:cNvSpPr>
            <a:spLocks noGrp="1"/>
          </p:cNvSpPr>
          <p:nvPr>
            <p:ph idx="1"/>
          </p:nvPr>
        </p:nvSpPr>
        <p:spPr>
          <a:xfrm>
            <a:off x="183019" y="1013677"/>
            <a:ext cx="10569776" cy="5678068"/>
          </a:xfrm>
        </p:spPr>
        <p:txBody>
          <a:bodyPr>
            <a:noAutofit/>
          </a:bodyPr>
          <a:lstStyle/>
          <a:p>
            <a:pPr marL="0" indent="0">
              <a:lnSpc>
                <a:spcPct val="110000"/>
              </a:lnSpc>
              <a:buNone/>
            </a:pPr>
            <a:r>
              <a:rPr lang="en-GB" sz="1600" b="1" dirty="0">
                <a:solidFill>
                  <a:srgbClr val="C00000"/>
                </a:solidFill>
              </a:rPr>
              <a:t>Staying safe (2)</a:t>
            </a:r>
            <a:endParaRPr lang="en-GB" sz="1400" b="1" dirty="0">
              <a:solidFill>
                <a:srgbClr val="C00000"/>
              </a:solidFill>
            </a:endParaRPr>
          </a:p>
          <a:p>
            <a:pPr>
              <a:lnSpc>
                <a:spcPct val="100000"/>
              </a:lnSpc>
              <a:spcBef>
                <a:spcPts val="600"/>
              </a:spcBef>
              <a:spcAft>
                <a:spcPts val="600"/>
              </a:spcAft>
            </a:pPr>
            <a:r>
              <a:rPr lang="en-GB" sz="1400" dirty="0">
                <a:solidFill>
                  <a:schemeClr val="tx1">
                    <a:lumMod val="75000"/>
                    <a:lumOff val="25000"/>
                  </a:schemeClr>
                </a:solidFill>
              </a:rPr>
              <a:t>65% of pupils say their parents/carer drink alcohol. Of those, 22% noticed behaviour changes in their parents/carers.</a:t>
            </a:r>
          </a:p>
          <a:p>
            <a:pPr>
              <a:lnSpc>
                <a:spcPct val="100000"/>
              </a:lnSpc>
              <a:spcBef>
                <a:spcPts val="600"/>
              </a:spcBef>
              <a:spcAft>
                <a:spcPts val="600"/>
              </a:spcAft>
            </a:pPr>
            <a:r>
              <a:rPr lang="en-GB" sz="1400" dirty="0">
                <a:solidFill>
                  <a:schemeClr val="tx1">
                    <a:lumMod val="75000"/>
                    <a:lumOff val="25000"/>
                  </a:schemeClr>
                </a:solidFill>
              </a:rPr>
              <a:t>55% of pupils believe some, most or all people of their age from their school have smoked a cigarette in the last 7 days. More Year 10s believe that their peers have smoked in the last 7 days than Year 8s (65% v. 48%), and girls are more likely than boys (61% v. 48%) to believe at least some of their peers have had a cigarette in the last 7 days. </a:t>
            </a:r>
          </a:p>
          <a:p>
            <a:pPr>
              <a:lnSpc>
                <a:spcPct val="100000"/>
              </a:lnSpc>
              <a:spcBef>
                <a:spcPts val="600"/>
              </a:spcBef>
              <a:spcAft>
                <a:spcPts val="600"/>
              </a:spcAft>
            </a:pPr>
            <a:r>
              <a:rPr lang="en-GB" sz="1400" dirty="0">
                <a:solidFill>
                  <a:schemeClr val="tx1">
                    <a:lumMod val="75000"/>
                    <a:lumOff val="25000"/>
                  </a:schemeClr>
                </a:solidFill>
              </a:rPr>
              <a:t>Although 55% of pupils think at least some of their peers have smoked, the majority of pupils have not smoked at all (88%).</a:t>
            </a:r>
          </a:p>
          <a:p>
            <a:pPr>
              <a:lnSpc>
                <a:spcPct val="100000"/>
              </a:lnSpc>
              <a:spcBef>
                <a:spcPts val="600"/>
              </a:spcBef>
              <a:spcAft>
                <a:spcPts val="600"/>
              </a:spcAft>
            </a:pPr>
            <a:r>
              <a:rPr lang="en-GB" sz="1400" dirty="0">
                <a:solidFill>
                  <a:schemeClr val="tx1">
                    <a:lumMod val="75000"/>
                    <a:lumOff val="25000"/>
                  </a:schemeClr>
                </a:solidFill>
              </a:rPr>
              <a:t>88% of pupils think that some, most or all of their peers have used electronic cigarettes in the last 7 days. More ethnic minority groups think this than Year 8s.</a:t>
            </a:r>
          </a:p>
          <a:p>
            <a:pPr>
              <a:lnSpc>
                <a:spcPct val="100000"/>
              </a:lnSpc>
              <a:spcBef>
                <a:spcPts val="600"/>
              </a:spcBef>
              <a:spcAft>
                <a:spcPts val="600"/>
              </a:spcAft>
            </a:pPr>
            <a:r>
              <a:rPr lang="en-GB" sz="1400" dirty="0">
                <a:solidFill>
                  <a:schemeClr val="tx1">
                    <a:lumMod val="75000"/>
                    <a:lumOff val="25000"/>
                  </a:schemeClr>
                </a:solidFill>
              </a:rPr>
              <a:t>Most pupils (93%) have heard of ‘e-cigarettes’ with awareness slightly higher amongst Year 10s than Year 8s. </a:t>
            </a:r>
            <a:r>
              <a:rPr lang="en-US" sz="1400" dirty="0">
                <a:solidFill>
                  <a:schemeClr val="tx1">
                    <a:lumMod val="75000"/>
                    <a:lumOff val="25000"/>
                  </a:schemeClr>
                </a:solidFill>
              </a:rPr>
              <a:t>Although 88% of pupils believe their peers are using e-cigarettes, 30% of all secondary pupils use them. </a:t>
            </a:r>
          </a:p>
          <a:p>
            <a:pPr>
              <a:lnSpc>
                <a:spcPct val="100000"/>
              </a:lnSpc>
              <a:spcBef>
                <a:spcPts val="600"/>
              </a:spcBef>
              <a:spcAft>
                <a:spcPts val="600"/>
              </a:spcAft>
            </a:pPr>
            <a:r>
              <a:rPr lang="en-GB" sz="1400" dirty="0">
                <a:solidFill>
                  <a:schemeClr val="tx1">
                    <a:lumMod val="75000"/>
                    <a:lumOff val="25000"/>
                  </a:schemeClr>
                </a:solidFill>
              </a:rPr>
              <a:t>41% of pupils are living in a household where someone smokes. 14% use rooms at home which are also smoked in with 13% sometimes travelling in a car in which someone is smoking. </a:t>
            </a:r>
          </a:p>
          <a:p>
            <a:pPr>
              <a:lnSpc>
                <a:spcPct val="100000"/>
              </a:lnSpc>
              <a:spcBef>
                <a:spcPts val="600"/>
              </a:spcBef>
              <a:spcAft>
                <a:spcPts val="600"/>
              </a:spcAft>
            </a:pPr>
            <a:r>
              <a:rPr lang="en-GB" sz="1400" dirty="0">
                <a:solidFill>
                  <a:schemeClr val="tx1">
                    <a:lumMod val="75000"/>
                    <a:lumOff val="25000"/>
                  </a:schemeClr>
                </a:solidFill>
              </a:rPr>
              <a:t>16% of pupils know someone who takes drugs, this is consistent with last year. Year 10s are more likely to know someone who takes drugs than the Year 8s (25% and 10% respectively). </a:t>
            </a:r>
          </a:p>
          <a:p>
            <a:pPr>
              <a:lnSpc>
                <a:spcPct val="100000"/>
              </a:lnSpc>
              <a:spcBef>
                <a:spcPts val="600"/>
              </a:spcBef>
              <a:spcAft>
                <a:spcPts val="600"/>
              </a:spcAft>
            </a:pPr>
            <a:r>
              <a:rPr lang="en-GB" sz="1400" dirty="0">
                <a:solidFill>
                  <a:schemeClr val="tx1">
                    <a:lumMod val="75000"/>
                    <a:lumOff val="25000"/>
                  </a:schemeClr>
                </a:solidFill>
              </a:rPr>
              <a:t>42% of pupils believe at least some of their peers have taken cannabis in the past 7 days. This increases to 58% amongst Year 10s (compared to only 31% of Year 8s).</a:t>
            </a:r>
          </a:p>
          <a:p>
            <a:pPr>
              <a:lnSpc>
                <a:spcPct val="100000"/>
              </a:lnSpc>
              <a:spcBef>
                <a:spcPts val="600"/>
              </a:spcBef>
              <a:spcAft>
                <a:spcPts val="600"/>
              </a:spcAft>
            </a:pPr>
            <a:r>
              <a:rPr lang="en-GB" sz="1400" dirty="0">
                <a:solidFill>
                  <a:schemeClr val="tx1">
                    <a:lumMod val="75000"/>
                    <a:lumOff val="25000"/>
                  </a:schemeClr>
                </a:solidFill>
              </a:rPr>
              <a:t>30% of pupils believe at least some of their peers have taken Nitrous Oxide in the past 7 days. This increases to 39% amongst Year 10s (compared to 25% of Year 8s) and 36% amongst LGBTQ pupils. </a:t>
            </a:r>
          </a:p>
        </p:txBody>
      </p:sp>
    </p:spTree>
    <p:extLst>
      <p:ext uri="{BB962C8B-B14F-4D97-AF65-F5344CB8AC3E}">
        <p14:creationId xmlns:p14="http://schemas.microsoft.com/office/powerpoint/2010/main" val="295322316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75% of pupils say that their parents/carers will help them if something online bothers them, and 65% say parents/carers will explain why some sites are appropriate or inappropriate. Parents/carers knowing passwords has increased steadily over the last few years.</a:t>
            </a:r>
          </a:p>
        </p:txBody>
      </p:sp>
      <p:graphicFrame>
        <p:nvGraphicFramePr>
          <p:cNvPr id="15" name="Chart 14"/>
          <p:cNvGraphicFramePr/>
          <p:nvPr>
            <p:extLst>
              <p:ext uri="{D42A27DB-BD31-4B8C-83A1-F6EECF244321}">
                <p14:modId xmlns:p14="http://schemas.microsoft.com/office/powerpoint/2010/main" val="3583923737"/>
              </p:ext>
            </p:extLst>
          </p:nvPr>
        </p:nvGraphicFramePr>
        <p:xfrm>
          <a:off x="183600" y="1170122"/>
          <a:ext cx="10091776" cy="4517756"/>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 / carers…? </a:t>
            </a:r>
            <a:r>
              <a:rPr lang="en-GB" sz="1000" i="1" dirty="0">
                <a:solidFill>
                  <a:srgbClr val="002060"/>
                </a:solidFill>
                <a:latin typeface="Calibri" panose="020F0502020204030204" pitchFamily="34" charset="0"/>
              </a:rPr>
              <a:t>Base: All valid respondents, 2022 n=834, 2023 n=1,057, 2024 n=1,170</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20425114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More online responsibility comes with age. Year 8s are more likely than year 10s to say they have rules for being online. Young carers and Ethnic minority groups are the pupils most likely to have rules.</a:t>
            </a:r>
            <a:br>
              <a:rPr lang="en-GB" sz="1600" dirty="0"/>
            </a:br>
            <a:endParaRPr lang="en-GB" sz="1600" dirty="0"/>
          </a:p>
        </p:txBody>
      </p:sp>
      <p:graphicFrame>
        <p:nvGraphicFramePr>
          <p:cNvPr id="6" name="Table 5"/>
          <p:cNvGraphicFramePr>
            <a:graphicFrameLocks noGrp="1"/>
          </p:cNvGraphicFramePr>
          <p:nvPr>
            <p:extLst>
              <p:ext uri="{D42A27DB-BD31-4B8C-83A1-F6EECF244321}">
                <p14:modId xmlns:p14="http://schemas.microsoft.com/office/powerpoint/2010/main" val="1247538421"/>
              </p:ext>
            </p:extLst>
          </p:nvPr>
        </p:nvGraphicFramePr>
        <p:xfrm>
          <a:off x="183598" y="1195200"/>
          <a:ext cx="11449601" cy="4039179"/>
        </p:xfrm>
        <a:graphic>
          <a:graphicData uri="http://schemas.openxmlformats.org/drawingml/2006/table">
            <a:tbl>
              <a:tblPr firstRow="1" bandRow="1">
                <a:tableStyleId>{5940675A-B579-460E-94D1-54222C63F5DA}</a:tableStyleId>
              </a:tblPr>
              <a:tblGrid>
                <a:gridCol w="2560272">
                  <a:extLst>
                    <a:ext uri="{9D8B030D-6E8A-4147-A177-3AD203B41FA5}">
                      <a16:colId xmlns:a16="http://schemas.microsoft.com/office/drawing/2014/main" val="20000"/>
                    </a:ext>
                  </a:extLst>
                </a:gridCol>
                <a:gridCol w="782052">
                  <a:extLst>
                    <a:ext uri="{9D8B030D-6E8A-4147-A177-3AD203B41FA5}">
                      <a16:colId xmlns:a16="http://schemas.microsoft.com/office/drawing/2014/main" val="20002"/>
                    </a:ext>
                  </a:extLst>
                </a:gridCol>
                <a:gridCol w="631743">
                  <a:extLst>
                    <a:ext uri="{9D8B030D-6E8A-4147-A177-3AD203B41FA5}">
                      <a16:colId xmlns:a16="http://schemas.microsoft.com/office/drawing/2014/main" val="20003"/>
                    </a:ext>
                  </a:extLst>
                </a:gridCol>
                <a:gridCol w="679594">
                  <a:extLst>
                    <a:ext uri="{9D8B030D-6E8A-4147-A177-3AD203B41FA5}">
                      <a16:colId xmlns:a16="http://schemas.microsoft.com/office/drawing/2014/main" val="20004"/>
                    </a:ext>
                  </a:extLst>
                </a:gridCol>
                <a:gridCol w="679594">
                  <a:extLst>
                    <a:ext uri="{9D8B030D-6E8A-4147-A177-3AD203B41FA5}">
                      <a16:colId xmlns:a16="http://schemas.microsoft.com/office/drawing/2014/main" val="20005"/>
                    </a:ext>
                  </a:extLst>
                </a:gridCol>
                <a:gridCol w="679594">
                  <a:extLst>
                    <a:ext uri="{9D8B030D-6E8A-4147-A177-3AD203B41FA5}">
                      <a16:colId xmlns:a16="http://schemas.microsoft.com/office/drawing/2014/main" val="20006"/>
                    </a:ext>
                  </a:extLst>
                </a:gridCol>
                <a:gridCol w="679594">
                  <a:extLst>
                    <a:ext uri="{9D8B030D-6E8A-4147-A177-3AD203B41FA5}">
                      <a16:colId xmlns:a16="http://schemas.microsoft.com/office/drawing/2014/main" val="20007"/>
                    </a:ext>
                  </a:extLst>
                </a:gridCol>
                <a:gridCol w="631893">
                  <a:extLst>
                    <a:ext uri="{9D8B030D-6E8A-4147-A177-3AD203B41FA5}">
                      <a16:colId xmlns:a16="http://schemas.microsoft.com/office/drawing/2014/main" val="20008"/>
                    </a:ext>
                  </a:extLst>
                </a:gridCol>
                <a:gridCol w="727295">
                  <a:extLst>
                    <a:ext uri="{9D8B030D-6E8A-4147-A177-3AD203B41FA5}">
                      <a16:colId xmlns:a16="http://schemas.microsoft.com/office/drawing/2014/main" val="20009"/>
                    </a:ext>
                  </a:extLst>
                </a:gridCol>
                <a:gridCol w="679594">
                  <a:extLst>
                    <a:ext uri="{9D8B030D-6E8A-4147-A177-3AD203B41FA5}">
                      <a16:colId xmlns:a16="http://schemas.microsoft.com/office/drawing/2014/main" val="20010"/>
                    </a:ext>
                  </a:extLst>
                </a:gridCol>
                <a:gridCol w="735598">
                  <a:extLst>
                    <a:ext uri="{9D8B030D-6E8A-4147-A177-3AD203B41FA5}">
                      <a16:colId xmlns:a16="http://schemas.microsoft.com/office/drawing/2014/main" val="20011"/>
                    </a:ext>
                  </a:extLst>
                </a:gridCol>
                <a:gridCol w="693482">
                  <a:extLst>
                    <a:ext uri="{9D8B030D-6E8A-4147-A177-3AD203B41FA5}">
                      <a16:colId xmlns:a16="http://schemas.microsoft.com/office/drawing/2014/main" val="554914961"/>
                    </a:ext>
                  </a:extLst>
                </a:gridCol>
                <a:gridCol w="609702">
                  <a:extLst>
                    <a:ext uri="{9D8B030D-6E8A-4147-A177-3AD203B41FA5}">
                      <a16:colId xmlns:a16="http://schemas.microsoft.com/office/drawing/2014/main" val="20012"/>
                    </a:ext>
                  </a:extLst>
                </a:gridCol>
                <a:gridCol w="679594">
                  <a:extLst>
                    <a:ext uri="{9D8B030D-6E8A-4147-A177-3AD203B41FA5}">
                      <a16:colId xmlns:a16="http://schemas.microsoft.com/office/drawing/2014/main" val="418177325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Help you when something online bothers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Explain why some sites or apps are appropriate or inappropriate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Know your passwords for online sites or apps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Talk to you about what you can do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Tell you to explore and learn things on the internet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Have rules about what times you can go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Have rules about how long you can stay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Watch what you are doing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Q: Do your parents / carers…?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329391851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99% of all pupils have an account or profile on social media. Most commonly used are TikTok (85%), Snapchat (84%) and WhatsApp (84%). </a:t>
            </a:r>
          </a:p>
        </p:txBody>
      </p:sp>
      <p:graphicFrame>
        <p:nvGraphicFramePr>
          <p:cNvPr id="15" name="Chart 14"/>
          <p:cNvGraphicFramePr/>
          <p:nvPr>
            <p:extLst>
              <p:ext uri="{D42A27DB-BD31-4B8C-83A1-F6EECF244321}">
                <p14:modId xmlns:p14="http://schemas.microsoft.com/office/powerpoint/2010/main" val="4239746507"/>
              </p:ext>
            </p:extLst>
          </p:nvPr>
        </p:nvGraphicFramePr>
        <p:xfrm>
          <a:off x="183600" y="835199"/>
          <a:ext cx="9184136" cy="544015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20" y="6214512"/>
            <a:ext cx="9573164"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sites or apps?</a:t>
            </a:r>
          </a:p>
          <a:p>
            <a:r>
              <a:rPr lang="en-GB" sz="1000" i="1" dirty="0">
                <a:solidFill>
                  <a:srgbClr val="002060"/>
                </a:solidFill>
                <a:latin typeface="Calibri" panose="020F0502020204030204" pitchFamily="34" charset="0"/>
              </a:rPr>
              <a:t>Base: All valid respondents, 2022 n=826, 2023 n=1,054, 2024 n=1,166</a:t>
            </a:r>
          </a:p>
          <a:p>
            <a:r>
              <a:rPr lang="en-GB" sz="1000" i="1" dirty="0">
                <a:solidFill>
                  <a:srgbClr val="002060"/>
                </a:solidFill>
                <a:latin typeface="Calibri" panose="020F0502020204030204" pitchFamily="34" charset="0"/>
              </a:rPr>
              <a:t>Please note: New options added for 2023 survey: ‘Reddit’, ‘Twitch’, ‘Twitter’, and ‘Dating Sites’, ‘House Party’ removed.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74879468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31434" y="6293064"/>
            <a:ext cx="911930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8" name="Title 1"/>
          <p:cNvSpPr>
            <a:spLocks noGrp="1"/>
          </p:cNvSpPr>
          <p:nvPr>
            <p:ph type="title"/>
          </p:nvPr>
        </p:nvSpPr>
        <p:spPr>
          <a:xfrm>
            <a:off x="331433" y="163852"/>
            <a:ext cx="11677548" cy="900000"/>
          </a:xfrm>
        </p:spPr>
        <p:txBody>
          <a:bodyPr vert="horz" lIns="91440" tIns="45720" rIns="91440" bIns="45720" rtlCol="0" anchor="t">
            <a:noAutofit/>
          </a:bodyPr>
          <a:lstStyle/>
          <a:p>
            <a:r>
              <a:rPr lang="en-GB" sz="1600" dirty="0"/>
              <a:t>The top three platforms are the same across all demographics apart from LGBTQ pupils. However, Year 10 pupils and girls and are more interested in TikTok and Instagram, and boys are much more likely to have games consoles and Fortnite profiles.</a:t>
            </a:r>
          </a:p>
        </p:txBody>
      </p:sp>
      <p:graphicFrame>
        <p:nvGraphicFramePr>
          <p:cNvPr id="6" name="Table 5"/>
          <p:cNvGraphicFramePr>
            <a:graphicFrameLocks noGrp="1"/>
          </p:cNvGraphicFramePr>
          <p:nvPr>
            <p:extLst>
              <p:ext uri="{D42A27DB-BD31-4B8C-83A1-F6EECF244321}">
                <p14:modId xmlns:p14="http://schemas.microsoft.com/office/powerpoint/2010/main" val="2756423637"/>
              </p:ext>
            </p:extLst>
          </p:nvPr>
        </p:nvGraphicFramePr>
        <p:xfrm>
          <a:off x="331433" y="723900"/>
          <a:ext cx="11301770" cy="5534679"/>
        </p:xfrm>
        <a:graphic>
          <a:graphicData uri="http://schemas.openxmlformats.org/drawingml/2006/table">
            <a:tbl>
              <a:tblPr firstRow="1" bandRow="1">
                <a:tableStyleId>{5940675A-B579-460E-94D1-54222C63F5DA}</a:tableStyleId>
              </a:tblPr>
              <a:tblGrid>
                <a:gridCol w="2537908">
                  <a:extLst>
                    <a:ext uri="{9D8B030D-6E8A-4147-A177-3AD203B41FA5}">
                      <a16:colId xmlns:a16="http://schemas.microsoft.com/office/drawing/2014/main" val="20000"/>
                    </a:ext>
                  </a:extLst>
                </a:gridCol>
                <a:gridCol w="841152">
                  <a:extLst>
                    <a:ext uri="{9D8B030D-6E8A-4147-A177-3AD203B41FA5}">
                      <a16:colId xmlns:a16="http://schemas.microsoft.com/office/drawing/2014/main" val="20002"/>
                    </a:ext>
                  </a:extLst>
                </a:gridCol>
                <a:gridCol w="598345">
                  <a:extLst>
                    <a:ext uri="{9D8B030D-6E8A-4147-A177-3AD203B41FA5}">
                      <a16:colId xmlns:a16="http://schemas.microsoft.com/office/drawing/2014/main" val="20003"/>
                    </a:ext>
                  </a:extLst>
                </a:gridCol>
                <a:gridCol w="624361">
                  <a:extLst>
                    <a:ext uri="{9D8B030D-6E8A-4147-A177-3AD203B41FA5}">
                      <a16:colId xmlns:a16="http://schemas.microsoft.com/office/drawing/2014/main" val="20004"/>
                    </a:ext>
                  </a:extLst>
                </a:gridCol>
                <a:gridCol w="528971">
                  <a:extLst>
                    <a:ext uri="{9D8B030D-6E8A-4147-A177-3AD203B41FA5}">
                      <a16:colId xmlns:a16="http://schemas.microsoft.com/office/drawing/2014/main" val="20005"/>
                    </a:ext>
                  </a:extLst>
                </a:gridCol>
                <a:gridCol w="459599">
                  <a:extLst>
                    <a:ext uri="{9D8B030D-6E8A-4147-A177-3AD203B41FA5}">
                      <a16:colId xmlns:a16="http://schemas.microsoft.com/office/drawing/2014/main" val="20006"/>
                    </a:ext>
                  </a:extLst>
                </a:gridCol>
                <a:gridCol w="476942">
                  <a:extLst>
                    <a:ext uri="{9D8B030D-6E8A-4147-A177-3AD203B41FA5}">
                      <a16:colId xmlns:a16="http://schemas.microsoft.com/office/drawing/2014/main" val="20007"/>
                    </a:ext>
                  </a:extLst>
                </a:gridCol>
                <a:gridCol w="520300">
                  <a:extLst>
                    <a:ext uri="{9D8B030D-6E8A-4147-A177-3AD203B41FA5}">
                      <a16:colId xmlns:a16="http://schemas.microsoft.com/office/drawing/2014/main" val="20008"/>
                    </a:ext>
                  </a:extLst>
                </a:gridCol>
                <a:gridCol w="763107">
                  <a:extLst>
                    <a:ext uri="{9D8B030D-6E8A-4147-A177-3AD203B41FA5}">
                      <a16:colId xmlns:a16="http://schemas.microsoft.com/office/drawing/2014/main" val="20009"/>
                    </a:ext>
                  </a:extLst>
                </a:gridCol>
                <a:gridCol w="711077">
                  <a:extLst>
                    <a:ext uri="{9D8B030D-6E8A-4147-A177-3AD203B41FA5}">
                      <a16:colId xmlns:a16="http://schemas.microsoft.com/office/drawing/2014/main" val="20010"/>
                    </a:ext>
                  </a:extLst>
                </a:gridCol>
                <a:gridCol w="797793">
                  <a:extLst>
                    <a:ext uri="{9D8B030D-6E8A-4147-A177-3AD203B41FA5}">
                      <a16:colId xmlns:a16="http://schemas.microsoft.com/office/drawing/2014/main" val="20011"/>
                    </a:ext>
                  </a:extLst>
                </a:gridCol>
                <a:gridCol w="1162004">
                  <a:extLst>
                    <a:ext uri="{9D8B030D-6E8A-4147-A177-3AD203B41FA5}">
                      <a16:colId xmlns:a16="http://schemas.microsoft.com/office/drawing/2014/main" val="20012"/>
                    </a:ext>
                  </a:extLst>
                </a:gridCol>
                <a:gridCol w="650375">
                  <a:extLst>
                    <a:ext uri="{9D8B030D-6E8A-4147-A177-3AD203B41FA5}">
                      <a16:colId xmlns:a16="http://schemas.microsoft.com/office/drawing/2014/main" val="3286845061"/>
                    </a:ext>
                  </a:extLst>
                </a:gridCol>
                <a:gridCol w="629836">
                  <a:extLst>
                    <a:ext uri="{9D8B030D-6E8A-4147-A177-3AD203B41FA5}">
                      <a16:colId xmlns:a16="http://schemas.microsoft.com/office/drawing/2014/main" val="3614929677"/>
                    </a:ext>
                  </a:extLst>
                </a:gridCol>
              </a:tblGrid>
              <a:tr h="441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823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1034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99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208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dirty="0">
                          <a:solidFill>
                            <a:schemeClr val="tx1">
                              <a:lumMod val="75000"/>
                              <a:lumOff val="25000"/>
                            </a:schemeClr>
                          </a:solidFill>
                          <a:effectLst/>
                          <a:latin typeface="+mn-lt"/>
                        </a:rPr>
                        <a:t>131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3589">
                <a:tc>
                  <a:txBody>
                    <a:bodyPr/>
                    <a:lstStyle/>
                    <a:p>
                      <a:pPr marL="95250" indent="0" algn="l" fontAlgn="b"/>
                      <a:r>
                        <a:rPr lang="en-GB" sz="1100" b="0" i="0" u="none" strike="noStrike" dirty="0">
                          <a:solidFill>
                            <a:schemeClr val="tx1">
                              <a:lumMod val="75000"/>
                              <a:lumOff val="25000"/>
                            </a:schemeClr>
                          </a:solidFill>
                          <a:effectLst/>
                          <a:latin typeface="+mn-lt"/>
                        </a:rPr>
                        <a:t>TikTok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266660">
                <a:tc>
                  <a:txBody>
                    <a:bodyPr/>
                    <a:lstStyle/>
                    <a:p>
                      <a:pPr marL="95250" indent="0" algn="l" fontAlgn="b"/>
                      <a:r>
                        <a:rPr lang="en-GB" sz="1100" b="0" i="0" u="none" strike="noStrike" dirty="0">
                          <a:solidFill>
                            <a:schemeClr val="tx1">
                              <a:lumMod val="75000"/>
                              <a:lumOff val="25000"/>
                            </a:schemeClr>
                          </a:solidFill>
                          <a:effectLst/>
                          <a:latin typeface="+mn-lt"/>
                        </a:rPr>
                        <a:t>Snapchat</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43542">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WhatsApp</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4"/>
                  </a:ext>
                </a:extLst>
              </a:tr>
              <a:tr h="252270">
                <a:tc>
                  <a:txBody>
                    <a:bodyPr/>
                    <a:lstStyle/>
                    <a:p>
                      <a:pPr marL="95250" indent="0" algn="l" fontAlgn="b"/>
                      <a:r>
                        <a:rPr lang="en-GB" sz="1100" b="0" i="0" u="none" strike="noStrike" dirty="0">
                          <a:solidFill>
                            <a:schemeClr val="tx1">
                              <a:lumMod val="75000"/>
                              <a:lumOff val="25000"/>
                            </a:schemeClr>
                          </a:solidFill>
                          <a:effectLst/>
                          <a:latin typeface="+mn-lt"/>
                        </a:rPr>
                        <a:t>YouTube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5"/>
                  </a:ext>
                </a:extLst>
              </a:tr>
              <a:tr h="249284">
                <a:tc>
                  <a:txBody>
                    <a:bodyPr/>
                    <a:lstStyle/>
                    <a:p>
                      <a:pPr marL="95250" indent="0" algn="l" fontAlgn="b"/>
                      <a:r>
                        <a:rPr lang="en-GB" sz="1100" b="0" i="0" u="none" strike="noStrike" dirty="0">
                          <a:solidFill>
                            <a:schemeClr val="tx1">
                              <a:lumMod val="75000"/>
                              <a:lumOff val="25000"/>
                            </a:schemeClr>
                          </a:solidFill>
                          <a:effectLst/>
                          <a:latin typeface="+mn-lt"/>
                        </a:rPr>
                        <a:t>Instagram</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5174">
                <a:tc>
                  <a:txBody>
                    <a:bodyPr/>
                    <a:lstStyle/>
                    <a:p>
                      <a:pPr marL="95250" indent="0" algn="l" fontAlgn="b"/>
                      <a:r>
                        <a:rPr lang="en-GB" sz="1100" b="0" i="0" u="none" strike="noStrike" dirty="0">
                          <a:solidFill>
                            <a:schemeClr val="tx1">
                              <a:lumMod val="75000"/>
                              <a:lumOff val="25000"/>
                            </a:schemeClr>
                          </a:solidFill>
                          <a:effectLst/>
                          <a:latin typeface="+mn-lt"/>
                        </a:rPr>
                        <a:t>Roblox</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699270008"/>
                  </a:ext>
                </a:extLst>
              </a:tr>
              <a:tr h="335864">
                <a:tc>
                  <a:txBody>
                    <a:bodyPr/>
                    <a:lstStyle/>
                    <a:p>
                      <a:pPr marL="95250" indent="0" algn="l" fontAlgn="b"/>
                      <a:r>
                        <a:rPr lang="en-GB" sz="1100" b="0" i="0" u="none" strike="noStrike" dirty="0">
                          <a:solidFill>
                            <a:schemeClr val="tx1">
                              <a:lumMod val="75000"/>
                              <a:lumOff val="25000"/>
                            </a:schemeClr>
                          </a:solidFill>
                          <a:effectLst/>
                          <a:latin typeface="+mn-lt"/>
                        </a:rPr>
                        <a:t>On a games console (e.g. Nintendo, PlayStation, Xbox)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85946436"/>
                  </a:ext>
                </a:extLst>
              </a:tr>
              <a:tr h="335864">
                <a:tc>
                  <a:txBody>
                    <a:bodyPr/>
                    <a:lstStyle/>
                    <a:p>
                      <a:pPr marL="95250" indent="0" algn="l" fontAlgn="b"/>
                      <a:r>
                        <a:rPr lang="en-GB" sz="1100" b="0" i="0" u="none" strike="noStrike" dirty="0">
                          <a:solidFill>
                            <a:schemeClr val="tx1">
                              <a:lumMod val="75000"/>
                              <a:lumOff val="25000"/>
                            </a:schemeClr>
                          </a:solidFill>
                          <a:effectLst/>
                          <a:latin typeface="+mn-lt"/>
                        </a:rPr>
                        <a:t>On streaming services (such as Netflix, Amazon Prime, Apple TV)</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31311901"/>
                  </a:ext>
                </a:extLst>
              </a:tr>
              <a:tr h="272270">
                <a:tc>
                  <a:txBody>
                    <a:bodyPr/>
                    <a:lstStyle/>
                    <a:p>
                      <a:pPr marL="95250" indent="0" algn="l" fontAlgn="b"/>
                      <a:r>
                        <a:rPr lang="en-GB" sz="1100" b="0" i="0" u="none" strike="noStrike" dirty="0">
                          <a:solidFill>
                            <a:schemeClr val="tx1">
                              <a:lumMod val="75000"/>
                              <a:lumOff val="25000"/>
                            </a:schemeClr>
                          </a:solidFill>
                          <a:effectLst/>
                          <a:latin typeface="+mn-lt"/>
                        </a:rPr>
                        <a:t>Facebook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4391275"/>
                  </a:ext>
                </a:extLst>
              </a:tr>
              <a:tr h="263402">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Minecraft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94377753"/>
                  </a:ext>
                </a:extLst>
              </a:tr>
              <a:tr h="259425">
                <a:tc>
                  <a:txBody>
                    <a:bodyPr/>
                    <a:lstStyle/>
                    <a:p>
                      <a:pPr marL="95250" indent="0" algn="l" fontAlgn="b"/>
                      <a:r>
                        <a:rPr lang="en-GB" sz="1100" b="0" i="0" u="none" strike="noStrike" dirty="0">
                          <a:solidFill>
                            <a:schemeClr val="tx1">
                              <a:lumMod val="75000"/>
                              <a:lumOff val="25000"/>
                            </a:schemeClr>
                          </a:solidFill>
                          <a:effectLst/>
                          <a:latin typeface="+mn-lt"/>
                        </a:rPr>
                        <a:t>Fortnite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65270839"/>
                  </a:ext>
                </a:extLst>
              </a:tr>
              <a:tr h="270705">
                <a:tc>
                  <a:txBody>
                    <a:bodyPr/>
                    <a:lstStyle/>
                    <a:p>
                      <a:pPr marL="95250" indent="0" algn="l" fontAlgn="b"/>
                      <a:r>
                        <a:rPr lang="en-GB" sz="1100" b="0" i="0" u="none" strike="noStrike" dirty="0">
                          <a:solidFill>
                            <a:schemeClr val="tx1">
                              <a:lumMod val="75000"/>
                              <a:lumOff val="25000"/>
                            </a:schemeClr>
                          </a:solidFill>
                          <a:effectLst/>
                          <a:latin typeface="+mn-lt"/>
                        </a:rPr>
                        <a:t>Facebook Messenger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32311225"/>
                  </a:ext>
                </a:extLst>
              </a:tr>
              <a:tr h="268072">
                <a:tc>
                  <a:txBody>
                    <a:bodyPr/>
                    <a:lstStyle/>
                    <a:p>
                      <a:pPr marL="95250" indent="0" algn="l" fontAlgn="b"/>
                      <a:r>
                        <a:rPr lang="en-GB" sz="1100" b="0" i="0" u="none" strike="noStrike" dirty="0">
                          <a:solidFill>
                            <a:schemeClr val="tx1">
                              <a:lumMod val="75000"/>
                              <a:lumOff val="25000"/>
                            </a:schemeClr>
                          </a:solidFill>
                          <a:effectLst/>
                          <a:latin typeface="+mn-lt"/>
                        </a:rPr>
                        <a:t>Twitter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8356291"/>
                  </a:ext>
                </a:extLst>
              </a:tr>
              <a:tr h="248144">
                <a:tc>
                  <a:txBody>
                    <a:bodyPr/>
                    <a:lstStyle/>
                    <a:p>
                      <a:pPr marL="95250" indent="0" algn="l" fontAlgn="b"/>
                      <a:r>
                        <a:rPr lang="en-GB" sz="1100" b="0" i="0" u="none" strike="noStrike" dirty="0">
                          <a:solidFill>
                            <a:schemeClr val="tx1">
                              <a:lumMod val="75000"/>
                              <a:lumOff val="25000"/>
                            </a:schemeClr>
                          </a:solidFill>
                          <a:effectLst/>
                          <a:latin typeface="+mn-lt"/>
                        </a:rPr>
                        <a:t>Twitch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66876980"/>
                  </a:ext>
                </a:extLst>
              </a:tr>
              <a:tr h="250776">
                <a:tc>
                  <a:txBody>
                    <a:bodyPr/>
                    <a:lstStyle/>
                    <a:p>
                      <a:pPr marL="95250" indent="0" algn="l" fontAlgn="b"/>
                      <a:r>
                        <a:rPr lang="en-GB" sz="1100" b="0" i="0" u="none" strike="noStrike" dirty="0">
                          <a:solidFill>
                            <a:schemeClr val="tx1">
                              <a:lumMod val="75000"/>
                              <a:lumOff val="25000"/>
                            </a:schemeClr>
                          </a:solidFill>
                          <a:effectLst/>
                          <a:latin typeface="+mn-lt"/>
                        </a:rPr>
                        <a:t>Reddit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1054593"/>
                  </a:ext>
                </a:extLst>
              </a:tr>
              <a:tr h="242130">
                <a:tc>
                  <a:txBody>
                    <a:bodyPr/>
                    <a:lstStyle/>
                    <a:p>
                      <a:pPr marL="95250" indent="0" algn="l" fontAlgn="b"/>
                      <a:r>
                        <a:rPr lang="en-GB" sz="1100" b="0" i="0" u="none" strike="noStrike" dirty="0">
                          <a:solidFill>
                            <a:schemeClr val="tx1">
                              <a:lumMod val="75000"/>
                              <a:lumOff val="25000"/>
                            </a:schemeClr>
                          </a:solidFill>
                          <a:effectLst/>
                          <a:latin typeface="+mn-lt"/>
                        </a:rPr>
                        <a:t>Dating Sites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24922681"/>
                  </a:ext>
                </a:extLst>
              </a:tr>
              <a:tr h="242129">
                <a:tc>
                  <a:txBody>
                    <a:bodyPr/>
                    <a:lstStyle/>
                    <a:p>
                      <a:pPr marL="95250" indent="0" algn="l" fontAlgn="b"/>
                      <a:r>
                        <a:rPr lang="en-GB" sz="1100" b="0" i="0" u="none" strike="noStrike" dirty="0">
                          <a:solidFill>
                            <a:schemeClr val="tx1">
                              <a:lumMod val="75000"/>
                              <a:lumOff val="25000"/>
                            </a:schemeClr>
                          </a:solidFill>
                          <a:effectLst/>
                          <a:latin typeface="+mn-lt"/>
                        </a:rPr>
                        <a:t>Other...</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8238">
                <a:tc>
                  <a:txBody>
                    <a:bodyPr/>
                    <a:lstStyle/>
                    <a:p>
                      <a:pPr marL="95250" indent="0" algn="l" fontAlgn="b"/>
                      <a:r>
                        <a:rPr lang="en-GB" sz="1100" b="0" i="0" u="none" strike="noStrike" dirty="0">
                          <a:solidFill>
                            <a:schemeClr val="tx1">
                              <a:lumMod val="75000"/>
                              <a:lumOff val="25000"/>
                            </a:schemeClr>
                          </a:solidFill>
                          <a:effectLst/>
                          <a:latin typeface="+mn-lt"/>
                        </a:rPr>
                        <a:t>I don’t have any accounts or profiles</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290317" y="6632872"/>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 </a:t>
            </a:r>
            <a:r>
              <a:rPr lang="en-GB" sz="1000" i="1" dirty="0">
                <a:solidFill>
                  <a:srgbClr val="002060"/>
                </a:solidFill>
                <a:latin typeface="Calibri" panose="020F0502020204030204" pitchFamily="34" charset="0"/>
              </a:rPr>
              <a:t>New options added for 2023 survey: ‘Reddit’, ‘Twitch’, ‘Twitter’, and ‘Dating Sites’, ‘House Party’ removed. </a:t>
            </a:r>
            <a:endParaRPr lang="en-GB" sz="10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323569595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2515896641"/>
              </p:ext>
            </p:extLst>
          </p:nvPr>
        </p:nvGraphicFramePr>
        <p:xfrm>
          <a:off x="378158" y="991680"/>
          <a:ext cx="11255042" cy="3232863"/>
        </p:xfrm>
        <a:graphic>
          <a:graphicData uri="http://schemas.openxmlformats.org/drawingml/2006/table">
            <a:tbl>
              <a:tblPr firstRow="1" bandRow="1">
                <a:tableStyleId>{5940675A-B579-460E-94D1-54222C63F5DA}</a:tableStyleId>
              </a:tblPr>
              <a:tblGrid>
                <a:gridCol w="2259785">
                  <a:extLst>
                    <a:ext uri="{9D8B030D-6E8A-4147-A177-3AD203B41FA5}">
                      <a16:colId xmlns:a16="http://schemas.microsoft.com/office/drawing/2014/main" val="20000"/>
                    </a:ext>
                  </a:extLst>
                </a:gridCol>
                <a:gridCol w="1021953">
                  <a:extLst>
                    <a:ext uri="{9D8B030D-6E8A-4147-A177-3AD203B41FA5}">
                      <a16:colId xmlns:a16="http://schemas.microsoft.com/office/drawing/2014/main" val="20001"/>
                    </a:ext>
                  </a:extLst>
                </a:gridCol>
                <a:gridCol w="599656">
                  <a:extLst>
                    <a:ext uri="{9D8B030D-6E8A-4147-A177-3AD203B41FA5}">
                      <a16:colId xmlns:a16="http://schemas.microsoft.com/office/drawing/2014/main" val="20002"/>
                    </a:ext>
                  </a:extLst>
                </a:gridCol>
                <a:gridCol w="637107">
                  <a:extLst>
                    <a:ext uri="{9D8B030D-6E8A-4147-A177-3AD203B41FA5}">
                      <a16:colId xmlns:a16="http://schemas.microsoft.com/office/drawing/2014/main" val="20003"/>
                    </a:ext>
                  </a:extLst>
                </a:gridCol>
                <a:gridCol w="637107">
                  <a:extLst>
                    <a:ext uri="{9D8B030D-6E8A-4147-A177-3AD203B41FA5}">
                      <a16:colId xmlns:a16="http://schemas.microsoft.com/office/drawing/2014/main" val="20004"/>
                    </a:ext>
                  </a:extLst>
                </a:gridCol>
                <a:gridCol w="637107">
                  <a:extLst>
                    <a:ext uri="{9D8B030D-6E8A-4147-A177-3AD203B41FA5}">
                      <a16:colId xmlns:a16="http://schemas.microsoft.com/office/drawing/2014/main" val="20005"/>
                    </a:ext>
                  </a:extLst>
                </a:gridCol>
                <a:gridCol w="637107">
                  <a:extLst>
                    <a:ext uri="{9D8B030D-6E8A-4147-A177-3AD203B41FA5}">
                      <a16:colId xmlns:a16="http://schemas.microsoft.com/office/drawing/2014/main" val="3289585207"/>
                    </a:ext>
                  </a:extLst>
                </a:gridCol>
                <a:gridCol w="478645">
                  <a:extLst>
                    <a:ext uri="{9D8B030D-6E8A-4147-A177-3AD203B41FA5}">
                      <a16:colId xmlns:a16="http://schemas.microsoft.com/office/drawing/2014/main" val="20006"/>
                    </a:ext>
                  </a:extLst>
                </a:gridCol>
                <a:gridCol w="812561">
                  <a:extLst>
                    <a:ext uri="{9D8B030D-6E8A-4147-A177-3AD203B41FA5}">
                      <a16:colId xmlns:a16="http://schemas.microsoft.com/office/drawing/2014/main" val="2352844826"/>
                    </a:ext>
                  </a:extLst>
                </a:gridCol>
                <a:gridCol w="861541">
                  <a:extLst>
                    <a:ext uri="{9D8B030D-6E8A-4147-A177-3AD203B41FA5}">
                      <a16:colId xmlns:a16="http://schemas.microsoft.com/office/drawing/2014/main" val="1408794327"/>
                    </a:ext>
                  </a:extLst>
                </a:gridCol>
                <a:gridCol w="789398">
                  <a:extLst>
                    <a:ext uri="{9D8B030D-6E8A-4147-A177-3AD203B41FA5}">
                      <a16:colId xmlns:a16="http://schemas.microsoft.com/office/drawing/2014/main" val="1671675132"/>
                    </a:ext>
                  </a:extLst>
                </a:gridCol>
                <a:gridCol w="764074">
                  <a:extLst>
                    <a:ext uri="{9D8B030D-6E8A-4147-A177-3AD203B41FA5}">
                      <a16:colId xmlns:a16="http://schemas.microsoft.com/office/drawing/2014/main" val="2151133304"/>
                    </a:ext>
                  </a:extLst>
                </a:gridCol>
                <a:gridCol w="481894">
                  <a:extLst>
                    <a:ext uri="{9D8B030D-6E8A-4147-A177-3AD203B41FA5}">
                      <a16:colId xmlns:a16="http://schemas.microsoft.com/office/drawing/2014/main" val="1664599210"/>
                    </a:ext>
                  </a:extLst>
                </a:gridCol>
                <a:gridCol w="637107">
                  <a:extLst>
                    <a:ext uri="{9D8B030D-6E8A-4147-A177-3AD203B41FA5}">
                      <a16:colId xmlns:a16="http://schemas.microsoft.com/office/drawing/2014/main" val="1660071777"/>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r>
                        <a:rPr lang="en-GB" sz="1100" dirty="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Minority</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Yes – Met someone after meeting</a:t>
                      </a:r>
                      <a:r>
                        <a:rPr lang="en-GB" sz="1100" baseline="0" dirty="0">
                          <a:solidFill>
                            <a:schemeClr val="tx1">
                              <a:lumMod val="75000"/>
                              <a:lumOff val="25000"/>
                            </a:schemeClr>
                          </a:solidFill>
                        </a:rPr>
                        <a:t> online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47952">
                <a:tc>
                  <a:txBody>
                    <a:bodyPr/>
                    <a:lstStyle/>
                    <a:p>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7729921"/>
                  </a:ext>
                </a:extLst>
              </a:tr>
              <a:tr h="294833">
                <a:tc>
                  <a:txBody>
                    <a:bodyPr/>
                    <a:lstStyle/>
                    <a:p>
                      <a:r>
                        <a:rPr lang="en-GB" sz="1100" dirty="0">
                          <a:solidFill>
                            <a:schemeClr val="tx1">
                              <a:lumMod val="75000"/>
                              <a:lumOff val="25000"/>
                            </a:schemeClr>
                          </a:solidFill>
                        </a:rPr>
                        <a:t>Younger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4833">
                <a:tc>
                  <a:txBody>
                    <a:bodyPr/>
                    <a:lstStyle/>
                    <a:p>
                      <a:r>
                        <a:rPr lang="en-GB" sz="1100" dirty="0">
                          <a:solidFill>
                            <a:schemeClr val="tx1">
                              <a:lumMod val="75000"/>
                              <a:lumOff val="25000"/>
                            </a:schemeClr>
                          </a:solidFill>
                        </a:rPr>
                        <a:t>About the same</a:t>
                      </a:r>
                      <a:r>
                        <a:rPr lang="en-GB" sz="1100" baseline="0" dirty="0">
                          <a:solidFill>
                            <a:schemeClr val="tx1">
                              <a:lumMod val="75000"/>
                              <a:lumOff val="25000"/>
                            </a:schemeClr>
                          </a:solidFill>
                        </a:rPr>
                        <a:t> age as you</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167073994"/>
                  </a:ext>
                </a:extLst>
              </a:tr>
              <a:tr h="294833">
                <a:tc>
                  <a:txBody>
                    <a:bodyPr/>
                    <a:lstStyle/>
                    <a:p>
                      <a:r>
                        <a:rPr lang="en-GB" sz="1100" dirty="0">
                          <a:solidFill>
                            <a:schemeClr val="tx1">
                              <a:lumMod val="75000"/>
                              <a:lumOff val="25000"/>
                            </a:schemeClr>
                          </a:solidFill>
                        </a:rPr>
                        <a:t>A bit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18217120"/>
                  </a:ext>
                </a:extLst>
              </a:tr>
              <a:tr h="294833">
                <a:tc>
                  <a:txBody>
                    <a:bodyPr/>
                    <a:lstStyle/>
                    <a:p>
                      <a:r>
                        <a:rPr lang="en-GB" sz="1100" dirty="0">
                          <a:solidFill>
                            <a:schemeClr val="tx1">
                              <a:lumMod val="75000"/>
                              <a:lumOff val="25000"/>
                            </a:schemeClr>
                          </a:solidFill>
                        </a:rPr>
                        <a:t>Much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82112682"/>
                  </a:ext>
                </a:extLst>
              </a:tr>
              <a:tr h="294833">
                <a:tc>
                  <a:txBody>
                    <a:bodyPr/>
                    <a:lstStyle/>
                    <a:p>
                      <a:r>
                        <a:rPr lang="en-GB" sz="1100" dirty="0">
                          <a:solidFill>
                            <a:schemeClr val="tx1">
                              <a:lumMod val="75000"/>
                              <a:lumOff val="25000"/>
                            </a:schemeClr>
                          </a:solidFill>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896304877"/>
                  </a:ext>
                </a:extLst>
              </a:tr>
            </a:tbl>
          </a:graphicData>
        </a:graphic>
      </p:graphicFrame>
      <p:sp>
        <p:nvSpPr>
          <p:cNvPr id="8" name="Title 1"/>
          <p:cNvSpPr>
            <a:spLocks noGrp="1"/>
          </p:cNvSpPr>
          <p:nvPr>
            <p:ph type="title"/>
          </p:nvPr>
        </p:nvSpPr>
        <p:spPr>
          <a:xfrm>
            <a:off x="180000" y="179999"/>
            <a:ext cx="11633841" cy="1132985"/>
          </a:xfrm>
        </p:spPr>
        <p:txBody>
          <a:bodyPr vert="horz" lIns="91440" tIns="45720" rIns="91440" bIns="45720" rtlCol="0" anchor="t">
            <a:noAutofit/>
          </a:bodyPr>
          <a:lstStyle/>
          <a:p>
            <a:r>
              <a:rPr lang="en-GB" sz="1600" dirty="0"/>
              <a:t>Overall, 22% have met someone in real life whom they first met online. Pupils that are meeting people in ‘real life after chatting online’ are meeting people of the same age (74%). </a:t>
            </a:r>
          </a:p>
        </p:txBody>
      </p:sp>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7" name="TextBox 6"/>
          <p:cNvSpPr txBox="1"/>
          <p:nvPr/>
        </p:nvSpPr>
        <p:spPr>
          <a:xfrm>
            <a:off x="183019" y="6299088"/>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met someone in real life whom you first met online?</a:t>
            </a:r>
            <a:r>
              <a:rPr lang="en-GB" sz="1000" i="1" dirty="0">
                <a:solidFill>
                  <a:srgbClr val="002060"/>
                </a:solidFill>
                <a:latin typeface="Calibri" panose="020F0502020204030204" pitchFamily="34" charset="0"/>
              </a:rPr>
              <a:t> </a:t>
            </a:r>
          </a:p>
          <a:p>
            <a:r>
              <a:rPr lang="en-GB" sz="1000" dirty="0">
                <a:solidFill>
                  <a:srgbClr val="002060"/>
                </a:solidFill>
                <a:latin typeface="Calibri" panose="020F0502020204030204" pitchFamily="34" charset="0"/>
              </a:rPr>
              <a:t>Q: Were they…?</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7430065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96% of all pupils have been told how to stay safe online. 65% were told by parents/carers and 62% by their school.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r>
              <a:rPr lang="en-GB" sz="1000" i="1" dirty="0">
                <a:solidFill>
                  <a:srgbClr val="002060"/>
                </a:solidFill>
                <a:latin typeface="Calibri" panose="020F0502020204030204" pitchFamily="34" charset="0"/>
              </a:rPr>
              <a:t>Please note: responses changed for 2024.</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2024 n=1,170</a:t>
            </a:r>
          </a:p>
        </p:txBody>
      </p:sp>
      <p:graphicFrame>
        <p:nvGraphicFramePr>
          <p:cNvPr id="12" name="Table 11"/>
          <p:cNvGraphicFramePr>
            <a:graphicFrameLocks noGrp="1"/>
          </p:cNvGraphicFramePr>
          <p:nvPr>
            <p:extLst>
              <p:ext uri="{D42A27DB-BD31-4B8C-83A1-F6EECF244321}">
                <p14:modId xmlns:p14="http://schemas.microsoft.com/office/powerpoint/2010/main" val="3458727334"/>
              </p:ext>
            </p:extLst>
          </p:nvPr>
        </p:nvGraphicFramePr>
        <p:xfrm>
          <a:off x="4180114" y="1040356"/>
          <a:ext cx="7453085" cy="2432729"/>
        </p:xfrm>
        <a:graphic>
          <a:graphicData uri="http://schemas.openxmlformats.org/drawingml/2006/table">
            <a:tbl>
              <a:tblPr firstRow="1" bandRow="1">
                <a:tableStyleId>{5940675A-B579-460E-94D1-54222C63F5DA}</a:tableStyleId>
              </a:tblPr>
              <a:tblGrid>
                <a:gridCol w="1140803">
                  <a:extLst>
                    <a:ext uri="{9D8B030D-6E8A-4147-A177-3AD203B41FA5}">
                      <a16:colId xmlns:a16="http://schemas.microsoft.com/office/drawing/2014/main" val="20000"/>
                    </a:ext>
                  </a:extLst>
                </a:gridCol>
                <a:gridCol w="1052047">
                  <a:extLst>
                    <a:ext uri="{9D8B030D-6E8A-4147-A177-3AD203B41FA5}">
                      <a16:colId xmlns:a16="http://schemas.microsoft.com/office/drawing/2014/main" val="20001"/>
                    </a:ext>
                  </a:extLst>
                </a:gridCol>
                <a:gridCol w="1052047">
                  <a:extLst>
                    <a:ext uri="{9D8B030D-6E8A-4147-A177-3AD203B41FA5}">
                      <a16:colId xmlns:a16="http://schemas.microsoft.com/office/drawing/2014/main" val="20002"/>
                    </a:ext>
                  </a:extLst>
                </a:gridCol>
                <a:gridCol w="1052047">
                  <a:extLst>
                    <a:ext uri="{9D8B030D-6E8A-4147-A177-3AD203B41FA5}">
                      <a16:colId xmlns:a16="http://schemas.microsoft.com/office/drawing/2014/main" val="20003"/>
                    </a:ext>
                  </a:extLst>
                </a:gridCol>
                <a:gridCol w="1052047">
                  <a:extLst>
                    <a:ext uri="{9D8B030D-6E8A-4147-A177-3AD203B41FA5}">
                      <a16:colId xmlns:a16="http://schemas.microsoft.com/office/drawing/2014/main" val="20004"/>
                    </a:ext>
                  </a:extLst>
                </a:gridCol>
                <a:gridCol w="1052047">
                  <a:extLst>
                    <a:ext uri="{9D8B030D-6E8A-4147-A177-3AD203B41FA5}">
                      <a16:colId xmlns:a16="http://schemas.microsoft.com/office/drawing/2014/main" val="20005"/>
                    </a:ext>
                  </a:extLst>
                </a:gridCol>
                <a:gridCol w="1052047">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100" dirty="0">
                          <a:solidFill>
                            <a:schemeClr val="tx1">
                              <a:lumMod val="75000"/>
                              <a:lumOff val="25000"/>
                            </a:schemeClr>
                          </a:solidFill>
                        </a:rPr>
                        <a:t>Yes, by parents/carers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39057">
                <a:tc>
                  <a:txBody>
                    <a:bodyPr/>
                    <a:lstStyle/>
                    <a:p>
                      <a:r>
                        <a:rPr lang="en-GB" sz="1100" dirty="0">
                          <a:solidFill>
                            <a:schemeClr val="tx1">
                              <a:lumMod val="75000"/>
                              <a:lumOff val="25000"/>
                            </a:schemeClr>
                          </a:solidFill>
                        </a:rPr>
                        <a:t>Yes, by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2959">
                <a:tc>
                  <a:txBody>
                    <a:bodyPr/>
                    <a:lstStyle/>
                    <a:p>
                      <a:r>
                        <a:rPr lang="en-GB" sz="1100" dirty="0">
                          <a:solidFill>
                            <a:schemeClr val="tx1">
                              <a:lumMod val="75000"/>
                              <a:lumOff val="25000"/>
                            </a:schemeClr>
                          </a:solidFill>
                        </a:rPr>
                        <a:t>Yes, I found information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43120923"/>
                  </a:ext>
                </a:extLst>
              </a:tr>
              <a:tr h="402959">
                <a:tc>
                  <a:txBody>
                    <a:bodyPr/>
                    <a:lstStyle/>
                    <a:p>
                      <a:r>
                        <a:rPr lang="en-GB" sz="11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91868808"/>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4238662774"/>
              </p:ext>
            </p:extLst>
          </p:nvPr>
        </p:nvGraphicFramePr>
        <p:xfrm>
          <a:off x="4180116" y="3637514"/>
          <a:ext cx="7453082" cy="2481779"/>
        </p:xfrm>
        <a:graphic>
          <a:graphicData uri="http://schemas.openxmlformats.org/drawingml/2006/table">
            <a:tbl>
              <a:tblPr firstRow="1" bandRow="1">
                <a:tableStyleId>{5940675A-B579-460E-94D1-54222C63F5DA}</a:tableStyleId>
              </a:tblPr>
              <a:tblGrid>
                <a:gridCol w="1131685">
                  <a:extLst>
                    <a:ext uri="{9D8B030D-6E8A-4147-A177-3AD203B41FA5}">
                      <a16:colId xmlns:a16="http://schemas.microsoft.com/office/drawing/2014/main" val="20000"/>
                    </a:ext>
                  </a:extLst>
                </a:gridCol>
                <a:gridCol w="915907">
                  <a:extLst>
                    <a:ext uri="{9D8B030D-6E8A-4147-A177-3AD203B41FA5}">
                      <a16:colId xmlns:a16="http://schemas.microsoft.com/office/drawing/2014/main" val="20001"/>
                    </a:ext>
                  </a:extLst>
                </a:gridCol>
                <a:gridCol w="931030">
                  <a:extLst>
                    <a:ext uri="{9D8B030D-6E8A-4147-A177-3AD203B41FA5}">
                      <a16:colId xmlns:a16="http://schemas.microsoft.com/office/drawing/2014/main" val="20002"/>
                    </a:ext>
                  </a:extLst>
                </a:gridCol>
                <a:gridCol w="847526">
                  <a:extLst>
                    <a:ext uri="{9D8B030D-6E8A-4147-A177-3AD203B41FA5}">
                      <a16:colId xmlns:a16="http://schemas.microsoft.com/office/drawing/2014/main" val="20003"/>
                    </a:ext>
                  </a:extLst>
                </a:gridCol>
                <a:gridCol w="976870">
                  <a:extLst>
                    <a:ext uri="{9D8B030D-6E8A-4147-A177-3AD203B41FA5}">
                      <a16:colId xmlns:a16="http://schemas.microsoft.com/office/drawing/2014/main" val="20004"/>
                    </a:ext>
                  </a:extLst>
                </a:gridCol>
                <a:gridCol w="956788">
                  <a:extLst>
                    <a:ext uri="{9D8B030D-6E8A-4147-A177-3AD203B41FA5}">
                      <a16:colId xmlns:a16="http://schemas.microsoft.com/office/drawing/2014/main" val="20005"/>
                    </a:ext>
                  </a:extLst>
                </a:gridCol>
                <a:gridCol w="846638">
                  <a:extLst>
                    <a:ext uri="{9D8B030D-6E8A-4147-A177-3AD203B41FA5}">
                      <a16:colId xmlns:a16="http://schemas.microsoft.com/office/drawing/2014/main" val="20006"/>
                    </a:ext>
                  </a:extLst>
                </a:gridCol>
                <a:gridCol w="846638">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Yes, by parents/carers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Yes, by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Yes, I found information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12229786"/>
                  </a:ext>
                </a:extLst>
              </a:tr>
              <a:tr h="285187">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70167978"/>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2142821148"/>
              </p:ext>
            </p:extLst>
          </p:nvPr>
        </p:nvGraphicFramePr>
        <p:xfrm>
          <a:off x="34449" y="1030854"/>
          <a:ext cx="3980550" cy="3908509"/>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3A674A0C-A551-5EC5-24BA-85AD8B80D0DD}"/>
              </a:ext>
            </a:extLst>
          </p:cNvPr>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3" name="TextBox 2">
            <a:extLst>
              <a:ext uri="{FF2B5EF4-FFF2-40B4-BE49-F238E27FC236}">
                <a16:creationId xmlns:a16="http://schemas.microsoft.com/office/drawing/2014/main" id="{49F46417-53A5-9EB1-977E-4168BE76F164}"/>
              </a:ext>
            </a:extLst>
          </p:cNvPr>
          <p:cNvSpPr txBox="1"/>
          <p:nvPr/>
        </p:nvSpPr>
        <p:spPr>
          <a:xfrm>
            <a:off x="395570" y="5054332"/>
            <a:ext cx="3701988" cy="600164"/>
          </a:xfrm>
          <a:prstGeom prst="rect">
            <a:avLst/>
          </a:prstGeom>
          <a:noFill/>
        </p:spPr>
        <p:txBody>
          <a:bodyPr wrap="square" rtlCol="0">
            <a:spAutoFit/>
          </a:bodyPr>
          <a:lstStyle/>
          <a:p>
            <a:r>
              <a:rPr lang="en-GB" sz="1100" dirty="0">
                <a:solidFill>
                  <a:schemeClr val="tx1">
                    <a:lumMod val="75000"/>
                    <a:lumOff val="25000"/>
                  </a:schemeClr>
                </a:solidFill>
              </a:rPr>
              <a:t>This question has been asked in previous years but with the options ‘Yes’ or ‘No’. In 2023 91% answered ‘Yes, and in 2022 90% answered ‘Yes’. </a:t>
            </a:r>
          </a:p>
        </p:txBody>
      </p:sp>
    </p:spTree>
    <p:extLst>
      <p:ext uri="{BB962C8B-B14F-4D97-AF65-F5344CB8AC3E}">
        <p14:creationId xmlns:p14="http://schemas.microsoft.com/office/powerpoint/2010/main" val="229855684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48% of pupils say they always follow advice about staying safe online. 36% have seen adult content and over half of all pupils have lied about their age to look at a website or play a game. </a:t>
            </a:r>
          </a:p>
        </p:txBody>
      </p:sp>
      <p:sp>
        <p:nvSpPr>
          <p:cNvPr id="9" name="TextBox 8"/>
          <p:cNvSpPr txBox="1"/>
          <p:nvPr/>
        </p:nvSpPr>
        <p:spPr>
          <a:xfrm>
            <a:off x="183019" y="5989973"/>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know what the CEOP button is for?</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2022 n=834, 2023 n=1,057, 2024 n=1,170)</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i="1" dirty="0">
                <a:solidFill>
                  <a:srgbClr val="002060"/>
                </a:solidFill>
                <a:latin typeface="Calibri" panose="020F0502020204030204" pitchFamily="34" charset="0"/>
              </a:rPr>
              <a:t>(Base: All those who had advice, 2022 n=751, 2023 n=963, 2024 n=1,127) </a:t>
            </a:r>
          </a:p>
          <a:p>
            <a:r>
              <a:rPr lang="en-GB" sz="1000" dirty="0">
                <a:solidFill>
                  <a:srgbClr val="002060"/>
                </a:solidFill>
                <a:latin typeface="Calibri" panose="020F0502020204030204" pitchFamily="34" charset="0"/>
              </a:rPr>
              <a:t>Q: Have you ever seen pictures online that were for adults only? </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6" name="TextBox 15"/>
          <p:cNvSpPr txBox="1"/>
          <p:nvPr/>
        </p:nvSpPr>
        <p:spPr>
          <a:xfrm>
            <a:off x="5899355" y="6168572"/>
            <a:ext cx="3984479"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2022 n=834, 2023 n=1,057, 2024 n=1,170)</a:t>
            </a:r>
          </a:p>
        </p:txBody>
      </p:sp>
      <p:graphicFrame>
        <p:nvGraphicFramePr>
          <p:cNvPr id="22" name="Chart 21">
            <a:extLst>
              <a:ext uri="{FF2B5EF4-FFF2-40B4-BE49-F238E27FC236}">
                <a16:creationId xmlns:a16="http://schemas.microsoft.com/office/drawing/2014/main" id="{3CE3BE3C-12B4-4080-B8BE-E2104602E49D}"/>
              </a:ext>
            </a:extLst>
          </p:cNvPr>
          <p:cNvGraphicFramePr/>
          <p:nvPr>
            <p:extLst>
              <p:ext uri="{D42A27DB-BD31-4B8C-83A1-F6EECF244321}">
                <p14:modId xmlns:p14="http://schemas.microsoft.com/office/powerpoint/2010/main" val="2543636007"/>
              </p:ext>
            </p:extLst>
          </p:nvPr>
        </p:nvGraphicFramePr>
        <p:xfrm>
          <a:off x="2141795" y="3320752"/>
          <a:ext cx="3375016" cy="26648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Chart 28">
            <a:extLst>
              <a:ext uri="{FF2B5EF4-FFF2-40B4-BE49-F238E27FC236}">
                <a16:creationId xmlns:a16="http://schemas.microsoft.com/office/drawing/2014/main" id="{1C9BD1A9-D55C-479E-A0A6-1682BB884743}"/>
              </a:ext>
            </a:extLst>
          </p:cNvPr>
          <p:cNvGraphicFramePr/>
          <p:nvPr>
            <p:extLst>
              <p:ext uri="{D42A27DB-BD31-4B8C-83A1-F6EECF244321}">
                <p14:modId xmlns:p14="http://schemas.microsoft.com/office/powerpoint/2010/main" val="2864724578"/>
              </p:ext>
            </p:extLst>
          </p:nvPr>
        </p:nvGraphicFramePr>
        <p:xfrm>
          <a:off x="183601" y="732620"/>
          <a:ext cx="3375016" cy="24486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 name="Chart 30">
            <a:extLst>
              <a:ext uri="{FF2B5EF4-FFF2-40B4-BE49-F238E27FC236}">
                <a16:creationId xmlns:a16="http://schemas.microsoft.com/office/drawing/2014/main" id="{816B1F22-8CEE-497B-BF6A-0D73A7B4AFB6}"/>
              </a:ext>
            </a:extLst>
          </p:cNvPr>
          <p:cNvGraphicFramePr/>
          <p:nvPr>
            <p:extLst>
              <p:ext uri="{D42A27DB-BD31-4B8C-83A1-F6EECF244321}">
                <p14:modId xmlns:p14="http://schemas.microsoft.com/office/powerpoint/2010/main" val="2281725680"/>
              </p:ext>
            </p:extLst>
          </p:nvPr>
        </p:nvGraphicFramePr>
        <p:xfrm>
          <a:off x="4099038" y="751716"/>
          <a:ext cx="3324322" cy="243547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Chart 31">
            <a:extLst>
              <a:ext uri="{FF2B5EF4-FFF2-40B4-BE49-F238E27FC236}">
                <a16:creationId xmlns:a16="http://schemas.microsoft.com/office/drawing/2014/main" id="{3AC3CF32-945B-4EE0-A310-8F3229224C4C}"/>
              </a:ext>
            </a:extLst>
          </p:cNvPr>
          <p:cNvGraphicFramePr/>
          <p:nvPr>
            <p:extLst>
              <p:ext uri="{D42A27DB-BD31-4B8C-83A1-F6EECF244321}">
                <p14:modId xmlns:p14="http://schemas.microsoft.com/office/powerpoint/2010/main" val="719561933"/>
              </p:ext>
            </p:extLst>
          </p:nvPr>
        </p:nvGraphicFramePr>
        <p:xfrm>
          <a:off x="7963780" y="747130"/>
          <a:ext cx="3202983" cy="243415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3" name="Chart 32">
            <a:extLst>
              <a:ext uri="{FF2B5EF4-FFF2-40B4-BE49-F238E27FC236}">
                <a16:creationId xmlns:a16="http://schemas.microsoft.com/office/drawing/2014/main" id="{2F88D931-F828-48D8-A8E0-73BECEDF92BE}"/>
              </a:ext>
            </a:extLst>
          </p:cNvPr>
          <p:cNvGraphicFramePr/>
          <p:nvPr>
            <p:extLst>
              <p:ext uri="{D42A27DB-BD31-4B8C-83A1-F6EECF244321}">
                <p14:modId xmlns:p14="http://schemas.microsoft.com/office/powerpoint/2010/main" val="1190951873"/>
              </p:ext>
            </p:extLst>
          </p:nvPr>
        </p:nvGraphicFramePr>
        <p:xfrm>
          <a:off x="6240949" y="3320752"/>
          <a:ext cx="3324322" cy="2652212"/>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27662068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and young carers (both 45%) are the cohorts most likely to have seen adult-only pictures online, compared to 36% on average. Young carers (37%) and LGBTQ pupils (34%) are the groups most likely to see worrying and nasty things online.</a:t>
            </a:r>
          </a:p>
        </p:txBody>
      </p:sp>
      <p:graphicFrame>
        <p:nvGraphicFramePr>
          <p:cNvPr id="6" name="Table 5"/>
          <p:cNvGraphicFramePr>
            <a:graphicFrameLocks noGrp="1"/>
          </p:cNvGraphicFramePr>
          <p:nvPr>
            <p:extLst>
              <p:ext uri="{D42A27DB-BD31-4B8C-83A1-F6EECF244321}">
                <p14:modId xmlns:p14="http://schemas.microsoft.com/office/powerpoint/2010/main" val="3495554448"/>
              </p:ext>
            </p:extLst>
          </p:nvPr>
        </p:nvGraphicFramePr>
        <p:xfrm>
          <a:off x="360001" y="1476764"/>
          <a:ext cx="11273204" cy="3348307"/>
        </p:xfrm>
        <a:graphic>
          <a:graphicData uri="http://schemas.openxmlformats.org/drawingml/2006/table">
            <a:tbl>
              <a:tblPr firstRow="1" bandRow="1">
                <a:tableStyleId>{5940675A-B579-460E-94D1-54222C63F5DA}</a:tableStyleId>
              </a:tblPr>
              <a:tblGrid>
                <a:gridCol w="2478570">
                  <a:extLst>
                    <a:ext uri="{9D8B030D-6E8A-4147-A177-3AD203B41FA5}">
                      <a16:colId xmlns:a16="http://schemas.microsoft.com/office/drawing/2014/main" val="20000"/>
                    </a:ext>
                  </a:extLst>
                </a:gridCol>
                <a:gridCol w="296456">
                  <a:extLst>
                    <a:ext uri="{9D8B030D-6E8A-4147-A177-3AD203B41FA5}">
                      <a16:colId xmlns:a16="http://schemas.microsoft.com/office/drawing/2014/main" val="20001"/>
                    </a:ext>
                  </a:extLst>
                </a:gridCol>
                <a:gridCol w="741648">
                  <a:extLst>
                    <a:ext uri="{9D8B030D-6E8A-4147-A177-3AD203B41FA5}">
                      <a16:colId xmlns:a16="http://schemas.microsoft.com/office/drawing/2014/main" val="20002"/>
                    </a:ext>
                  </a:extLst>
                </a:gridCol>
                <a:gridCol w="565764">
                  <a:extLst>
                    <a:ext uri="{9D8B030D-6E8A-4147-A177-3AD203B41FA5}">
                      <a16:colId xmlns:a16="http://schemas.microsoft.com/office/drawing/2014/main" val="20003"/>
                    </a:ext>
                  </a:extLst>
                </a:gridCol>
                <a:gridCol w="653706">
                  <a:extLst>
                    <a:ext uri="{9D8B030D-6E8A-4147-A177-3AD203B41FA5}">
                      <a16:colId xmlns:a16="http://schemas.microsoft.com/office/drawing/2014/main" val="20004"/>
                    </a:ext>
                  </a:extLst>
                </a:gridCol>
                <a:gridCol w="653706">
                  <a:extLst>
                    <a:ext uri="{9D8B030D-6E8A-4147-A177-3AD203B41FA5}">
                      <a16:colId xmlns:a16="http://schemas.microsoft.com/office/drawing/2014/main" val="20005"/>
                    </a:ext>
                  </a:extLst>
                </a:gridCol>
                <a:gridCol w="653706">
                  <a:extLst>
                    <a:ext uri="{9D8B030D-6E8A-4147-A177-3AD203B41FA5}">
                      <a16:colId xmlns:a16="http://schemas.microsoft.com/office/drawing/2014/main" val="20006"/>
                    </a:ext>
                  </a:extLst>
                </a:gridCol>
                <a:gridCol w="653706">
                  <a:extLst>
                    <a:ext uri="{9D8B030D-6E8A-4147-A177-3AD203B41FA5}">
                      <a16:colId xmlns:a16="http://schemas.microsoft.com/office/drawing/2014/main" val="727964412"/>
                    </a:ext>
                  </a:extLst>
                </a:gridCol>
                <a:gridCol w="653706">
                  <a:extLst>
                    <a:ext uri="{9D8B030D-6E8A-4147-A177-3AD203B41FA5}">
                      <a16:colId xmlns:a16="http://schemas.microsoft.com/office/drawing/2014/main" val="20007"/>
                    </a:ext>
                  </a:extLst>
                </a:gridCol>
                <a:gridCol w="653706">
                  <a:extLst>
                    <a:ext uri="{9D8B030D-6E8A-4147-A177-3AD203B41FA5}">
                      <a16:colId xmlns:a16="http://schemas.microsoft.com/office/drawing/2014/main" val="3894551821"/>
                    </a:ext>
                  </a:extLst>
                </a:gridCol>
                <a:gridCol w="653706">
                  <a:extLst>
                    <a:ext uri="{9D8B030D-6E8A-4147-A177-3AD203B41FA5}">
                      <a16:colId xmlns:a16="http://schemas.microsoft.com/office/drawing/2014/main" val="1846909551"/>
                    </a:ext>
                  </a:extLst>
                </a:gridCol>
                <a:gridCol w="653706">
                  <a:extLst>
                    <a:ext uri="{9D8B030D-6E8A-4147-A177-3AD203B41FA5}">
                      <a16:colId xmlns:a16="http://schemas.microsoft.com/office/drawing/2014/main" val="109430302"/>
                    </a:ext>
                  </a:extLst>
                </a:gridCol>
                <a:gridCol w="653706">
                  <a:extLst>
                    <a:ext uri="{9D8B030D-6E8A-4147-A177-3AD203B41FA5}">
                      <a16:colId xmlns:a16="http://schemas.microsoft.com/office/drawing/2014/main" val="1904605949"/>
                    </a:ext>
                  </a:extLst>
                </a:gridCol>
                <a:gridCol w="684049">
                  <a:extLst>
                    <a:ext uri="{9D8B030D-6E8A-4147-A177-3AD203B41FA5}">
                      <a16:colId xmlns:a16="http://schemas.microsoft.com/office/drawing/2014/main" val="975463870"/>
                    </a:ext>
                  </a:extLst>
                </a:gridCol>
                <a:gridCol w="623363">
                  <a:extLst>
                    <a:ext uri="{9D8B030D-6E8A-4147-A177-3AD203B41FA5}">
                      <a16:colId xmlns:a16="http://schemas.microsoft.com/office/drawing/2014/main" val="2416241317"/>
                    </a:ext>
                  </a:extLst>
                </a:gridCol>
              </a:tblGrid>
              <a:tr h="64258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5395">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899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Do you always follow the advice you have been given about staying safe online? (*) – 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899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Do you</a:t>
                      </a:r>
                      <a:r>
                        <a:rPr lang="en-GB" sz="1100" kern="1200" baseline="0" dirty="0">
                          <a:solidFill>
                            <a:schemeClr val="tx1">
                              <a:lumMod val="75000"/>
                              <a:lumOff val="25000"/>
                            </a:schemeClr>
                          </a:solidFill>
                          <a:latin typeface="+mn-lt"/>
                          <a:ea typeface="+mn-ea"/>
                          <a:cs typeface="+mn-cs"/>
                        </a:rPr>
                        <a:t> know what the CEOP button is for?</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8991">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Have you ever seen pictures online that were for adults</a:t>
                      </a:r>
                      <a:r>
                        <a:rPr lang="en-GB" sz="1100" kern="1200" baseline="0" dirty="0">
                          <a:solidFill>
                            <a:schemeClr val="tx1">
                              <a:lumMod val="75000"/>
                              <a:lumOff val="25000"/>
                            </a:schemeClr>
                          </a:solidFill>
                          <a:latin typeface="+mn-lt"/>
                          <a:ea typeface="+mn-ea"/>
                          <a:cs typeface="+mn-cs"/>
                        </a:rPr>
                        <a:t> only? </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58991">
                <a:tc>
                  <a:txBody>
                    <a:bodyPr/>
                    <a:lstStyle/>
                    <a:p>
                      <a:r>
                        <a:rPr lang="en-GB" sz="1100" dirty="0">
                          <a:solidFill>
                            <a:schemeClr val="tx1">
                              <a:lumMod val="75000"/>
                              <a:lumOff val="25000"/>
                            </a:schemeClr>
                          </a:solidFill>
                        </a:rPr>
                        <a:t>Have you</a:t>
                      </a:r>
                      <a:r>
                        <a:rPr lang="en-GB" sz="1100" baseline="0" dirty="0">
                          <a:solidFill>
                            <a:schemeClr val="tx1">
                              <a:lumMod val="75000"/>
                              <a:lumOff val="25000"/>
                            </a:schemeClr>
                          </a:solidFill>
                        </a:rPr>
                        <a:t> ever lied about your age to look at a website or play a game?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58991">
                <a:tc>
                  <a:txBody>
                    <a:bodyPr/>
                    <a:lstStyle/>
                    <a:p>
                      <a:r>
                        <a:rPr lang="en-GB" sz="1100" dirty="0">
                          <a:solidFill>
                            <a:schemeClr val="tx1">
                              <a:lumMod val="75000"/>
                              <a:lumOff val="25000"/>
                            </a:schemeClr>
                          </a:solidFill>
                        </a:rPr>
                        <a:t>Have you ever seen anything online that you found worrying or nasty?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60000" y="4945300"/>
            <a:ext cx="112732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a:extLst>
              <a:ext uri="{FF2B5EF4-FFF2-40B4-BE49-F238E27FC236}">
                <a16:creationId xmlns:a16="http://schemas.microsoft.com/office/drawing/2014/main" id="{9770F688-310F-469A-B5F1-4F76498138F9}"/>
              </a:ext>
            </a:extLst>
          </p:cNvPr>
          <p:cNvSpPr txBox="1"/>
          <p:nvPr/>
        </p:nvSpPr>
        <p:spPr>
          <a:xfrm>
            <a:off x="192851" y="6140428"/>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dirty="0">
                <a:solidFill>
                  <a:srgbClr val="002060"/>
                </a:solidFill>
                <a:latin typeface="Calibri" panose="020F0502020204030204" pitchFamily="34" charset="0"/>
              </a:rPr>
              <a:t>Q: Do you know what the CEOP button is for?</a:t>
            </a:r>
          </a:p>
        </p:txBody>
      </p:sp>
      <p:sp>
        <p:nvSpPr>
          <p:cNvPr id="14" name="TextBox 13">
            <a:extLst>
              <a:ext uri="{FF2B5EF4-FFF2-40B4-BE49-F238E27FC236}">
                <a16:creationId xmlns:a16="http://schemas.microsoft.com/office/drawing/2014/main" id="{38FBD592-223E-42E9-AC37-87D34AB32C60}"/>
              </a:ext>
            </a:extLst>
          </p:cNvPr>
          <p:cNvSpPr txBox="1"/>
          <p:nvPr/>
        </p:nvSpPr>
        <p:spPr>
          <a:xfrm>
            <a:off x="5899355" y="5991595"/>
            <a:ext cx="3984479"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seen pictures online that were for adults only? </a:t>
            </a:r>
          </a:p>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p:txBody>
      </p:sp>
      <p:sp>
        <p:nvSpPr>
          <p:cNvPr id="15" name="TextBox 14">
            <a:extLst>
              <a:ext uri="{FF2B5EF4-FFF2-40B4-BE49-F238E27FC236}">
                <a16:creationId xmlns:a16="http://schemas.microsoft.com/office/drawing/2014/main" id="{3EEA5D7D-456A-448F-8FF1-69F3F7A16CEA}"/>
              </a:ext>
            </a:extLst>
          </p:cNvPr>
          <p:cNvSpPr txBox="1"/>
          <p:nvPr/>
        </p:nvSpPr>
        <p:spPr>
          <a:xfrm>
            <a:off x="180000" y="661177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 – Question base: Those who have been told how to stay safe online, n=1,127 / 684 / 443 / 551 / 536 / 255 / 154 / 231 / 75 / 1,005 / 92 / 202 / 128.</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69998071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26% of pupils have received a sexting image. 4% of pupils have sent undressed/sexual images of themselves and a further 4% have had someone they know send or post real images online. 6% have received ‘sexting’ images from someone who was not in the image(s) and 10% have received such images where the sender was part of the image. </a:t>
            </a:r>
          </a:p>
        </p:txBody>
      </p:sp>
      <p:sp>
        <p:nvSpPr>
          <p:cNvPr id="9" name="TextBox 8"/>
          <p:cNvSpPr txBox="1"/>
          <p:nvPr/>
        </p:nvSpPr>
        <p:spPr>
          <a:xfrm>
            <a:off x="183019" y="6143861"/>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nude or semi naked images of you, either real or a deepfake? </a:t>
            </a:r>
            <a:r>
              <a:rPr lang="en-GB" sz="1000" i="1" dirty="0">
                <a:solidFill>
                  <a:srgbClr val="002060"/>
                </a:solidFill>
                <a:latin typeface="Calibri" panose="020F0502020204030204" pitchFamily="34" charset="0"/>
              </a:rPr>
              <a:t>Question altered 2024.</a:t>
            </a:r>
            <a:endParaRPr lang="en-GB" sz="1000"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rPr>
              <a:t>Q: Have you ever received ‘sexting’ images?</a:t>
            </a:r>
          </a:p>
          <a:p>
            <a:r>
              <a:rPr lang="en-GB" sz="1000" i="1" dirty="0">
                <a:solidFill>
                  <a:srgbClr val="002060"/>
                </a:solidFill>
                <a:latin typeface="Calibri" panose="020F0502020204030204" pitchFamily="34" charset="0"/>
              </a:rPr>
              <a:t>Base: All valid respondents, 2022 n=834, 2023 n=1,057, 2024 n=1,170.</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20" name="Chart 19"/>
          <p:cNvGraphicFramePr/>
          <p:nvPr>
            <p:extLst>
              <p:ext uri="{D42A27DB-BD31-4B8C-83A1-F6EECF244321}">
                <p14:modId xmlns:p14="http://schemas.microsoft.com/office/powerpoint/2010/main" val="1265648166"/>
              </p:ext>
            </p:extLst>
          </p:nvPr>
        </p:nvGraphicFramePr>
        <p:xfrm>
          <a:off x="7385075" y="1122225"/>
          <a:ext cx="4329805" cy="3243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96B64892-4FA0-48AD-BA73-248CCED4B495}"/>
              </a:ext>
            </a:extLst>
          </p:cNvPr>
          <p:cNvGraphicFramePr/>
          <p:nvPr>
            <p:extLst>
              <p:ext uri="{D42A27DB-BD31-4B8C-83A1-F6EECF244321}">
                <p14:modId xmlns:p14="http://schemas.microsoft.com/office/powerpoint/2010/main" val="730273047"/>
              </p:ext>
            </p:extLst>
          </p:nvPr>
        </p:nvGraphicFramePr>
        <p:xfrm>
          <a:off x="375031" y="1159689"/>
          <a:ext cx="3219508" cy="319411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B7868D0A-7857-476B-BAA6-D575F5DCEC30}"/>
              </a:ext>
            </a:extLst>
          </p:cNvPr>
          <p:cNvGraphicFramePr/>
          <p:nvPr>
            <p:extLst>
              <p:ext uri="{D42A27DB-BD31-4B8C-83A1-F6EECF244321}">
                <p14:modId xmlns:p14="http://schemas.microsoft.com/office/powerpoint/2010/main" val="428064707"/>
              </p:ext>
            </p:extLst>
          </p:nvPr>
        </p:nvGraphicFramePr>
        <p:xfrm>
          <a:off x="3727476" y="1171226"/>
          <a:ext cx="3524662" cy="3194118"/>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Box 3">
            <a:extLst>
              <a:ext uri="{FF2B5EF4-FFF2-40B4-BE49-F238E27FC236}">
                <a16:creationId xmlns:a16="http://schemas.microsoft.com/office/drawing/2014/main" id="{C68B8F81-BD39-382C-42F2-25D927A24E23}"/>
              </a:ext>
            </a:extLst>
          </p:cNvPr>
          <p:cNvSpPr txBox="1"/>
          <p:nvPr/>
        </p:nvSpPr>
        <p:spPr>
          <a:xfrm>
            <a:off x="3727476" y="4456570"/>
            <a:ext cx="3701988" cy="415498"/>
          </a:xfrm>
          <a:prstGeom prst="rect">
            <a:avLst/>
          </a:prstGeom>
          <a:noFill/>
        </p:spPr>
        <p:txBody>
          <a:bodyPr wrap="square" rtlCol="0">
            <a:spAutoFit/>
          </a:bodyPr>
          <a:lstStyle/>
          <a:p>
            <a:r>
              <a:rPr lang="en-GB" sz="1000" dirty="0">
                <a:solidFill>
                  <a:schemeClr val="tx1">
                    <a:lumMod val="75000"/>
                    <a:lumOff val="25000"/>
                  </a:schemeClr>
                </a:solidFill>
              </a:rPr>
              <a:t>*This questions has been asked in previous years but with the options ‘Yes’ or ‘No’. In both 2023 and 2022, 5% answered ‘Yes’. </a:t>
            </a:r>
          </a:p>
        </p:txBody>
      </p:sp>
    </p:spTree>
    <p:extLst>
      <p:ext uri="{BB962C8B-B14F-4D97-AF65-F5344CB8AC3E}">
        <p14:creationId xmlns:p14="http://schemas.microsoft.com/office/powerpoint/2010/main" val="360020018"/>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are more likely to have sent and received sexting images overall than Year 8s. Girls are more likely than boys to receive images from someone they didn’t know. </a:t>
            </a:r>
          </a:p>
        </p:txBody>
      </p:sp>
      <p:graphicFrame>
        <p:nvGraphicFramePr>
          <p:cNvPr id="6" name="Table 5"/>
          <p:cNvGraphicFramePr>
            <a:graphicFrameLocks noGrp="1"/>
          </p:cNvGraphicFramePr>
          <p:nvPr>
            <p:extLst>
              <p:ext uri="{D42A27DB-BD31-4B8C-83A1-F6EECF244321}">
                <p14:modId xmlns:p14="http://schemas.microsoft.com/office/powerpoint/2010/main" val="3234655908"/>
              </p:ext>
            </p:extLst>
          </p:nvPr>
        </p:nvGraphicFramePr>
        <p:xfrm>
          <a:off x="202685" y="1033124"/>
          <a:ext cx="11430515" cy="4181033"/>
        </p:xfrm>
        <a:graphic>
          <a:graphicData uri="http://schemas.openxmlformats.org/drawingml/2006/table">
            <a:tbl>
              <a:tblPr firstRow="1" bandRow="1">
                <a:tableStyleId>{5940675A-B579-460E-94D1-54222C63F5DA}</a:tableStyleId>
              </a:tblPr>
              <a:tblGrid>
                <a:gridCol w="2447495">
                  <a:extLst>
                    <a:ext uri="{9D8B030D-6E8A-4147-A177-3AD203B41FA5}">
                      <a16:colId xmlns:a16="http://schemas.microsoft.com/office/drawing/2014/main" val="20000"/>
                    </a:ext>
                  </a:extLst>
                </a:gridCol>
                <a:gridCol w="507711">
                  <a:extLst>
                    <a:ext uri="{9D8B030D-6E8A-4147-A177-3AD203B41FA5}">
                      <a16:colId xmlns:a16="http://schemas.microsoft.com/office/drawing/2014/main" val="20001"/>
                    </a:ext>
                  </a:extLst>
                </a:gridCol>
                <a:gridCol w="855908">
                  <a:extLst>
                    <a:ext uri="{9D8B030D-6E8A-4147-A177-3AD203B41FA5}">
                      <a16:colId xmlns:a16="http://schemas.microsoft.com/office/drawing/2014/main" val="20002"/>
                    </a:ext>
                  </a:extLst>
                </a:gridCol>
                <a:gridCol w="661073">
                  <a:extLst>
                    <a:ext uri="{9D8B030D-6E8A-4147-A177-3AD203B41FA5}">
                      <a16:colId xmlns:a16="http://schemas.microsoft.com/office/drawing/2014/main" val="20003"/>
                    </a:ext>
                  </a:extLst>
                </a:gridCol>
                <a:gridCol w="626330">
                  <a:extLst>
                    <a:ext uri="{9D8B030D-6E8A-4147-A177-3AD203B41FA5}">
                      <a16:colId xmlns:a16="http://schemas.microsoft.com/office/drawing/2014/main" val="20004"/>
                    </a:ext>
                  </a:extLst>
                </a:gridCol>
                <a:gridCol w="582835">
                  <a:extLst>
                    <a:ext uri="{9D8B030D-6E8A-4147-A177-3AD203B41FA5}">
                      <a16:colId xmlns:a16="http://schemas.microsoft.com/office/drawing/2014/main" val="20005"/>
                    </a:ext>
                  </a:extLst>
                </a:gridCol>
                <a:gridCol w="530640">
                  <a:extLst>
                    <a:ext uri="{9D8B030D-6E8A-4147-A177-3AD203B41FA5}">
                      <a16:colId xmlns:a16="http://schemas.microsoft.com/office/drawing/2014/main" val="20006"/>
                    </a:ext>
                  </a:extLst>
                </a:gridCol>
                <a:gridCol w="556737">
                  <a:extLst>
                    <a:ext uri="{9D8B030D-6E8A-4147-A177-3AD203B41FA5}">
                      <a16:colId xmlns:a16="http://schemas.microsoft.com/office/drawing/2014/main" val="2763770145"/>
                    </a:ext>
                  </a:extLst>
                </a:gridCol>
                <a:gridCol w="556737">
                  <a:extLst>
                    <a:ext uri="{9D8B030D-6E8A-4147-A177-3AD203B41FA5}">
                      <a16:colId xmlns:a16="http://schemas.microsoft.com/office/drawing/2014/main" val="20007"/>
                    </a:ext>
                  </a:extLst>
                </a:gridCol>
                <a:gridCol w="794751">
                  <a:extLst>
                    <a:ext uri="{9D8B030D-6E8A-4147-A177-3AD203B41FA5}">
                      <a16:colId xmlns:a16="http://schemas.microsoft.com/office/drawing/2014/main" val="3017961444"/>
                    </a:ext>
                  </a:extLst>
                </a:gridCol>
                <a:gridCol w="579405">
                  <a:extLst>
                    <a:ext uri="{9D8B030D-6E8A-4147-A177-3AD203B41FA5}">
                      <a16:colId xmlns:a16="http://schemas.microsoft.com/office/drawing/2014/main" val="377172640"/>
                    </a:ext>
                  </a:extLst>
                </a:gridCol>
                <a:gridCol w="780733">
                  <a:extLst>
                    <a:ext uri="{9D8B030D-6E8A-4147-A177-3AD203B41FA5}">
                      <a16:colId xmlns:a16="http://schemas.microsoft.com/office/drawing/2014/main" val="1308834470"/>
                    </a:ext>
                  </a:extLst>
                </a:gridCol>
                <a:gridCol w="739502">
                  <a:extLst>
                    <a:ext uri="{9D8B030D-6E8A-4147-A177-3AD203B41FA5}">
                      <a16:colId xmlns:a16="http://schemas.microsoft.com/office/drawing/2014/main" val="110736090"/>
                    </a:ext>
                  </a:extLst>
                </a:gridCol>
                <a:gridCol w="584328">
                  <a:extLst>
                    <a:ext uri="{9D8B030D-6E8A-4147-A177-3AD203B41FA5}">
                      <a16:colId xmlns:a16="http://schemas.microsoft.com/office/drawing/2014/main" val="431784938"/>
                    </a:ext>
                  </a:extLst>
                </a:gridCol>
                <a:gridCol w="626330">
                  <a:extLst>
                    <a:ext uri="{9D8B030D-6E8A-4147-A177-3AD203B41FA5}">
                      <a16:colId xmlns:a16="http://schemas.microsoft.com/office/drawing/2014/main" val="133315530"/>
                    </a:ext>
                  </a:extLst>
                </a:gridCol>
              </a:tblGrid>
              <a:tr h="15847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Have you ever sent nude/semi naked images of yourself (“sexting”)?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Has someone who knows you ever sent or posted online ‘sexting’ images of you? - Real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Has someone who knows you ever sent or posted online ‘sexting’ images of you? - Deepfake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94910819"/>
                  </a:ext>
                </a:extLst>
              </a:tr>
              <a:tr h="294833">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Have you ever received ‘sexting’ images? – From</a:t>
                      </a:r>
                      <a:r>
                        <a:rPr lang="en-GB" sz="1100" kern="1200" baseline="0" dirty="0">
                          <a:solidFill>
                            <a:schemeClr val="tx1">
                              <a:lumMod val="75000"/>
                              <a:lumOff val="25000"/>
                            </a:schemeClr>
                          </a:solidFill>
                          <a:latin typeface="+mn-lt"/>
                          <a:ea typeface="+mn-ea"/>
                          <a:cs typeface="+mn-cs"/>
                        </a:rPr>
                        <a:t> someone part of the image(s).</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Have you ever received ‘sexting’ images? – From</a:t>
                      </a:r>
                      <a:r>
                        <a:rPr lang="en-GB" sz="1100" kern="1200" baseline="0" dirty="0">
                          <a:solidFill>
                            <a:schemeClr val="tx1">
                              <a:lumMod val="75000"/>
                              <a:lumOff val="25000"/>
                            </a:schemeClr>
                          </a:solidFill>
                          <a:latin typeface="+mn-lt"/>
                          <a:ea typeface="+mn-ea"/>
                          <a:cs typeface="+mn-cs"/>
                        </a:rPr>
                        <a:t> someone not part of the image(s).</a:t>
                      </a:r>
                      <a:endParaRPr lang="en-GB" sz="1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Have you ever received ‘sexting’ images? – From someone I didn’t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09489002"/>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180000" y="5365500"/>
            <a:ext cx="114532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p:cNvSpPr txBox="1"/>
          <p:nvPr/>
        </p:nvSpPr>
        <p:spPr>
          <a:xfrm>
            <a:off x="183019" y="6278699"/>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‘sexting’ images of you? </a:t>
            </a:r>
          </a:p>
          <a:p>
            <a:r>
              <a:rPr lang="en-GB" sz="1000" dirty="0">
                <a:solidFill>
                  <a:srgbClr val="002060"/>
                </a:solidFill>
                <a:latin typeface="Calibri" panose="020F0502020204030204" pitchFamily="34" charset="0"/>
              </a:rPr>
              <a:t>Q: Have you ever received ‘sexting’ images?</a:t>
            </a:r>
          </a:p>
        </p:txBody>
      </p:sp>
    </p:spTree>
    <p:extLst>
      <p:ext uri="{BB962C8B-B14F-4D97-AF65-F5344CB8AC3E}">
        <p14:creationId xmlns:p14="http://schemas.microsoft.com/office/powerpoint/2010/main" val="14141394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(15)</a:t>
            </a:r>
          </a:p>
        </p:txBody>
      </p:sp>
      <p:sp>
        <p:nvSpPr>
          <p:cNvPr id="3" name="Content Placeholder 2"/>
          <p:cNvSpPr>
            <a:spLocks noGrp="1"/>
          </p:cNvSpPr>
          <p:nvPr>
            <p:ph idx="1"/>
          </p:nvPr>
        </p:nvSpPr>
        <p:spPr>
          <a:xfrm>
            <a:off x="183019" y="1080000"/>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(3)</a:t>
            </a:r>
          </a:p>
          <a:p>
            <a:pPr>
              <a:lnSpc>
                <a:spcPct val="100000"/>
              </a:lnSpc>
              <a:spcBef>
                <a:spcPts val="600"/>
              </a:spcBef>
              <a:spcAft>
                <a:spcPts val="600"/>
              </a:spcAft>
            </a:pPr>
            <a:r>
              <a:rPr lang="en-US" sz="1400" dirty="0">
                <a:solidFill>
                  <a:schemeClr val="tx1">
                    <a:lumMod val="75000"/>
                    <a:lumOff val="25000"/>
                  </a:schemeClr>
                </a:solidFill>
              </a:rPr>
              <a:t>16% of pupils have been offered drugs. Year 10s are more likely to have been offered cannabis than Year 8s (20% v. 5%) and are more likely to have been offered nitrous oxide (11% v. 3%). </a:t>
            </a:r>
          </a:p>
          <a:p>
            <a:pPr>
              <a:lnSpc>
                <a:spcPct val="100000"/>
              </a:lnSpc>
              <a:spcBef>
                <a:spcPts val="600"/>
              </a:spcBef>
              <a:spcAft>
                <a:spcPts val="600"/>
              </a:spcAft>
            </a:pPr>
            <a:r>
              <a:rPr lang="en-GB" sz="1400" dirty="0">
                <a:solidFill>
                  <a:schemeClr val="tx1">
                    <a:lumMod val="75000"/>
                    <a:lumOff val="25000"/>
                  </a:schemeClr>
                </a:solidFill>
              </a:rPr>
              <a:t>6% of pupils say they have taken drugs to get high, most of which are Year 10 pupils.</a:t>
            </a:r>
          </a:p>
          <a:p>
            <a:pPr>
              <a:lnSpc>
                <a:spcPct val="100000"/>
              </a:lnSpc>
              <a:spcBef>
                <a:spcPts val="600"/>
              </a:spcBef>
              <a:spcAft>
                <a:spcPts val="600"/>
              </a:spcAft>
            </a:pPr>
            <a:r>
              <a:rPr lang="en-GB" sz="1400" dirty="0">
                <a:solidFill>
                  <a:schemeClr val="tx1">
                    <a:lumMod val="75000"/>
                    <a:lumOff val="25000"/>
                  </a:schemeClr>
                </a:solidFill>
              </a:rPr>
              <a:t> 44% of pupils say they would know where to get information and support about alcohol or drugs. Year 10s appear the most aware of all the cohorts.</a:t>
            </a:r>
          </a:p>
          <a:p>
            <a:pPr>
              <a:lnSpc>
                <a:spcPct val="100000"/>
              </a:lnSpc>
              <a:spcBef>
                <a:spcPts val="600"/>
              </a:spcBef>
              <a:spcAft>
                <a:spcPts val="600"/>
              </a:spcAft>
            </a:pPr>
            <a:r>
              <a:rPr lang="en-GB" sz="1400" dirty="0">
                <a:solidFill>
                  <a:schemeClr val="tx1">
                    <a:lumMod val="75000"/>
                    <a:lumOff val="25000"/>
                  </a:schemeClr>
                </a:solidFill>
              </a:rPr>
              <a:t>5% of pupils believe most or nearly all their peers have taken place in gambling activity within the last 7 days. </a:t>
            </a:r>
          </a:p>
          <a:p>
            <a:pPr>
              <a:lnSpc>
                <a:spcPct val="100000"/>
              </a:lnSpc>
              <a:spcBef>
                <a:spcPts val="600"/>
              </a:spcBef>
              <a:spcAft>
                <a:spcPts val="600"/>
              </a:spcAft>
            </a:pPr>
            <a:r>
              <a:rPr lang="en-US" sz="1400" dirty="0">
                <a:solidFill>
                  <a:schemeClr val="tx1">
                    <a:lumMod val="75000"/>
                    <a:lumOff val="25000"/>
                  </a:schemeClr>
                </a:solidFill>
              </a:rPr>
              <a:t>61% of pupils take part in one or more gambling activities, at least occasionally and this has increased over the last few years. </a:t>
            </a:r>
          </a:p>
          <a:p>
            <a:pPr>
              <a:lnSpc>
                <a:spcPct val="100000"/>
              </a:lnSpc>
              <a:spcBef>
                <a:spcPts val="600"/>
              </a:spcBef>
              <a:spcAft>
                <a:spcPts val="600"/>
              </a:spcAft>
            </a:pPr>
            <a:r>
              <a:rPr lang="en-US" sz="1400" dirty="0">
                <a:solidFill>
                  <a:schemeClr val="tx1">
                    <a:lumMod val="75000"/>
                    <a:lumOff val="25000"/>
                  </a:schemeClr>
                </a:solidFill>
              </a:rPr>
              <a:t>Playing arcade games for fun is the most popular gambling activity, with 67% of pupils saying they participate in this. Buying loot boxes when they play online games is next (28%) followed by playing arcade games to win money (24%). </a:t>
            </a:r>
          </a:p>
          <a:p>
            <a:pPr>
              <a:lnSpc>
                <a:spcPct val="100000"/>
              </a:lnSpc>
              <a:spcBef>
                <a:spcPts val="600"/>
              </a:spcBef>
              <a:spcAft>
                <a:spcPts val="600"/>
              </a:spcAft>
            </a:pPr>
            <a:r>
              <a:rPr lang="en-GB" sz="1400" dirty="0">
                <a:solidFill>
                  <a:schemeClr val="tx1">
                    <a:lumMod val="75000"/>
                    <a:lumOff val="25000"/>
                  </a:schemeClr>
                </a:solidFill>
              </a:rPr>
              <a:t>A small proportion of pupils expressed tendencies of addiction to gambling. 5% said they found it hard in the past to stop gambling and 6% still sometimes feel this way. </a:t>
            </a:r>
            <a:r>
              <a:rPr lang="en-US" sz="1400" dirty="0">
                <a:solidFill>
                  <a:schemeClr val="tx1">
                    <a:lumMod val="75000"/>
                    <a:lumOff val="25000"/>
                  </a:schemeClr>
                </a:solidFill>
              </a:rPr>
              <a:t>15% have tried to win their money back with 11% admit that they have/do find it hard to stop gambling.</a:t>
            </a:r>
          </a:p>
          <a:p>
            <a:pPr>
              <a:lnSpc>
                <a:spcPct val="100000"/>
              </a:lnSpc>
              <a:spcBef>
                <a:spcPts val="600"/>
              </a:spcBef>
              <a:spcAft>
                <a:spcPts val="600"/>
              </a:spcAft>
            </a:pPr>
            <a:r>
              <a:rPr lang="en-US" sz="1400" dirty="0">
                <a:solidFill>
                  <a:schemeClr val="tx1">
                    <a:lumMod val="75000"/>
                    <a:lumOff val="25000"/>
                  </a:schemeClr>
                </a:solidFill>
              </a:rPr>
              <a:t>Boys are more likely to have agreed with statements about addictive </a:t>
            </a:r>
            <a:r>
              <a:rPr lang="en-US" sz="1400" dirty="0" err="1">
                <a:solidFill>
                  <a:schemeClr val="tx1">
                    <a:lumMod val="75000"/>
                    <a:lumOff val="25000"/>
                  </a:schemeClr>
                </a:solidFill>
              </a:rPr>
              <a:t>behaviour</a:t>
            </a:r>
            <a:r>
              <a:rPr lang="en-US" sz="1400" dirty="0">
                <a:solidFill>
                  <a:schemeClr val="tx1">
                    <a:lumMod val="75000"/>
                    <a:lumOff val="25000"/>
                  </a:schemeClr>
                </a:solidFill>
              </a:rPr>
              <a:t> than girls (26% v. 18%)</a:t>
            </a:r>
          </a:p>
          <a:p>
            <a:pPr>
              <a:lnSpc>
                <a:spcPct val="100000"/>
              </a:lnSpc>
              <a:spcBef>
                <a:spcPts val="600"/>
              </a:spcBef>
              <a:spcAft>
                <a:spcPts val="600"/>
              </a:spcAft>
            </a:pPr>
            <a:r>
              <a:rPr lang="en-GB" sz="1400" dirty="0">
                <a:solidFill>
                  <a:schemeClr val="tx1">
                    <a:lumMod val="75000"/>
                    <a:lumOff val="25000"/>
                  </a:schemeClr>
                </a:solidFill>
              </a:rPr>
              <a:t>45% of pupils say they would know where to go if they or someone they know might have a gambling problem. Boys are more likely to know where to get help than girls (50% and 40% respectively). Ethnic minority groups are the least likely to know where to get help.</a:t>
            </a:r>
          </a:p>
        </p:txBody>
      </p:sp>
    </p:spTree>
    <p:extLst>
      <p:ext uri="{BB962C8B-B14F-4D97-AF65-F5344CB8AC3E}">
        <p14:creationId xmlns:p14="http://schemas.microsoft.com/office/powerpoint/2010/main" val="36717415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999" y="180000"/>
            <a:ext cx="11727297" cy="900000"/>
          </a:xfrm>
        </p:spPr>
        <p:txBody>
          <a:bodyPr vert="horz" lIns="91440" tIns="45720" rIns="91440" bIns="45720" rtlCol="0" anchor="t" anchorCtr="0">
            <a:normAutofit/>
          </a:bodyPr>
          <a:lstStyle/>
          <a:p>
            <a:r>
              <a:rPr lang="en-GB" sz="1600" dirty="0"/>
              <a:t>Having received ‘sexting’ images, half (51%) of the pupils blocked the sender (an increase on previous years) and 28% deleted the images after receiving it.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832159817"/>
              </p:ext>
            </p:extLst>
          </p:nvPr>
        </p:nvGraphicFramePr>
        <p:xfrm>
          <a:off x="183600" y="957119"/>
          <a:ext cx="9564834" cy="5007662"/>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p>
          <a:p>
            <a:r>
              <a:rPr lang="en-GB" sz="1000" i="1" dirty="0">
                <a:solidFill>
                  <a:srgbClr val="002060"/>
                </a:solidFill>
                <a:latin typeface="Calibri" panose="020F0502020204030204" pitchFamily="34" charset="0"/>
              </a:rPr>
              <a:t>Base: Those who had received a sexting image, 2022 n=307, 2023 n=332, 2024 n=310.</a:t>
            </a:r>
          </a:p>
        </p:txBody>
      </p:sp>
      <p:sp>
        <p:nvSpPr>
          <p:cNvPr id="9" name="Rectangle 8"/>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3494992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Girls are much more likely to block the sender of sexting images than boys (60% and 43% respectively), Year 10s are the group most likely to do nothing (37%). </a:t>
            </a:r>
          </a:p>
        </p:txBody>
      </p:sp>
      <p:graphicFrame>
        <p:nvGraphicFramePr>
          <p:cNvPr id="6" name="Table 5"/>
          <p:cNvGraphicFramePr>
            <a:graphicFrameLocks noGrp="1"/>
          </p:cNvGraphicFramePr>
          <p:nvPr>
            <p:extLst>
              <p:ext uri="{D42A27DB-BD31-4B8C-83A1-F6EECF244321}">
                <p14:modId xmlns:p14="http://schemas.microsoft.com/office/powerpoint/2010/main" val="1601407973"/>
              </p:ext>
            </p:extLst>
          </p:nvPr>
        </p:nvGraphicFramePr>
        <p:xfrm>
          <a:off x="360000" y="961200"/>
          <a:ext cx="11273201" cy="4132356"/>
        </p:xfrm>
        <a:graphic>
          <a:graphicData uri="http://schemas.openxmlformats.org/drawingml/2006/table">
            <a:tbl>
              <a:tblPr firstRow="1" bandRow="1">
                <a:tableStyleId>{5940675A-B579-460E-94D1-54222C63F5DA}</a:tableStyleId>
              </a:tblPr>
              <a:tblGrid>
                <a:gridCol w="3095482">
                  <a:extLst>
                    <a:ext uri="{9D8B030D-6E8A-4147-A177-3AD203B41FA5}">
                      <a16:colId xmlns:a16="http://schemas.microsoft.com/office/drawing/2014/main" val="20000"/>
                    </a:ext>
                  </a:extLst>
                </a:gridCol>
                <a:gridCol w="875095">
                  <a:extLst>
                    <a:ext uri="{9D8B030D-6E8A-4147-A177-3AD203B41FA5}">
                      <a16:colId xmlns:a16="http://schemas.microsoft.com/office/drawing/2014/main" val="20002"/>
                    </a:ext>
                  </a:extLst>
                </a:gridCol>
                <a:gridCol w="499197">
                  <a:extLst>
                    <a:ext uri="{9D8B030D-6E8A-4147-A177-3AD203B41FA5}">
                      <a16:colId xmlns:a16="http://schemas.microsoft.com/office/drawing/2014/main" val="20003"/>
                    </a:ext>
                  </a:extLst>
                </a:gridCol>
                <a:gridCol w="499197">
                  <a:extLst>
                    <a:ext uri="{9D8B030D-6E8A-4147-A177-3AD203B41FA5}">
                      <a16:colId xmlns:a16="http://schemas.microsoft.com/office/drawing/2014/main" val="20004"/>
                    </a:ext>
                  </a:extLst>
                </a:gridCol>
                <a:gridCol w="499197">
                  <a:extLst>
                    <a:ext uri="{9D8B030D-6E8A-4147-A177-3AD203B41FA5}">
                      <a16:colId xmlns:a16="http://schemas.microsoft.com/office/drawing/2014/main" val="20005"/>
                    </a:ext>
                  </a:extLst>
                </a:gridCol>
                <a:gridCol w="476937">
                  <a:extLst>
                    <a:ext uri="{9D8B030D-6E8A-4147-A177-3AD203B41FA5}">
                      <a16:colId xmlns:a16="http://schemas.microsoft.com/office/drawing/2014/main" val="20006"/>
                    </a:ext>
                  </a:extLst>
                </a:gridCol>
                <a:gridCol w="521457">
                  <a:extLst>
                    <a:ext uri="{9D8B030D-6E8A-4147-A177-3AD203B41FA5}">
                      <a16:colId xmlns:a16="http://schemas.microsoft.com/office/drawing/2014/main" val="20007"/>
                    </a:ext>
                  </a:extLst>
                </a:gridCol>
                <a:gridCol w="499197">
                  <a:extLst>
                    <a:ext uri="{9D8B030D-6E8A-4147-A177-3AD203B41FA5}">
                      <a16:colId xmlns:a16="http://schemas.microsoft.com/office/drawing/2014/main" val="20008"/>
                    </a:ext>
                  </a:extLst>
                </a:gridCol>
                <a:gridCol w="754863">
                  <a:extLst>
                    <a:ext uri="{9D8B030D-6E8A-4147-A177-3AD203B41FA5}">
                      <a16:colId xmlns:a16="http://schemas.microsoft.com/office/drawing/2014/main" val="20009"/>
                    </a:ext>
                  </a:extLst>
                </a:gridCol>
                <a:gridCol w="566135">
                  <a:extLst>
                    <a:ext uri="{9D8B030D-6E8A-4147-A177-3AD203B41FA5}">
                      <a16:colId xmlns:a16="http://schemas.microsoft.com/office/drawing/2014/main" val="20010"/>
                    </a:ext>
                  </a:extLst>
                </a:gridCol>
                <a:gridCol w="759413">
                  <a:extLst>
                    <a:ext uri="{9D8B030D-6E8A-4147-A177-3AD203B41FA5}">
                      <a16:colId xmlns:a16="http://schemas.microsoft.com/office/drawing/2014/main" val="20011"/>
                    </a:ext>
                  </a:extLst>
                </a:gridCol>
                <a:gridCol w="748815">
                  <a:extLst>
                    <a:ext uri="{9D8B030D-6E8A-4147-A177-3AD203B41FA5}">
                      <a16:colId xmlns:a16="http://schemas.microsoft.com/office/drawing/2014/main" val="20012"/>
                    </a:ext>
                  </a:extLst>
                </a:gridCol>
                <a:gridCol w="783417">
                  <a:extLst>
                    <a:ext uri="{9D8B030D-6E8A-4147-A177-3AD203B41FA5}">
                      <a16:colId xmlns:a16="http://schemas.microsoft.com/office/drawing/2014/main" val="451470724"/>
                    </a:ext>
                  </a:extLst>
                </a:gridCol>
                <a:gridCol w="694799">
                  <a:extLst>
                    <a:ext uri="{9D8B030D-6E8A-4147-A177-3AD203B41FA5}">
                      <a16:colId xmlns:a16="http://schemas.microsoft.com/office/drawing/2014/main" val="1503511059"/>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b="1" dirty="0">
                        <a:solidFill>
                          <a:srgbClr val="002060"/>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100" dirty="0">
                          <a:solidFill>
                            <a:schemeClr val="tx1">
                              <a:lumMod val="75000"/>
                              <a:lumOff val="25000"/>
                            </a:schemeClr>
                          </a:solidFill>
                        </a:rPr>
                        <a:t>Blocked sender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100" dirty="0">
                          <a:solidFill>
                            <a:schemeClr val="tx1">
                              <a:lumMod val="75000"/>
                              <a:lumOff val="25000"/>
                            </a:schemeClr>
                          </a:solidFill>
                        </a:rPr>
                        <a:t>Deleted the images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100" dirty="0">
                          <a:solidFill>
                            <a:schemeClr val="tx1">
                              <a:lumMod val="75000"/>
                              <a:lumOff val="25000"/>
                            </a:schemeClr>
                          </a:solidFill>
                        </a:rPr>
                        <a:t>Reported them on a website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r>
                        <a:rPr lang="en-GB" sz="1100" dirty="0">
                          <a:solidFill>
                            <a:schemeClr val="tx1">
                              <a:lumMod val="75000"/>
                              <a:lumOff val="25000"/>
                            </a:schemeClr>
                          </a:solidFill>
                        </a:rPr>
                        <a:t>Told a responsible adult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Took a screenshot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Showed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Informed the person in the picture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r h="294833">
                <a:tc>
                  <a:txBody>
                    <a:bodyPr/>
                    <a:lstStyle/>
                    <a:p>
                      <a:r>
                        <a:rPr lang="en-GB" sz="1100" dirty="0">
                          <a:solidFill>
                            <a:schemeClr val="tx1">
                              <a:lumMod val="75000"/>
                              <a:lumOff val="25000"/>
                            </a:schemeClr>
                          </a:solidFill>
                        </a:rPr>
                        <a:t>Sent them on to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97953585"/>
                  </a:ext>
                </a:extLst>
              </a:tr>
              <a:tr h="294833">
                <a:tc>
                  <a:txBody>
                    <a:bodyPr/>
                    <a:lstStyle/>
                    <a:p>
                      <a:r>
                        <a:rPr lang="en-GB" sz="1100" dirty="0">
                          <a:solidFill>
                            <a:schemeClr val="tx1">
                              <a:lumMod val="75000"/>
                              <a:lumOff val="25000"/>
                            </a:schemeClr>
                          </a:solidFill>
                        </a:rPr>
                        <a:t>Shared them on social media</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9124004"/>
                  </a:ext>
                </a:extLst>
              </a:tr>
              <a:tr h="294833">
                <a:tc>
                  <a:txBody>
                    <a:bodyPr/>
                    <a:lstStyle/>
                    <a:p>
                      <a:r>
                        <a:rPr lang="en-GB" sz="1100" dirty="0">
                          <a:solidFill>
                            <a:schemeClr val="tx1">
                              <a:lumMod val="75000"/>
                              <a:lumOff val="25000"/>
                            </a:schemeClr>
                          </a:solidFill>
                        </a:rPr>
                        <a:t>I did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bg2">
                              <a:lumMod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bg2">
                              <a:lumMod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bg2">
                              <a:lumMod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7761443"/>
                  </a:ext>
                </a:extLst>
              </a:tr>
              <a:tr h="294833">
                <a:tc>
                  <a:txBody>
                    <a:bodyPr/>
                    <a:lstStyle/>
                    <a:p>
                      <a:r>
                        <a:rPr lang="en-GB" sz="1100" dirty="0">
                          <a:solidFill>
                            <a:schemeClr val="tx1">
                              <a:lumMod val="75000"/>
                              <a:lumOff val="25000"/>
                            </a:schemeClr>
                          </a:solidFill>
                        </a:rPr>
                        <a:t>I did nothing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bg2">
                              <a:lumMod val="25000"/>
                            </a:schemeClr>
                          </a:solidFill>
                          <a:latin typeface="+mn-lt"/>
                          <a:ea typeface="+mn-ea"/>
                          <a:cs typeface="+mn-cs"/>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bg2">
                              <a:lumMod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bg2">
                              <a:lumMod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bg2">
                              <a:lumMod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bg2">
                              <a:lumMod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149541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30503" y="5172194"/>
            <a:ext cx="11302697"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5959286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12% of pupils have used services for young people in Doncaster in the last 12 months, with young carers the group most likely to have done so (26%) and girls more likely than boys.</a:t>
            </a:r>
          </a:p>
        </p:txBody>
      </p:sp>
      <p:sp>
        <p:nvSpPr>
          <p:cNvPr id="9" name="TextBox 8"/>
          <p:cNvSpPr txBox="1"/>
          <p:nvPr/>
        </p:nvSpPr>
        <p:spPr>
          <a:xfrm>
            <a:off x="183019" y="6460883"/>
            <a:ext cx="70725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used any service for young people in Doncaster, in the last 12 months? </a:t>
            </a:r>
          </a:p>
          <a:p>
            <a:r>
              <a:rPr lang="en-GB" sz="1000" i="1" dirty="0">
                <a:solidFill>
                  <a:srgbClr val="002060"/>
                </a:solidFill>
                <a:latin typeface="Calibri" panose="020F0502020204030204" pitchFamily="34" charset="0"/>
              </a:rPr>
              <a:t>Questions added for 2023. Base: All valid respondents, 2023 n=1,057, 2024 n=1,170</a:t>
            </a:r>
          </a:p>
        </p:txBody>
      </p:sp>
      <p:graphicFrame>
        <p:nvGraphicFramePr>
          <p:cNvPr id="10" name="Table 9"/>
          <p:cNvGraphicFramePr>
            <a:graphicFrameLocks noGrp="1"/>
          </p:cNvGraphicFramePr>
          <p:nvPr>
            <p:extLst>
              <p:ext uri="{D42A27DB-BD31-4B8C-83A1-F6EECF244321}">
                <p14:modId xmlns:p14="http://schemas.microsoft.com/office/powerpoint/2010/main" val="3677387767"/>
              </p:ext>
            </p:extLst>
          </p:nvPr>
        </p:nvGraphicFramePr>
        <p:xfrm>
          <a:off x="5216590" y="1194784"/>
          <a:ext cx="6411358" cy="1515632"/>
        </p:xfrm>
        <a:graphic>
          <a:graphicData uri="http://schemas.openxmlformats.org/drawingml/2006/table">
            <a:tbl>
              <a:tblPr firstRow="1" bandRow="1">
                <a:tableStyleId>{5940675A-B579-460E-94D1-54222C63F5DA}</a:tableStyleId>
              </a:tblPr>
              <a:tblGrid>
                <a:gridCol w="1781581">
                  <a:extLst>
                    <a:ext uri="{9D8B030D-6E8A-4147-A177-3AD203B41FA5}">
                      <a16:colId xmlns:a16="http://schemas.microsoft.com/office/drawing/2014/main" val="20000"/>
                    </a:ext>
                  </a:extLst>
                </a:gridCol>
                <a:gridCol w="920066">
                  <a:extLst>
                    <a:ext uri="{9D8B030D-6E8A-4147-A177-3AD203B41FA5}">
                      <a16:colId xmlns:a16="http://schemas.microsoft.com/office/drawing/2014/main" val="20001"/>
                    </a:ext>
                  </a:extLst>
                </a:gridCol>
                <a:gridCol w="623195">
                  <a:extLst>
                    <a:ext uri="{9D8B030D-6E8A-4147-A177-3AD203B41FA5}">
                      <a16:colId xmlns:a16="http://schemas.microsoft.com/office/drawing/2014/main" val="20002"/>
                    </a:ext>
                  </a:extLst>
                </a:gridCol>
                <a:gridCol w="771629">
                  <a:extLst>
                    <a:ext uri="{9D8B030D-6E8A-4147-A177-3AD203B41FA5}">
                      <a16:colId xmlns:a16="http://schemas.microsoft.com/office/drawing/2014/main" val="20003"/>
                    </a:ext>
                  </a:extLst>
                </a:gridCol>
                <a:gridCol w="771629">
                  <a:extLst>
                    <a:ext uri="{9D8B030D-6E8A-4147-A177-3AD203B41FA5}">
                      <a16:colId xmlns:a16="http://schemas.microsoft.com/office/drawing/2014/main" val="20004"/>
                    </a:ext>
                  </a:extLst>
                </a:gridCol>
                <a:gridCol w="771629">
                  <a:extLst>
                    <a:ext uri="{9D8B030D-6E8A-4147-A177-3AD203B41FA5}">
                      <a16:colId xmlns:a16="http://schemas.microsoft.com/office/drawing/2014/main" val="20005"/>
                    </a:ext>
                  </a:extLst>
                </a:gridCol>
                <a:gridCol w="771629">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1533783947"/>
              </p:ext>
            </p:extLst>
          </p:nvPr>
        </p:nvGraphicFramePr>
        <p:xfrm>
          <a:off x="5216588" y="2889049"/>
          <a:ext cx="6411359" cy="1683272"/>
        </p:xfrm>
        <a:graphic>
          <a:graphicData uri="http://schemas.openxmlformats.org/drawingml/2006/table">
            <a:tbl>
              <a:tblPr firstRow="1" bandRow="1">
                <a:tableStyleId>{5940675A-B579-460E-94D1-54222C63F5DA}</a:tableStyleId>
              </a:tblPr>
              <a:tblGrid>
                <a:gridCol w="1478132">
                  <a:extLst>
                    <a:ext uri="{9D8B030D-6E8A-4147-A177-3AD203B41FA5}">
                      <a16:colId xmlns:a16="http://schemas.microsoft.com/office/drawing/2014/main" val="20000"/>
                    </a:ext>
                  </a:extLst>
                </a:gridCol>
                <a:gridCol w="694708">
                  <a:extLst>
                    <a:ext uri="{9D8B030D-6E8A-4147-A177-3AD203B41FA5}">
                      <a16:colId xmlns:a16="http://schemas.microsoft.com/office/drawing/2014/main" val="20001"/>
                    </a:ext>
                  </a:extLst>
                </a:gridCol>
                <a:gridCol w="777658">
                  <a:extLst>
                    <a:ext uri="{9D8B030D-6E8A-4147-A177-3AD203B41FA5}">
                      <a16:colId xmlns:a16="http://schemas.microsoft.com/office/drawing/2014/main" val="20002"/>
                    </a:ext>
                  </a:extLst>
                </a:gridCol>
                <a:gridCol w="663602">
                  <a:extLst>
                    <a:ext uri="{9D8B030D-6E8A-4147-A177-3AD203B41FA5}">
                      <a16:colId xmlns:a16="http://schemas.microsoft.com/office/drawing/2014/main" val="20003"/>
                    </a:ext>
                  </a:extLst>
                </a:gridCol>
                <a:gridCol w="802063">
                  <a:extLst>
                    <a:ext uri="{9D8B030D-6E8A-4147-A177-3AD203B41FA5}">
                      <a16:colId xmlns:a16="http://schemas.microsoft.com/office/drawing/2014/main" val="20004"/>
                    </a:ext>
                  </a:extLst>
                </a:gridCol>
                <a:gridCol w="753254">
                  <a:extLst>
                    <a:ext uri="{9D8B030D-6E8A-4147-A177-3AD203B41FA5}">
                      <a16:colId xmlns:a16="http://schemas.microsoft.com/office/drawing/2014/main" val="20005"/>
                    </a:ext>
                  </a:extLst>
                </a:gridCol>
                <a:gridCol w="604520">
                  <a:extLst>
                    <a:ext uri="{9D8B030D-6E8A-4147-A177-3AD203B41FA5}">
                      <a16:colId xmlns:a16="http://schemas.microsoft.com/office/drawing/2014/main" val="20006"/>
                    </a:ext>
                  </a:extLst>
                </a:gridCol>
                <a:gridCol w="637422">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5216588" y="4762017"/>
            <a:ext cx="641135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graphicFrame>
        <p:nvGraphicFramePr>
          <p:cNvPr id="4" name="Chart 3">
            <a:extLst>
              <a:ext uri="{FF2B5EF4-FFF2-40B4-BE49-F238E27FC236}">
                <a16:creationId xmlns:a16="http://schemas.microsoft.com/office/drawing/2014/main" id="{068837DF-CBD5-16C5-B673-8A99B5C9F7B8}"/>
              </a:ext>
            </a:extLst>
          </p:cNvPr>
          <p:cNvGraphicFramePr/>
          <p:nvPr>
            <p:extLst>
              <p:ext uri="{D42A27DB-BD31-4B8C-83A1-F6EECF244321}">
                <p14:modId xmlns:p14="http://schemas.microsoft.com/office/powerpoint/2010/main" val="4209477292"/>
              </p:ext>
            </p:extLst>
          </p:nvPr>
        </p:nvGraphicFramePr>
        <p:xfrm>
          <a:off x="183019" y="1194784"/>
          <a:ext cx="4895876" cy="291667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5379916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Approximately half of those say the service they accessed was ‘all good’ with Year 8 more likely to think so than Year 10, however it is difficult to draw too many conclusions due to small sample sizes across all cohorts.</a:t>
            </a:r>
          </a:p>
        </p:txBody>
      </p:sp>
      <p:graphicFrame>
        <p:nvGraphicFramePr>
          <p:cNvPr id="8" name="Chart 7"/>
          <p:cNvGraphicFramePr/>
          <p:nvPr>
            <p:extLst>
              <p:ext uri="{D42A27DB-BD31-4B8C-83A1-F6EECF244321}">
                <p14:modId xmlns:p14="http://schemas.microsoft.com/office/powerpoint/2010/main" val="1228003690"/>
              </p:ext>
            </p:extLst>
          </p:nvPr>
        </p:nvGraphicFramePr>
        <p:xfrm>
          <a:off x="320713" y="1178584"/>
          <a:ext cx="4895877" cy="270312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019" y="6153107"/>
            <a:ext cx="7072546" cy="707886"/>
          </a:xfrm>
          <a:prstGeom prst="rect">
            <a:avLst/>
          </a:prstGeom>
          <a:noFill/>
        </p:spPr>
        <p:txBody>
          <a:bodyPr wrap="square" rtlCol="0" anchor="b" anchorCtr="0">
            <a:spAutoFit/>
          </a:bodyPr>
          <a:lstStyle/>
          <a:p>
            <a:endParaRPr lang="en-GB" sz="1000"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rPr>
              <a:t>Q. When you’ve accessed these services how would you describe your experiences?</a:t>
            </a:r>
          </a:p>
          <a:p>
            <a:r>
              <a:rPr lang="en-GB" sz="1000" dirty="0">
                <a:solidFill>
                  <a:srgbClr val="002060"/>
                </a:solidFill>
                <a:latin typeface="Calibri" panose="020F0502020204030204" pitchFamily="34" charset="0"/>
              </a:rPr>
              <a:t>Q: If you would like to tell us about your experience (good or bad), please use the space below.</a:t>
            </a:r>
          </a:p>
          <a:p>
            <a:r>
              <a:rPr lang="en-GB" sz="1000" i="1" dirty="0">
                <a:solidFill>
                  <a:srgbClr val="002060"/>
                </a:solidFill>
                <a:latin typeface="Calibri" panose="020F0502020204030204" pitchFamily="34" charset="0"/>
              </a:rPr>
              <a:t>Questions added for 2023. Base: All valid respondents, n=136</a:t>
            </a:r>
          </a:p>
        </p:txBody>
      </p:sp>
      <p:graphicFrame>
        <p:nvGraphicFramePr>
          <p:cNvPr id="10" name="Table 9"/>
          <p:cNvGraphicFramePr>
            <a:graphicFrameLocks noGrp="1"/>
          </p:cNvGraphicFramePr>
          <p:nvPr>
            <p:extLst>
              <p:ext uri="{D42A27DB-BD31-4B8C-83A1-F6EECF244321}">
                <p14:modId xmlns:p14="http://schemas.microsoft.com/office/powerpoint/2010/main" val="3533909332"/>
              </p:ext>
            </p:extLst>
          </p:nvPr>
        </p:nvGraphicFramePr>
        <p:xfrm>
          <a:off x="5216590" y="1194784"/>
          <a:ext cx="6411358" cy="1722120"/>
        </p:xfrm>
        <a:graphic>
          <a:graphicData uri="http://schemas.openxmlformats.org/drawingml/2006/table">
            <a:tbl>
              <a:tblPr firstRow="1" bandRow="1">
                <a:tableStyleId>{5940675A-B579-460E-94D1-54222C63F5DA}</a:tableStyleId>
              </a:tblPr>
              <a:tblGrid>
                <a:gridCol w="1781581">
                  <a:extLst>
                    <a:ext uri="{9D8B030D-6E8A-4147-A177-3AD203B41FA5}">
                      <a16:colId xmlns:a16="http://schemas.microsoft.com/office/drawing/2014/main" val="20000"/>
                    </a:ext>
                  </a:extLst>
                </a:gridCol>
                <a:gridCol w="888960">
                  <a:extLst>
                    <a:ext uri="{9D8B030D-6E8A-4147-A177-3AD203B41FA5}">
                      <a16:colId xmlns:a16="http://schemas.microsoft.com/office/drawing/2014/main" val="20001"/>
                    </a:ext>
                  </a:extLst>
                </a:gridCol>
                <a:gridCol w="654301">
                  <a:extLst>
                    <a:ext uri="{9D8B030D-6E8A-4147-A177-3AD203B41FA5}">
                      <a16:colId xmlns:a16="http://schemas.microsoft.com/office/drawing/2014/main" val="20002"/>
                    </a:ext>
                  </a:extLst>
                </a:gridCol>
                <a:gridCol w="771629">
                  <a:extLst>
                    <a:ext uri="{9D8B030D-6E8A-4147-A177-3AD203B41FA5}">
                      <a16:colId xmlns:a16="http://schemas.microsoft.com/office/drawing/2014/main" val="20003"/>
                    </a:ext>
                  </a:extLst>
                </a:gridCol>
                <a:gridCol w="771629">
                  <a:extLst>
                    <a:ext uri="{9D8B030D-6E8A-4147-A177-3AD203B41FA5}">
                      <a16:colId xmlns:a16="http://schemas.microsoft.com/office/drawing/2014/main" val="20004"/>
                    </a:ext>
                  </a:extLst>
                </a:gridCol>
                <a:gridCol w="771629">
                  <a:extLst>
                    <a:ext uri="{9D8B030D-6E8A-4147-A177-3AD203B41FA5}">
                      <a16:colId xmlns:a16="http://schemas.microsoft.com/office/drawing/2014/main" val="20005"/>
                    </a:ext>
                  </a:extLst>
                </a:gridCol>
                <a:gridCol w="771629">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1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100" dirty="0">
                          <a:solidFill>
                            <a:schemeClr val="tx1">
                              <a:lumMod val="75000"/>
                              <a:lumOff val="25000"/>
                            </a:schemeClr>
                          </a:solidFill>
                        </a:rPr>
                        <a:t>Most good, some bad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4448216"/>
                  </a:ext>
                </a:extLst>
              </a:tr>
              <a:tr h="207458">
                <a:tc>
                  <a:txBody>
                    <a:bodyPr/>
                    <a:lstStyle/>
                    <a:p>
                      <a:r>
                        <a:rPr lang="en-GB" sz="11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100" dirty="0">
                          <a:solidFill>
                            <a:schemeClr val="tx1">
                              <a:lumMod val="75000"/>
                              <a:lumOff val="25000"/>
                            </a:schemeClr>
                          </a:solidFill>
                        </a:rPr>
                        <a:t>All bad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3359"/>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1776353786"/>
              </p:ext>
            </p:extLst>
          </p:nvPr>
        </p:nvGraphicFramePr>
        <p:xfrm>
          <a:off x="5216590" y="3031916"/>
          <a:ext cx="6411357" cy="1889760"/>
        </p:xfrm>
        <a:graphic>
          <a:graphicData uri="http://schemas.openxmlformats.org/drawingml/2006/table">
            <a:tbl>
              <a:tblPr firstRow="1" bandRow="1">
                <a:tableStyleId>{5940675A-B579-460E-94D1-54222C63F5DA}</a:tableStyleId>
              </a:tblPr>
              <a:tblGrid>
                <a:gridCol w="1604455">
                  <a:extLst>
                    <a:ext uri="{9D8B030D-6E8A-4147-A177-3AD203B41FA5}">
                      <a16:colId xmlns:a16="http://schemas.microsoft.com/office/drawing/2014/main" val="20000"/>
                    </a:ext>
                  </a:extLst>
                </a:gridCol>
                <a:gridCol w="589123">
                  <a:extLst>
                    <a:ext uri="{9D8B030D-6E8A-4147-A177-3AD203B41FA5}">
                      <a16:colId xmlns:a16="http://schemas.microsoft.com/office/drawing/2014/main" val="20001"/>
                    </a:ext>
                  </a:extLst>
                </a:gridCol>
                <a:gridCol w="788027">
                  <a:extLst>
                    <a:ext uri="{9D8B030D-6E8A-4147-A177-3AD203B41FA5}">
                      <a16:colId xmlns:a16="http://schemas.microsoft.com/office/drawing/2014/main" val="20002"/>
                    </a:ext>
                  </a:extLst>
                </a:gridCol>
                <a:gridCol w="632495">
                  <a:extLst>
                    <a:ext uri="{9D8B030D-6E8A-4147-A177-3AD203B41FA5}">
                      <a16:colId xmlns:a16="http://schemas.microsoft.com/office/drawing/2014/main" val="20003"/>
                    </a:ext>
                  </a:extLst>
                </a:gridCol>
                <a:gridCol w="802062">
                  <a:extLst>
                    <a:ext uri="{9D8B030D-6E8A-4147-A177-3AD203B41FA5}">
                      <a16:colId xmlns:a16="http://schemas.microsoft.com/office/drawing/2014/main" val="20004"/>
                    </a:ext>
                  </a:extLst>
                </a:gridCol>
                <a:gridCol w="753254">
                  <a:extLst>
                    <a:ext uri="{9D8B030D-6E8A-4147-A177-3AD203B41FA5}">
                      <a16:colId xmlns:a16="http://schemas.microsoft.com/office/drawing/2014/main" val="20005"/>
                    </a:ext>
                  </a:extLst>
                </a:gridCol>
                <a:gridCol w="604520">
                  <a:extLst>
                    <a:ext uri="{9D8B030D-6E8A-4147-A177-3AD203B41FA5}">
                      <a16:colId xmlns:a16="http://schemas.microsoft.com/office/drawing/2014/main" val="20006"/>
                    </a:ext>
                  </a:extLst>
                </a:gridCol>
                <a:gridCol w="637421">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1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100" dirty="0">
                          <a:solidFill>
                            <a:schemeClr val="tx1">
                              <a:lumMod val="75000"/>
                              <a:lumOff val="25000"/>
                            </a:schemeClr>
                          </a:solidFill>
                        </a:rPr>
                        <a:t>Most good, some bad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62508474"/>
                  </a:ext>
                </a:extLst>
              </a:tr>
              <a:tr h="207458">
                <a:tc>
                  <a:txBody>
                    <a:bodyPr/>
                    <a:lstStyle/>
                    <a:p>
                      <a:r>
                        <a:rPr lang="en-GB" sz="11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100" dirty="0">
                          <a:solidFill>
                            <a:schemeClr val="tx1">
                              <a:lumMod val="75000"/>
                              <a:lumOff val="25000"/>
                            </a:schemeClr>
                          </a:solidFill>
                        </a:rPr>
                        <a:t>All bad</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76854976"/>
                  </a:ext>
                </a:extLst>
              </a:tr>
            </a:tbl>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02340519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368425" y="2504661"/>
            <a:ext cx="9619161" cy="1878154"/>
          </a:xfrm>
          <a:prstGeom prst="rect">
            <a:avLst/>
          </a:prstGeom>
          <a:noFill/>
          <a:ln>
            <a:noFill/>
          </a:ln>
          <a:effectLst/>
          <a:extLst>
            <a:ext uri="{C572A759-6A51-4108-AA02-DFA0A04FC94B}">
              <ma14:wrappingTextBoxFlag xmlns=""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ea typeface="MS Mincho" panose="02020609040205080304" pitchFamily="49" charset="-128"/>
                <a:cs typeface="DINPro-Medium" panose="020B0604020101020102" pitchFamily="34" charset="0"/>
              </a:rPr>
              <a:t>Conclusions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27929612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20072"/>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(1)</a:t>
            </a:r>
          </a:p>
        </p:txBody>
      </p:sp>
      <p:sp>
        <p:nvSpPr>
          <p:cNvPr id="6" name="Content Placeholder 2"/>
          <p:cNvSpPr>
            <a:spLocks noGrp="1"/>
          </p:cNvSpPr>
          <p:nvPr>
            <p:ph idx="1"/>
          </p:nvPr>
        </p:nvSpPr>
        <p:spPr>
          <a:xfrm>
            <a:off x="180000" y="903997"/>
            <a:ext cx="10569776" cy="6006143"/>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subtle and some stronger difference when comparing data of Year 8s and Year 10s. Although some of those difference will be a reflection of developing maturity and programmed exposure to preparing for adulthood, for example an increased use of technology and coping with more complex relationships, other findings might not be as ‘easily’ explained, This section highlights differences across the year groups, but in absence of causality does not attempt to explain those differences.</a:t>
            </a:r>
          </a:p>
          <a:p>
            <a:pPr marL="0" indent="0">
              <a:lnSpc>
                <a:spcPct val="100000"/>
              </a:lnSpc>
              <a:spcBef>
                <a:spcPts val="600"/>
              </a:spcBef>
              <a:spcAft>
                <a:spcPts val="600"/>
              </a:spcAft>
              <a:buNone/>
            </a:pPr>
            <a:r>
              <a:rPr lang="en-GB" sz="1600" b="1" dirty="0">
                <a:solidFill>
                  <a:srgbClr val="00A79B"/>
                </a:solidFill>
              </a:rPr>
              <a:t>Healthy eating</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Year 10s are more likely to only have a drink or not have anything compared to Year 8s. </a:t>
            </a:r>
            <a:r>
              <a:rPr lang="en-US" sz="1400" dirty="0">
                <a:solidFill>
                  <a:srgbClr val="404040"/>
                </a:solidFill>
              </a:rPr>
              <a:t>Year 10 pupils are more likely to not have lunch than Year 8s (17% v. 12%). </a:t>
            </a:r>
          </a:p>
          <a:p>
            <a:pPr>
              <a:lnSpc>
                <a:spcPct val="100000"/>
              </a:lnSpc>
              <a:spcBef>
                <a:spcPts val="600"/>
              </a:spcBef>
              <a:spcAft>
                <a:spcPts val="600"/>
              </a:spcAft>
            </a:pPr>
            <a:r>
              <a:rPr lang="en-GB" sz="1400" dirty="0">
                <a:solidFill>
                  <a:srgbClr val="404040"/>
                </a:solidFill>
              </a:rPr>
              <a:t>Years 8s are more likely to say they can choose what they want to eat (58% v. 47%). At mealtimes, Year 10s are generally given more choice about how much they eat and overall, there are more rules in place for Year 8s at home (61%) compared to Year 10 pupils (51%).</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85000"/>
                    <a:lumOff val="15000"/>
                  </a:schemeClr>
                </a:solidFill>
              </a:rPr>
              <a:t>59% of year 8s and 40% of Year 10s remember being measured in Year 6. Amongst Year 8 pupils 20% said they were unhappy about it compared to 24% of Year 10 pupils. </a:t>
            </a:r>
          </a:p>
          <a:p>
            <a:pPr>
              <a:lnSpc>
                <a:spcPct val="100000"/>
              </a:lnSpc>
              <a:spcBef>
                <a:spcPts val="600"/>
              </a:spcBef>
              <a:spcAft>
                <a:spcPts val="600"/>
              </a:spcAft>
            </a:pPr>
            <a:r>
              <a:rPr lang="en-GB" sz="1400" dirty="0">
                <a:solidFill>
                  <a:schemeClr val="tx1">
                    <a:lumMod val="85000"/>
                    <a:lumOff val="15000"/>
                  </a:schemeClr>
                </a:solidFill>
              </a:rPr>
              <a:t>Year 10s are more likely to have had days off (63%) than Year 8s (58%) for reasons other than common illnesses. Year 10s are more likely to have days off for hospital appointments (49%), mental health (29%) and period pain (30%) compared to Year 8s (46%, 24% and 19%). </a:t>
            </a:r>
            <a:endParaRPr lang="en-GB" sz="1600" dirty="0">
              <a:solidFill>
                <a:schemeClr val="tx1">
                  <a:lumMod val="85000"/>
                  <a:lumOff val="15000"/>
                </a:schemeClr>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On average pupils are engaged in activities for 4.3 days per week, which is the same for both Year 8s and Year 10s.</a:t>
            </a:r>
          </a:p>
          <a:p>
            <a:pPr>
              <a:lnSpc>
                <a:spcPct val="100000"/>
              </a:lnSpc>
              <a:spcBef>
                <a:spcPts val="600"/>
              </a:spcBef>
              <a:spcAft>
                <a:spcPts val="600"/>
              </a:spcAft>
            </a:pPr>
            <a:r>
              <a:rPr lang="en-GB" sz="1400" dirty="0">
                <a:solidFill>
                  <a:srgbClr val="404040"/>
                </a:solidFill>
              </a:rPr>
              <a:t>Year 10s and Year 8s are similar in the amount of activity they do each week. For both years, 47% do 5 or more days of activity a week. </a:t>
            </a:r>
          </a:p>
          <a:p>
            <a:pPr>
              <a:lnSpc>
                <a:spcPct val="100000"/>
              </a:lnSpc>
              <a:spcBef>
                <a:spcPts val="600"/>
              </a:spcBef>
              <a:spcAft>
                <a:spcPts val="600"/>
              </a:spcAft>
            </a:pPr>
            <a:r>
              <a:rPr lang="en-US" sz="1400" dirty="0">
                <a:solidFill>
                  <a:srgbClr val="404040"/>
                </a:solidFill>
              </a:rPr>
              <a:t>For those that don’t enjoy physical activity, Year 8s are more likely than Year 10s to cite nearly every reason provided but especially ‘Having to be competitive’ (32% V. 20%) and ‘Getting hot and tired’ (52% v. 42%).</a:t>
            </a:r>
            <a:endParaRPr lang="en-GB" sz="1400" dirty="0">
              <a:solidFill>
                <a:srgbClr val="404040"/>
              </a:solidFill>
            </a:endParaRPr>
          </a:p>
        </p:txBody>
      </p:sp>
    </p:spTree>
    <p:extLst>
      <p:ext uri="{BB962C8B-B14F-4D97-AF65-F5344CB8AC3E}">
        <p14:creationId xmlns:p14="http://schemas.microsoft.com/office/powerpoint/2010/main" val="145400526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8D1"/>
                </a:solidFill>
              </a:rPr>
              <a:t>Relationships</a:t>
            </a:r>
          </a:p>
          <a:p>
            <a:pPr>
              <a:lnSpc>
                <a:spcPct val="100000"/>
              </a:lnSpc>
              <a:spcBef>
                <a:spcPts val="600"/>
              </a:spcBef>
              <a:spcAft>
                <a:spcPts val="600"/>
              </a:spcAft>
            </a:pPr>
            <a:r>
              <a:rPr lang="en-GB" sz="1400" dirty="0">
                <a:solidFill>
                  <a:srgbClr val="404040"/>
                </a:solidFill>
              </a:rPr>
              <a:t>Bullying appears to decrease with age. 27% of pupils in Year 8 say they have been bullied within the last 12 months, compared to 17% of Year 10 pupils. </a:t>
            </a:r>
          </a:p>
          <a:p>
            <a:pPr>
              <a:lnSpc>
                <a:spcPct val="100000"/>
              </a:lnSpc>
              <a:spcBef>
                <a:spcPts val="600"/>
              </a:spcBef>
              <a:spcAft>
                <a:spcPts val="600"/>
              </a:spcAft>
            </a:pPr>
            <a:r>
              <a:rPr lang="en-GB" sz="1400" dirty="0">
                <a:solidFill>
                  <a:srgbClr val="404040"/>
                </a:solidFill>
              </a:rPr>
              <a:t>When pupils were asked why they were bullied, the main reason was the ‘the way you look’, which was slightly more common with Year 8s (47%) than Year 10s (44%). </a:t>
            </a:r>
            <a:r>
              <a:rPr lang="en-US" sz="1400" dirty="0">
                <a:solidFill>
                  <a:srgbClr val="404040"/>
                </a:solidFill>
              </a:rPr>
              <a:t>Being bullied for gender identity and being LGBTQ is cited as more of a reason for Year 10s than Year 8s. Being bullied for your size and weight is cited as more of a reasons for Year 8s than Year 10s (41% v. 36%). </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48% of bullied Year 8s chose to tell their mum/dad/carer about it whereas this was an option for 36% of those in Year 10. </a:t>
            </a:r>
          </a:p>
          <a:p>
            <a:pPr>
              <a:lnSpc>
                <a:spcPct val="100000"/>
              </a:lnSpc>
              <a:spcBef>
                <a:spcPts val="600"/>
              </a:spcBef>
              <a:spcAft>
                <a:spcPts val="600"/>
              </a:spcAft>
            </a:pPr>
            <a:r>
              <a:rPr lang="en-GB" sz="1400" dirty="0">
                <a:solidFill>
                  <a:srgbClr val="404040"/>
                </a:solidFill>
              </a:rPr>
              <a:t>36% of pupils in Year 8 think their school is taking bullying seriously. This figure decreases to 20% for pupils across Year 10. </a:t>
            </a:r>
          </a:p>
          <a:p>
            <a:pPr>
              <a:lnSpc>
                <a:spcPct val="100000"/>
              </a:lnSpc>
              <a:spcBef>
                <a:spcPts val="600"/>
              </a:spcBef>
              <a:spcAft>
                <a:spcPts val="600"/>
              </a:spcAft>
            </a:pPr>
            <a:r>
              <a:rPr lang="en-GB" sz="1400" dirty="0">
                <a:solidFill>
                  <a:srgbClr val="404040"/>
                </a:solidFill>
              </a:rPr>
              <a:t>21% of Year 8s and Year 10s have experienced inappropriate comments, behaviours or unwanted attention of a sexual nature at school.</a:t>
            </a:r>
          </a:p>
          <a:p>
            <a:pPr>
              <a:lnSpc>
                <a:spcPct val="100000"/>
              </a:lnSpc>
              <a:spcBef>
                <a:spcPts val="600"/>
              </a:spcBef>
              <a:spcAft>
                <a:spcPts val="600"/>
              </a:spcAft>
            </a:pPr>
            <a:r>
              <a:rPr lang="en-GB" sz="1400" dirty="0">
                <a:solidFill>
                  <a:srgbClr val="404040"/>
                </a:solidFill>
              </a:rPr>
              <a:t>A similar proportion of pupils in each year group have been in controlling/abusive relationships. For those pupils who have been in a controlling and/or abusive relationship the proportion of those who think they know where to get help is consistent across the year groups, however 69% of Year 10s feel able to get help compared to 57% of Year 8s. </a:t>
            </a:r>
          </a:p>
          <a:p>
            <a:pPr>
              <a:lnSpc>
                <a:spcPct val="100000"/>
              </a:lnSpc>
              <a:spcBef>
                <a:spcPts val="600"/>
              </a:spcBef>
              <a:spcAft>
                <a:spcPts val="600"/>
              </a:spcAft>
            </a:pPr>
            <a:r>
              <a:rPr lang="en-GB" sz="1400" dirty="0">
                <a:solidFill>
                  <a:srgbClr val="404040"/>
                </a:solidFill>
              </a:rPr>
              <a:t>Year 8s and Year 10s have a similar awareness of services relating to sexual health and relationships.</a:t>
            </a:r>
          </a:p>
          <a:p>
            <a:pPr>
              <a:lnSpc>
                <a:spcPct val="100000"/>
              </a:lnSpc>
              <a:spcBef>
                <a:spcPts val="600"/>
              </a:spcBef>
              <a:spcAft>
                <a:spcPts val="600"/>
              </a:spcAft>
            </a:pPr>
            <a:r>
              <a:rPr lang="en-US" sz="1400" dirty="0">
                <a:solidFill>
                  <a:srgbClr val="404040"/>
                </a:solidFill>
              </a:rPr>
              <a:t>Compared to Year 8 pupils, Year 10s have a much better understanding around sexually transmitted infections and provided more decisive answers. </a:t>
            </a:r>
          </a:p>
          <a:p>
            <a:pPr>
              <a:lnSpc>
                <a:spcPct val="100000"/>
              </a:lnSpc>
              <a:spcBef>
                <a:spcPts val="600"/>
              </a:spcBef>
              <a:spcAft>
                <a:spcPts val="600"/>
              </a:spcAft>
            </a:pPr>
            <a:r>
              <a:rPr lang="en-US" sz="1400" dirty="0">
                <a:solidFill>
                  <a:srgbClr val="404040"/>
                </a:solidFill>
              </a:rPr>
              <a:t>Confidence in responding to questions around contraception and how to prevent STIs increases with age. Year 10s are more likely to respond to each statement given with the dichotomous true or false answer rather than ‘don’t know’. </a:t>
            </a:r>
          </a:p>
          <a:p>
            <a:pPr>
              <a:lnSpc>
                <a:spcPct val="100000"/>
              </a:lnSpc>
              <a:spcBef>
                <a:spcPts val="600"/>
              </a:spcBef>
              <a:spcAft>
                <a:spcPts val="600"/>
              </a:spcAft>
            </a:pPr>
            <a:endParaRPr lang="en-GB" sz="1400" dirty="0"/>
          </a:p>
        </p:txBody>
      </p:sp>
    </p:spTree>
    <p:extLst>
      <p:ext uri="{BB962C8B-B14F-4D97-AF65-F5344CB8AC3E}">
        <p14:creationId xmlns:p14="http://schemas.microsoft.com/office/powerpoint/2010/main" val="403249651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Overall, 29% of pupils have been shown how to use a condom correctly. For Year 8s it is 15%, increasing to 51% among Year 10s.</a:t>
            </a:r>
          </a:p>
          <a:p>
            <a:pPr>
              <a:lnSpc>
                <a:spcPct val="100000"/>
              </a:lnSpc>
              <a:spcBef>
                <a:spcPts val="600"/>
              </a:spcBef>
              <a:spcAft>
                <a:spcPts val="600"/>
              </a:spcAft>
            </a:pPr>
            <a:r>
              <a:rPr lang="en-GB" sz="1400" dirty="0">
                <a:solidFill>
                  <a:srgbClr val="404040"/>
                </a:solidFill>
              </a:rPr>
              <a:t>When asked to consider a series of statements about relationships Year 10s were more likely to agree/strongly agree with all statements than Year 8s.</a:t>
            </a:r>
          </a:p>
          <a:p>
            <a:pPr>
              <a:lnSpc>
                <a:spcPct val="100000"/>
              </a:lnSpc>
              <a:spcBef>
                <a:spcPts val="600"/>
              </a:spcBef>
              <a:spcAft>
                <a:spcPts val="600"/>
              </a:spcAft>
            </a:pPr>
            <a:r>
              <a:rPr lang="en-GB" sz="1400" dirty="0">
                <a:solidFill>
                  <a:srgbClr val="404040"/>
                </a:solidFill>
              </a:rPr>
              <a:t>17% of Year 10s are having sex/thinking about having sex or have had sex in the past and this drops to 4% amongst Year 8s. </a:t>
            </a:r>
          </a:p>
          <a:p>
            <a:pPr>
              <a:lnSpc>
                <a:spcPct val="100000"/>
              </a:lnSpc>
              <a:spcBef>
                <a:spcPts val="600"/>
              </a:spcBef>
              <a:spcAft>
                <a:spcPts val="600"/>
              </a:spcAft>
            </a:pPr>
            <a:r>
              <a:rPr lang="en-GB" sz="1400" dirty="0">
                <a:solidFill>
                  <a:srgbClr val="404040"/>
                </a:solidFill>
              </a:rPr>
              <a:t>1% of Year 8 girls and 20% of Year 10 girls use long-term contraceptives.  </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Year 8 pupils (17%) were more likely to say they were not happy/not at all happy compared to Year 10s (15%). </a:t>
            </a:r>
          </a:p>
          <a:p>
            <a:pPr>
              <a:lnSpc>
                <a:spcPct val="100000"/>
              </a:lnSpc>
              <a:spcBef>
                <a:spcPts val="600"/>
              </a:spcBef>
              <a:spcAft>
                <a:spcPts val="600"/>
              </a:spcAft>
            </a:pPr>
            <a:r>
              <a:rPr lang="en-GB" sz="1400" dirty="0">
                <a:solidFill>
                  <a:srgbClr val="404040"/>
                </a:solidFill>
              </a:rPr>
              <a:t>Resilience scores are similar for Year 8s and Year 10s; 13% of Year 8s scored High (26+) compared to 11% of Year 10s, 18% of Year 10s scored Medium-High (23-25) compared to 16% Year 8s. </a:t>
            </a:r>
          </a:p>
          <a:p>
            <a:pPr>
              <a:lnSpc>
                <a:spcPct val="110000"/>
              </a:lnSpc>
            </a:pPr>
            <a:r>
              <a:rPr lang="en-GB" sz="1400" dirty="0">
                <a:solidFill>
                  <a:srgbClr val="404040"/>
                </a:solidFill>
              </a:rPr>
              <a:t>Although the sorts of things pupils worry about are common across the year groups, some things are more pronounced for those in Year 10; notably exams and tests (40% in Year 10 compared to 26% in Year 8). </a:t>
            </a:r>
          </a:p>
          <a:p>
            <a:pPr>
              <a:lnSpc>
                <a:spcPct val="110000"/>
              </a:lnSpc>
            </a:pPr>
            <a:r>
              <a:rPr lang="en-GB" sz="1400" dirty="0">
                <a:solidFill>
                  <a:srgbClr val="404040"/>
                </a:solidFill>
              </a:rPr>
              <a:t>Concerns about bullying, both being bullied themselves and their friends being bullied, are higher for Years 8s (12% and 10%) than Year 10s (6% and 4%).</a:t>
            </a:r>
          </a:p>
          <a:p>
            <a:pPr>
              <a:lnSpc>
                <a:spcPct val="110000"/>
              </a:lnSpc>
            </a:pPr>
            <a:r>
              <a:rPr lang="en-GB" sz="1400" dirty="0">
                <a:solidFill>
                  <a:srgbClr val="404040"/>
                </a:solidFill>
              </a:rPr>
              <a:t>When faced with a problem that causes them worry and/or stress, there are some distinct differences on how the year groups cope. Years 8s are more likely to cope by keeping busy both by themselves, doing some exercise and by socialising than Year 10s. An explicitly harmful or potentially dangerous behaviour (e.g. drinking alcohol, smoking, vaping and/or self-harming) is cited by 16% of Year 8s and 20% of Year 10s. </a:t>
            </a:r>
          </a:p>
          <a:p>
            <a:pPr>
              <a:lnSpc>
                <a:spcPct val="110000"/>
              </a:lnSpc>
            </a:pPr>
            <a:endParaRPr lang="en-GB" sz="1400" dirty="0">
              <a:solidFill>
                <a:srgbClr val="404040"/>
              </a:solidFill>
            </a:endParaRPr>
          </a:p>
          <a:p>
            <a:pPr marL="0" indent="0">
              <a:lnSpc>
                <a:spcPct val="100000"/>
              </a:lnSpc>
              <a:spcBef>
                <a:spcPts val="600"/>
              </a:spcBef>
              <a:spcAft>
                <a:spcPts val="600"/>
              </a:spcAft>
              <a:buNone/>
            </a:pPr>
            <a:endParaRPr lang="en-GB" sz="1400" dirty="0"/>
          </a:p>
        </p:txBody>
      </p:sp>
    </p:spTree>
    <p:extLst>
      <p:ext uri="{BB962C8B-B14F-4D97-AF65-F5344CB8AC3E}">
        <p14:creationId xmlns:p14="http://schemas.microsoft.com/office/powerpoint/2010/main" val="264059746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p>
          <a:p>
            <a:pPr>
              <a:lnSpc>
                <a:spcPct val="110000"/>
              </a:lnSpc>
              <a:spcAft>
                <a:spcPts val="600"/>
              </a:spcAft>
            </a:pPr>
            <a:r>
              <a:rPr lang="en-GB" sz="1400" dirty="0">
                <a:solidFill>
                  <a:srgbClr val="404040"/>
                </a:solidFill>
              </a:rPr>
              <a:t>29% of both Year 8 and Year 10 pupils have seen someone in their local area use a knife to fight or threaten someone. 11% of Year 8s have carried or know someone who carries a knife, 13% of Year 10s say this also. </a:t>
            </a:r>
          </a:p>
          <a:p>
            <a:pPr>
              <a:lnSpc>
                <a:spcPct val="110000"/>
              </a:lnSpc>
              <a:spcAft>
                <a:spcPts val="600"/>
              </a:spcAft>
            </a:pPr>
            <a:r>
              <a:rPr lang="en-GB" sz="1400" dirty="0">
                <a:solidFill>
                  <a:srgbClr val="404040"/>
                </a:solidFill>
              </a:rPr>
              <a:t>The feeling of safety across both year groups provoked similar responses when asked about safety at school, when travelling to and from school, in Doncaster town centre and during the day. However, with safety after dark, Year 10s tended to feel safer than Year 8s (34% v. 29%).</a:t>
            </a:r>
          </a:p>
          <a:p>
            <a:pPr>
              <a:lnSpc>
                <a:spcPct val="110000"/>
              </a:lnSpc>
              <a:spcAft>
                <a:spcPts val="600"/>
              </a:spcAft>
            </a:pPr>
            <a:r>
              <a:rPr lang="en-GB" sz="1400" dirty="0">
                <a:solidFill>
                  <a:srgbClr val="404040"/>
                </a:solidFill>
              </a:rPr>
              <a:t>The assumptions of peers having consumed alcohol is much higher than actual consumption. 63% of pupils in Year 8 believe at least some their peers have consumed alcohol in the last week and a further 49% think at least some of their peers have been drunk; 13% have actually consumed any alcohol within the last 7 days. For Year 10s assumptions these figures increase to 81% and 73% respectively, with 24% of pupils in Year 10 having actually consumed any alcohol within the last 7 days.</a:t>
            </a:r>
          </a:p>
          <a:p>
            <a:pPr>
              <a:lnSpc>
                <a:spcPct val="110000"/>
              </a:lnSpc>
              <a:spcAft>
                <a:spcPts val="600"/>
              </a:spcAft>
            </a:pPr>
            <a:r>
              <a:rPr lang="en-GB" sz="1400" dirty="0">
                <a:solidFill>
                  <a:srgbClr val="404040"/>
                </a:solidFill>
              </a:rPr>
              <a:t>68% of Year 10 and 63% of Years 8 pupils say that their parents drink alcohol: </a:t>
            </a:r>
            <a:r>
              <a:rPr lang="en-US" sz="1400" dirty="0">
                <a:solidFill>
                  <a:srgbClr val="404040"/>
                </a:solidFill>
              </a:rPr>
              <a:t>Year 10 pupils notice more of all listed alcohol related behaviour than Year 8s.</a:t>
            </a:r>
            <a:endParaRPr lang="en-GB" sz="1400" dirty="0">
              <a:solidFill>
                <a:srgbClr val="404040"/>
              </a:solidFill>
            </a:endParaRPr>
          </a:p>
          <a:p>
            <a:pPr>
              <a:lnSpc>
                <a:spcPct val="110000"/>
              </a:lnSpc>
              <a:spcAft>
                <a:spcPts val="600"/>
              </a:spcAft>
            </a:pPr>
            <a:r>
              <a:rPr lang="en-GB" sz="1400" dirty="0">
                <a:solidFill>
                  <a:srgbClr val="404040"/>
                </a:solidFill>
              </a:rPr>
              <a:t>48% of Year 8s believe that at least some of their peers have smoked a cigarette in the last 7 days compared to 65% of Year 10s that say the same. However, in reality 91% of Year 8s say they have never smoked at all decreasing in Year 10s to 83%. </a:t>
            </a:r>
          </a:p>
          <a:p>
            <a:pPr>
              <a:lnSpc>
                <a:spcPct val="110000"/>
              </a:lnSpc>
              <a:spcAft>
                <a:spcPts val="600"/>
              </a:spcAft>
            </a:pPr>
            <a:r>
              <a:rPr lang="en-GB" sz="1400" dirty="0">
                <a:solidFill>
                  <a:srgbClr val="404040"/>
                </a:solidFill>
              </a:rPr>
              <a:t>Awareness of e-cigarettes is high across both year groups. 6% of pupils in Year 8 and 9% in Year 10 have not heard of them at all. 25% of Year 8s and 37% of Year 10s have at least tried e-cigarettes or regularly/occasionally use them. </a:t>
            </a:r>
          </a:p>
        </p:txBody>
      </p:sp>
    </p:spTree>
    <p:extLst>
      <p:ext uri="{BB962C8B-B14F-4D97-AF65-F5344CB8AC3E}">
        <p14:creationId xmlns:p14="http://schemas.microsoft.com/office/powerpoint/2010/main" val="70009041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p>
          <a:p>
            <a:pPr>
              <a:lnSpc>
                <a:spcPct val="110000"/>
              </a:lnSpc>
            </a:pPr>
            <a:r>
              <a:rPr lang="en-US" sz="1400" dirty="0">
                <a:solidFill>
                  <a:srgbClr val="404040"/>
                </a:solidFill>
              </a:rPr>
              <a:t>16% of pupils know someone who takes drugs, consistent with last years results. Year 10s are more likely to know someone who takes drugs than the Year 8s (25% and 10% respectively). </a:t>
            </a:r>
          </a:p>
          <a:p>
            <a:pPr>
              <a:lnSpc>
                <a:spcPct val="110000"/>
              </a:lnSpc>
            </a:pPr>
            <a:r>
              <a:rPr lang="en-GB" sz="1400" dirty="0">
                <a:solidFill>
                  <a:srgbClr val="404040"/>
                </a:solidFill>
              </a:rPr>
              <a:t>Year 10s are more likely to believe that their peers have taken cannabis and nitrous oxide.</a:t>
            </a:r>
          </a:p>
          <a:p>
            <a:pPr>
              <a:lnSpc>
                <a:spcPct val="110000"/>
              </a:lnSpc>
            </a:pPr>
            <a:r>
              <a:rPr lang="en-GB" sz="1400" dirty="0">
                <a:solidFill>
                  <a:srgbClr val="404040"/>
                </a:solidFill>
              </a:rPr>
              <a:t>25% of Year 10s have ever been offered drugs compared to 10% of Year 8s. </a:t>
            </a:r>
          </a:p>
          <a:p>
            <a:pPr>
              <a:lnSpc>
                <a:spcPct val="110000"/>
              </a:lnSpc>
            </a:pPr>
            <a:r>
              <a:rPr lang="en-US" sz="1400" dirty="0">
                <a:solidFill>
                  <a:srgbClr val="404040"/>
                </a:solidFill>
              </a:rPr>
              <a:t>6% of pupils say they have taken drugs to get high, most of which are Year 10 pupils. 44% of pupils would know where to get information and support about alcohol or drugs. 51% of Year 10s are aware, much higher than Year 8s at 39%</a:t>
            </a:r>
          </a:p>
          <a:p>
            <a:pPr>
              <a:lnSpc>
                <a:spcPct val="110000"/>
              </a:lnSpc>
            </a:pPr>
            <a:r>
              <a:rPr lang="en-GB" sz="1400" dirty="0">
                <a:solidFill>
                  <a:srgbClr val="404040"/>
                </a:solidFill>
              </a:rPr>
              <a:t>When asked about gambling activities, more Year 10s believe that their peers have taken part in gambling in the last 7 days than Year 8s. When choosing different statements, such as playing gambling games online, betting with friends and buying lottery tickets, responses were similar across both year groups, however Year 8s are much more likely to play arcade games for fun than Year 10s (30% v. 15%).</a:t>
            </a:r>
          </a:p>
          <a:p>
            <a:pPr marL="0" indent="0">
              <a:lnSpc>
                <a:spcPct val="110000"/>
              </a:lnSpc>
              <a:buNone/>
            </a:pPr>
            <a:r>
              <a:rPr lang="en-GB" sz="1600" b="1" dirty="0">
                <a:solidFill>
                  <a:schemeClr val="accent4"/>
                </a:solidFill>
              </a:rPr>
              <a:t>Community and activities: Ambitions, aspirations and environment</a:t>
            </a:r>
          </a:p>
          <a:p>
            <a:pPr>
              <a:lnSpc>
                <a:spcPct val="110000"/>
              </a:lnSpc>
              <a:spcAft>
                <a:spcPts val="600"/>
              </a:spcAft>
            </a:pPr>
            <a:r>
              <a:rPr lang="en-GB" sz="1400" dirty="0">
                <a:solidFill>
                  <a:schemeClr val="tx1">
                    <a:lumMod val="75000"/>
                    <a:lumOff val="25000"/>
                  </a:schemeClr>
                </a:solidFill>
              </a:rPr>
              <a:t>Year 8s and Year 10s have similar responses when asked if they have space at home to relax and do activities, ability to take part in activities important to them and ability to share ideas for making things better for people at school. However, slightly more Year 8s feel able to get involved in their local community (37%) compared to Year 10s (31%).</a:t>
            </a:r>
          </a:p>
          <a:p>
            <a:pPr>
              <a:lnSpc>
                <a:spcPct val="110000"/>
              </a:lnSpc>
              <a:spcAft>
                <a:spcPts val="600"/>
              </a:spcAft>
            </a:pPr>
            <a:r>
              <a:rPr lang="en-GB" sz="1400" dirty="0">
                <a:solidFill>
                  <a:schemeClr val="tx1">
                    <a:lumMod val="75000"/>
                    <a:lumOff val="25000"/>
                  </a:schemeClr>
                </a:solidFill>
              </a:rPr>
              <a:t>The proportion of those wanting to continue in education after Year 11 is higher for Year 10s than Year 8s (45% v. 38%), whereas the ambition of finding a job as soon as they can increases from 15% for Year 10s to 20% for Year 8s. </a:t>
            </a:r>
          </a:p>
          <a:p>
            <a:pPr>
              <a:lnSpc>
                <a:spcPct val="110000"/>
              </a:lnSpc>
              <a:spcAft>
                <a:spcPts val="600"/>
              </a:spcAft>
            </a:pPr>
            <a:r>
              <a:rPr lang="en-GB" sz="1400" dirty="0">
                <a:solidFill>
                  <a:schemeClr val="tx1">
                    <a:lumMod val="75000"/>
                    <a:lumOff val="25000"/>
                  </a:schemeClr>
                </a:solidFill>
              </a:rPr>
              <a:t>Overall, across both year groups, pupils seem to have a positive outlook on their future. Over 80% for both groups have things they want to achieve, and over 60% feel able to pursue what they want to do after leaving school and be excited about the future.</a:t>
            </a:r>
            <a:endParaRPr lang="en-GB" sz="1400" dirty="0">
              <a:solidFill>
                <a:srgbClr val="404040"/>
              </a:solidFill>
            </a:endParaRPr>
          </a:p>
        </p:txBody>
      </p:sp>
    </p:spTree>
    <p:extLst>
      <p:ext uri="{BB962C8B-B14F-4D97-AF65-F5344CB8AC3E}">
        <p14:creationId xmlns:p14="http://schemas.microsoft.com/office/powerpoint/2010/main" val="18186593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Acknowledgements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GB" sz="1400" dirty="0">
              <a:solidFill>
                <a:srgbClr val="404040"/>
              </a:solidFill>
            </a:endParaRPr>
          </a:p>
          <a:p>
            <a:pPr marL="0" indent="0">
              <a:lnSpc>
                <a:spcPct val="100000"/>
              </a:lnSpc>
              <a:spcBef>
                <a:spcPts val="600"/>
              </a:spcBef>
              <a:spcAft>
                <a:spcPts val="600"/>
              </a:spcAft>
              <a:buNone/>
            </a:pPr>
            <a:r>
              <a:rPr lang="en-GB" sz="1600" dirty="0">
                <a:solidFill>
                  <a:srgbClr val="404040"/>
                </a:solidFill>
              </a:rPr>
              <a:t>PFA Research is pleased to provide this report, which contains the analysis and findings from the Doncaster Pupils Lifestyle Survey 2024 for secondary schools. We trust that the information will be helpful in future planning and support for improving the lives, health and wellbeing of young people and their families in Doncaster. </a:t>
            </a:r>
          </a:p>
          <a:p>
            <a:pPr marL="0" indent="0">
              <a:lnSpc>
                <a:spcPct val="100000"/>
              </a:lnSpc>
              <a:spcBef>
                <a:spcPts val="600"/>
              </a:spcBef>
              <a:spcAft>
                <a:spcPts val="600"/>
              </a:spcAft>
              <a:buNone/>
            </a:pPr>
            <a:r>
              <a:rPr lang="en-GB" sz="1600" dirty="0">
                <a:solidFill>
                  <a:srgbClr val="404040"/>
                </a:solidFill>
              </a:rPr>
              <a:t>We would like to take this opportunity to thank the Public Health Improvement Team, and especially Laura Booth, Katie Gillan, Sarah Atkinson, Victoria Shackleton and Saima Nazir, for their expert guidance and steer of the research, and their genuine support for a collaborative partnership in developing the survey and helping to bring schools on board.</a:t>
            </a:r>
          </a:p>
          <a:p>
            <a:pPr marL="0" indent="0">
              <a:lnSpc>
                <a:spcPct val="100000"/>
              </a:lnSpc>
              <a:spcBef>
                <a:spcPts val="600"/>
              </a:spcBef>
              <a:spcAft>
                <a:spcPts val="600"/>
              </a:spcAft>
              <a:buNone/>
            </a:pPr>
            <a:r>
              <a:rPr lang="en-GB" sz="1600" dirty="0">
                <a:solidFill>
                  <a:srgbClr val="404040"/>
                </a:solidFill>
              </a:rPr>
              <a:t>We also thank all the participating schools, their teachers and staff who have made it possible for pupils to take part in the survey. Special thanks go to pupils who completed the surveys in good faith and with honesty, and let us capture their experiences, opinions and thoughts. We hope we have helped to make your voices heard.</a:t>
            </a:r>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765" y="5900726"/>
            <a:ext cx="2318453" cy="957274"/>
          </a:xfrm>
          <a:prstGeom prst="rect">
            <a:avLst/>
          </a:prstGeom>
        </p:spPr>
      </p:pic>
    </p:spTree>
    <p:extLst>
      <p:ext uri="{BB962C8B-B14F-4D97-AF65-F5344CB8AC3E}">
        <p14:creationId xmlns:p14="http://schemas.microsoft.com/office/powerpoint/2010/main" val="30540779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(16)</a:t>
            </a:r>
          </a:p>
        </p:txBody>
      </p:sp>
      <p:sp>
        <p:nvSpPr>
          <p:cNvPr id="3" name="Content Placeholder 2"/>
          <p:cNvSpPr>
            <a:spLocks noGrp="1"/>
          </p:cNvSpPr>
          <p:nvPr>
            <p:ph idx="1"/>
          </p:nvPr>
        </p:nvSpPr>
        <p:spPr>
          <a:xfrm>
            <a:off x="183019" y="999932"/>
            <a:ext cx="10569776" cy="5678068"/>
          </a:xfrm>
        </p:spPr>
        <p:txBody>
          <a:bodyPr>
            <a:noAutofit/>
          </a:bodyPr>
          <a:lstStyle/>
          <a:p>
            <a:pPr marL="0" indent="0">
              <a:lnSpc>
                <a:spcPct val="100000"/>
              </a:lnSpc>
              <a:spcBef>
                <a:spcPts val="600"/>
              </a:spcBef>
              <a:spcAft>
                <a:spcPts val="600"/>
              </a:spcAft>
              <a:buNone/>
            </a:pPr>
            <a:r>
              <a:rPr lang="en-GB" sz="1600" b="1" dirty="0">
                <a:solidFill>
                  <a:srgbClr val="FFC000"/>
                </a:solidFill>
              </a:rPr>
              <a:t>Your community and activities</a:t>
            </a:r>
          </a:p>
          <a:p>
            <a:pPr>
              <a:lnSpc>
                <a:spcPct val="100000"/>
              </a:lnSpc>
              <a:spcBef>
                <a:spcPts val="600"/>
              </a:spcBef>
              <a:spcAft>
                <a:spcPts val="600"/>
              </a:spcAft>
            </a:pPr>
            <a:r>
              <a:rPr lang="en-US" sz="1400" dirty="0">
                <a:solidFill>
                  <a:schemeClr val="tx1">
                    <a:lumMod val="75000"/>
                    <a:lumOff val="25000"/>
                  </a:schemeClr>
                </a:solidFill>
              </a:rPr>
              <a:t>75% of pupils undertake activities that are important to them and 90% feel they have the space to do so at home. However, getting involved in the local community is true for ‘only’ 35%, and a third of pupils feel able to share their ideas for making things better for people at school.</a:t>
            </a:r>
          </a:p>
          <a:p>
            <a:pPr>
              <a:lnSpc>
                <a:spcPct val="100000"/>
              </a:lnSpc>
              <a:spcBef>
                <a:spcPts val="600"/>
              </a:spcBef>
              <a:spcAft>
                <a:spcPts val="600"/>
              </a:spcAft>
            </a:pPr>
            <a:r>
              <a:rPr lang="en-US" sz="1400" dirty="0">
                <a:solidFill>
                  <a:schemeClr val="tx1">
                    <a:lumMod val="75000"/>
                    <a:lumOff val="25000"/>
                  </a:schemeClr>
                </a:solidFill>
              </a:rPr>
              <a:t>41% of all pupils would like to stay in full-time education at the end of year 11, </a:t>
            </a:r>
            <a:r>
              <a:rPr lang="en-GB" sz="1400" dirty="0">
                <a:solidFill>
                  <a:schemeClr val="tx1">
                    <a:lumMod val="75000"/>
                    <a:lumOff val="25000"/>
                  </a:schemeClr>
                </a:solidFill>
              </a:rPr>
              <a:t>a figure which has been dropping over the last few years. This year, finding a job has increased to 18%, a 50% increase from last year. 17% of pupils feel unsure about what they will do. </a:t>
            </a:r>
            <a:endParaRPr lang="en-US"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Overall, most pupils feel positive about the things they have planned for the future. 84% agree or strongly agree that they have things they want to achieve, 65% feel able to pursue what they want to do once they leave school and 61% feel excited about the future. LGBTQ pupils are the group least likely to feel able to pursue their goals and feel excited about the future.</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chemeClr val="tx1">
                    <a:lumMod val="75000"/>
                    <a:lumOff val="25000"/>
                  </a:schemeClr>
                </a:solidFill>
              </a:rPr>
              <a:t>46% of pupils don’t think that screen time has any negative effects on them, with boys much more likely to think so than girls (51% v. 41% respectively). 35% of pupils believe that there are negative effects to their sleep and 22% believe there are negative effects to time with family. Only 7% feel it impacts their friendships but </a:t>
            </a:r>
            <a:r>
              <a:rPr lang="en-US" sz="1400" dirty="0">
                <a:solidFill>
                  <a:schemeClr val="tx1">
                    <a:lumMod val="75000"/>
                    <a:lumOff val="25000"/>
                  </a:schemeClr>
                </a:solidFill>
              </a:rPr>
              <a:t>20% believe there are negative effects to their schoolwork.</a:t>
            </a:r>
          </a:p>
          <a:p>
            <a:pPr>
              <a:lnSpc>
                <a:spcPct val="100000"/>
              </a:lnSpc>
              <a:spcBef>
                <a:spcPts val="600"/>
              </a:spcBef>
              <a:spcAft>
                <a:spcPts val="600"/>
              </a:spcAft>
            </a:pPr>
            <a:r>
              <a:rPr lang="en-US" sz="1400" dirty="0">
                <a:solidFill>
                  <a:schemeClr val="tx1">
                    <a:lumMod val="75000"/>
                    <a:lumOff val="25000"/>
                  </a:schemeClr>
                </a:solidFill>
              </a:rPr>
              <a:t>Almost all (93%) pupils have their own mobile phone to use at home. There has been a drop in pupils who have their own smart TV, laptop or tablet compared to last year. </a:t>
            </a:r>
            <a:r>
              <a:rPr lang="en-GB" sz="1400" dirty="0">
                <a:solidFill>
                  <a:schemeClr val="tx1">
                    <a:lumMod val="75000"/>
                    <a:lumOff val="25000"/>
                  </a:schemeClr>
                </a:solidFill>
              </a:rPr>
              <a:t>FSM pupils are below average on every question when it comes to personal device ownership.</a:t>
            </a:r>
          </a:p>
          <a:p>
            <a:pPr>
              <a:lnSpc>
                <a:spcPct val="100000"/>
              </a:lnSpc>
              <a:spcBef>
                <a:spcPts val="600"/>
              </a:spcBef>
              <a:spcAft>
                <a:spcPts val="600"/>
              </a:spcAft>
            </a:pPr>
            <a:r>
              <a:rPr lang="en-GB" sz="1400" dirty="0">
                <a:solidFill>
                  <a:schemeClr val="tx1">
                    <a:lumMod val="75000"/>
                    <a:lumOff val="25000"/>
                  </a:schemeClr>
                </a:solidFill>
              </a:rPr>
              <a:t>75% of pupils say that their parents/carers will help them if something online bothers them, and a further 65% say parents/carers will explain why some sites are appropriate or inappropriate. Parents/carers knowing passwords has increased steadily over the last few years. </a:t>
            </a:r>
          </a:p>
          <a:p>
            <a:pPr>
              <a:lnSpc>
                <a:spcPct val="100000"/>
              </a:lnSpc>
              <a:spcBef>
                <a:spcPts val="600"/>
              </a:spcBef>
              <a:spcAft>
                <a:spcPts val="600"/>
              </a:spcAft>
            </a:pPr>
            <a:r>
              <a:rPr lang="en-US" sz="1400" dirty="0">
                <a:solidFill>
                  <a:schemeClr val="tx1">
                    <a:lumMod val="75000"/>
                    <a:lumOff val="25000"/>
                  </a:schemeClr>
                </a:solidFill>
              </a:rPr>
              <a:t>99% of all pupils have an account or profile on social media. The top three platforms are TikTok, Snapchat and WhatsApp and this is the same across all demographics apart from LGBTQ pupils who use WhatsApp, YouTube and Roblox the most. </a:t>
            </a:r>
          </a:p>
          <a:p>
            <a:pPr>
              <a:lnSpc>
                <a:spcPct val="100000"/>
              </a:lnSpc>
              <a:spcBef>
                <a:spcPts val="600"/>
              </a:spcBef>
              <a:spcAft>
                <a:spcPts val="600"/>
              </a:spcAft>
            </a:pPr>
            <a:r>
              <a:rPr lang="en-US" sz="1400" dirty="0">
                <a:solidFill>
                  <a:schemeClr val="tx1">
                    <a:lumMod val="75000"/>
                    <a:lumOff val="25000"/>
                  </a:schemeClr>
                </a:solidFill>
              </a:rPr>
              <a:t>Year 10 pupils and girls and are more interested in TikTok and Instagram, and boys are much more likely to have games consoles and Fortnite profiles.</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78425909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(7)</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p>
          <a:p>
            <a:pPr>
              <a:lnSpc>
                <a:spcPct val="110000"/>
              </a:lnSpc>
              <a:spcAft>
                <a:spcPts val="600"/>
              </a:spcAft>
            </a:pPr>
            <a:r>
              <a:rPr lang="en-GB" sz="1400" dirty="0">
                <a:solidFill>
                  <a:schemeClr val="tx1">
                    <a:lumMod val="75000"/>
                    <a:lumOff val="25000"/>
                  </a:schemeClr>
                </a:solidFill>
              </a:rPr>
              <a:t>Year 8 and Year 10s are equally aware of any negative effects screen time may have on them, with 55% of Year 10s and 54% of Year 8s saying there are negative effects. Year 10s are more likely to say screen time has negative effects on their schoolwork and on their sleep than Year 8s. </a:t>
            </a:r>
          </a:p>
          <a:p>
            <a:pPr>
              <a:lnSpc>
                <a:spcPct val="110000"/>
              </a:lnSpc>
              <a:spcAft>
                <a:spcPts val="600"/>
              </a:spcAft>
            </a:pPr>
            <a:r>
              <a:rPr lang="en-GB" sz="1400" dirty="0">
                <a:solidFill>
                  <a:schemeClr val="tx1">
                    <a:lumMod val="75000"/>
                    <a:lumOff val="25000"/>
                  </a:schemeClr>
                </a:solidFill>
              </a:rPr>
              <a:t>More online responsibility comes with age, with more rules and support for Year 8 pupils than for Year 10s, such as parents/carers knowing passwords to sites and watching what their children are doing online.</a:t>
            </a:r>
          </a:p>
          <a:p>
            <a:pPr>
              <a:lnSpc>
                <a:spcPct val="110000"/>
              </a:lnSpc>
              <a:spcAft>
                <a:spcPts val="600"/>
              </a:spcAft>
            </a:pPr>
            <a:r>
              <a:rPr lang="en-GB" sz="1400" dirty="0">
                <a:solidFill>
                  <a:schemeClr val="tx1">
                    <a:lumMod val="75000"/>
                    <a:lumOff val="25000"/>
                  </a:schemeClr>
                </a:solidFill>
              </a:rPr>
              <a:t>The vast majority of pupils have an online and/or social media account, however more Year 10s have an Instagram and Facebook account than Year 8s, with Year 8s more engaged in Roblox and Fortnite than Year 10s.</a:t>
            </a:r>
          </a:p>
          <a:p>
            <a:pPr>
              <a:lnSpc>
                <a:spcPct val="110000"/>
              </a:lnSpc>
              <a:spcAft>
                <a:spcPts val="600"/>
              </a:spcAft>
            </a:pPr>
            <a:r>
              <a:rPr lang="en-GB" sz="1400" dirty="0">
                <a:solidFill>
                  <a:schemeClr val="tx1">
                    <a:lumMod val="75000"/>
                    <a:lumOff val="25000"/>
                  </a:schemeClr>
                </a:solidFill>
              </a:rPr>
              <a:t>Year 10s are more likely to have met people in real life after chatting online than Year 8s (26% v. 20%). </a:t>
            </a:r>
          </a:p>
          <a:p>
            <a:pPr>
              <a:lnSpc>
                <a:spcPct val="110000"/>
              </a:lnSpc>
              <a:spcAft>
                <a:spcPts val="600"/>
              </a:spcAft>
            </a:pPr>
            <a:r>
              <a:rPr lang="en-GB" sz="1400" dirty="0">
                <a:solidFill>
                  <a:schemeClr val="tx1">
                    <a:lumMod val="75000"/>
                    <a:lumOff val="25000"/>
                  </a:schemeClr>
                </a:solidFill>
              </a:rPr>
              <a:t>30% of Year 8 pupils have seen adult only images/video online and this increases to 45% amongst Year 10. Year 10s are slightly more likely than Year 8s to have lied about their age to access websites or games (54% v. 51%) and more likely to have seen something worrying or nasty online (31% v. 26%). </a:t>
            </a:r>
          </a:p>
          <a:p>
            <a:pPr>
              <a:lnSpc>
                <a:spcPct val="110000"/>
              </a:lnSpc>
              <a:spcAft>
                <a:spcPts val="600"/>
              </a:spcAft>
            </a:pPr>
            <a:r>
              <a:rPr lang="en-GB" sz="1400" dirty="0">
                <a:solidFill>
                  <a:schemeClr val="tx1">
                    <a:lumMod val="75000"/>
                    <a:lumOff val="25000"/>
                  </a:schemeClr>
                </a:solidFill>
              </a:rPr>
              <a:t>Year 10s are less likely to follow advice on staying safe (44% v. 50%).</a:t>
            </a:r>
          </a:p>
          <a:p>
            <a:pPr>
              <a:lnSpc>
                <a:spcPct val="110000"/>
              </a:lnSpc>
              <a:spcAft>
                <a:spcPts val="600"/>
              </a:spcAft>
            </a:pPr>
            <a:r>
              <a:rPr lang="en-GB" sz="1400" dirty="0">
                <a:solidFill>
                  <a:schemeClr val="tx1">
                    <a:lumMod val="75000"/>
                    <a:lumOff val="25000"/>
                  </a:schemeClr>
                </a:solidFill>
              </a:rPr>
              <a:t>Sexting is much more prevalent amongst Year 10s than Year 8s. For example, 6% of Year 10s v. 2% of Year 8s have sent an undressed/sexual image of themselves and 19% of Year 10s compared to 5% of Year 8s have received sexting images from someone who was in the image.</a:t>
            </a:r>
          </a:p>
          <a:p>
            <a:pPr>
              <a:lnSpc>
                <a:spcPct val="110000"/>
              </a:lnSpc>
              <a:spcAft>
                <a:spcPts val="600"/>
              </a:spcAft>
            </a:pPr>
            <a:r>
              <a:rPr lang="en-GB" sz="1400" dirty="0">
                <a:solidFill>
                  <a:schemeClr val="tx1">
                    <a:lumMod val="75000"/>
                    <a:lumOff val="25000"/>
                  </a:schemeClr>
                </a:solidFill>
              </a:rPr>
              <a:t>After receiving a sexting image, Year 10s are less likely to block, delete or report the issue. </a:t>
            </a:r>
          </a:p>
        </p:txBody>
      </p:sp>
    </p:spTree>
    <p:extLst>
      <p:ext uri="{BB962C8B-B14F-4D97-AF65-F5344CB8AC3E}">
        <p14:creationId xmlns:p14="http://schemas.microsoft.com/office/powerpoint/2010/main" val="41609772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Overall the data does not show any major differences between the way girls and boys have answered the questions. However, there are some subtle differences which are highlighted below. Some of the findings seem to be aligned with gender stereotypes, but in absence of causality (i.e. understanding of nature v. nurture, etc.) explanations, or generalisations, have not been attempted. </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20% of girls don’t have lunch, with ‘only’ 8% of boys not having lunch. </a:t>
            </a:r>
          </a:p>
          <a:p>
            <a:pPr>
              <a:lnSpc>
                <a:spcPct val="100000"/>
              </a:lnSpc>
              <a:spcBef>
                <a:spcPts val="600"/>
              </a:spcBef>
              <a:spcAft>
                <a:spcPts val="600"/>
              </a:spcAft>
            </a:pPr>
            <a:r>
              <a:rPr lang="en-GB" sz="1400" dirty="0">
                <a:solidFill>
                  <a:srgbClr val="404040"/>
                </a:solidFill>
              </a:rPr>
              <a:t>When asked to consider mealtimes at school, girls (81%) are more likely to eat with friends than boys (76%), however 52% of boys are said have enough time to eat compared to 36% of girls that say the same. Girls are also less likely to feel they have a nice space to eat.</a:t>
            </a:r>
          </a:p>
          <a:p>
            <a:pPr>
              <a:lnSpc>
                <a:spcPct val="100000"/>
              </a:lnSpc>
              <a:spcBef>
                <a:spcPts val="600"/>
              </a:spcBef>
              <a:spcAft>
                <a:spcPts val="600"/>
              </a:spcAft>
            </a:pPr>
            <a:r>
              <a:rPr lang="en-GB" sz="1400" dirty="0">
                <a:solidFill>
                  <a:srgbClr val="404040"/>
                </a:solidFill>
              </a:rPr>
              <a:t>Girls are more likely to go food shopping with their parent/carer than boys (18% v. 12%) and are more likely to get the food they have asked compared to boys (60% v. 57%).</a:t>
            </a:r>
          </a:p>
          <a:p>
            <a:pPr>
              <a:lnSpc>
                <a:spcPct val="100000"/>
              </a:lnSpc>
              <a:spcBef>
                <a:spcPts val="600"/>
              </a:spcBef>
              <a:spcAft>
                <a:spcPts val="600"/>
              </a:spcAft>
            </a:pPr>
            <a:r>
              <a:rPr lang="en-GB" sz="1400" dirty="0">
                <a:solidFill>
                  <a:srgbClr val="404040"/>
                </a:solidFill>
              </a:rPr>
              <a:t>52% of boys find mealtimes enjoyable compared to 41% of girls. Boys are more likely to eat with their family meal, at the table. Girls are more likely to decide how much they want to eat, and boys are more likely to be told to finish their plate of food. </a:t>
            </a:r>
          </a:p>
          <a:p>
            <a:pPr>
              <a:lnSpc>
                <a:spcPct val="100000"/>
              </a:lnSpc>
              <a:spcBef>
                <a:spcPts val="600"/>
              </a:spcBef>
              <a:spcAft>
                <a:spcPts val="600"/>
              </a:spcAft>
            </a:pPr>
            <a:r>
              <a:rPr lang="en-GB" sz="1400" dirty="0">
                <a:solidFill>
                  <a:srgbClr val="404040"/>
                </a:solidFill>
              </a:rPr>
              <a:t>Girls are more likely than boys to eat fruit and vegetables most day/everyday with boys consuming more energy/sports/fizzy drinks (42% compared to 36% girls) and more fruit juices/smoothies (39% compared to 33% of girls)</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rgbClr val="404040"/>
                </a:solidFill>
              </a:rPr>
              <a:t>Girls outperform boys when it comes to oral hygiene. 87% of girls clean their teeth at least twice daily, compared to 73% of boys.</a:t>
            </a:r>
          </a:p>
          <a:p>
            <a:pPr>
              <a:lnSpc>
                <a:spcPct val="100000"/>
              </a:lnSpc>
              <a:spcBef>
                <a:spcPts val="600"/>
              </a:spcBef>
              <a:spcAft>
                <a:spcPts val="600"/>
              </a:spcAft>
            </a:pPr>
            <a:r>
              <a:rPr lang="en-GB" sz="1400" dirty="0">
                <a:solidFill>
                  <a:srgbClr val="404040"/>
                </a:solidFill>
              </a:rPr>
              <a:t>A greater proportion of girls remember being weighed and measured at primary school than boys (58% v. 47%) and girls were more likely to feel unhappy about it (26% v. 15%).</a:t>
            </a:r>
          </a:p>
          <a:p>
            <a:pPr>
              <a:lnSpc>
                <a:spcPct val="100000"/>
              </a:lnSpc>
              <a:spcBef>
                <a:spcPts val="600"/>
              </a:spcBef>
              <a:spcAft>
                <a:spcPts val="600"/>
              </a:spcAft>
            </a:pPr>
            <a:r>
              <a:rPr lang="en-GB" sz="1400" dirty="0">
                <a:solidFill>
                  <a:srgbClr val="404040"/>
                </a:solidFill>
              </a:rPr>
              <a:t>Girls are more likely to take a day off for reasons other than illness (65% v. 55%), and of all the reasons listed, mental health is more prevalent in girls (37% v. 15%).</a:t>
            </a:r>
            <a:endParaRPr lang="en-GB" sz="1600" dirty="0">
              <a:solidFill>
                <a:srgbClr val="404040"/>
              </a:solidFill>
            </a:endParaRPr>
          </a:p>
        </p:txBody>
      </p:sp>
    </p:spTree>
    <p:extLst>
      <p:ext uri="{BB962C8B-B14F-4D97-AF65-F5344CB8AC3E}">
        <p14:creationId xmlns:p14="http://schemas.microsoft.com/office/powerpoint/2010/main" val="131300578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371950"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Girls are more likely to travel by car than boys (44% v. 39%), and 10% of boys are cycling to school with no girls choosing to do so at all.</a:t>
            </a:r>
          </a:p>
          <a:p>
            <a:pPr>
              <a:lnSpc>
                <a:spcPct val="100000"/>
              </a:lnSpc>
              <a:spcBef>
                <a:spcPts val="600"/>
              </a:spcBef>
              <a:spcAft>
                <a:spcPts val="600"/>
              </a:spcAft>
            </a:pPr>
            <a:r>
              <a:rPr lang="en-GB" sz="1400" dirty="0">
                <a:solidFill>
                  <a:srgbClr val="404040"/>
                </a:solidFill>
              </a:rPr>
              <a:t>Boys are more likely to undertake physical activity for five or more days during a 7-day period than girls (52% and 43% respectively). Likewise, boys exercise for longer, with 57% saying they spend more than 1 hour doing physical activities, compared to 41% of girls. </a:t>
            </a:r>
          </a:p>
          <a:p>
            <a:pPr>
              <a:lnSpc>
                <a:spcPct val="100000"/>
              </a:lnSpc>
              <a:spcBef>
                <a:spcPts val="600"/>
              </a:spcBef>
              <a:spcAft>
                <a:spcPts val="600"/>
              </a:spcAft>
            </a:pPr>
            <a:r>
              <a:rPr lang="en-GB" sz="1400" dirty="0">
                <a:solidFill>
                  <a:srgbClr val="404040"/>
                </a:solidFill>
              </a:rPr>
              <a:t>Boys are more likely to exercise outside of school time, both after school and during the weekend. 82% of boys enjoy exercise a lot/quite a lot compared to 57% of girls.</a:t>
            </a:r>
          </a:p>
          <a:p>
            <a:pPr>
              <a:lnSpc>
                <a:spcPct val="100000"/>
              </a:lnSpc>
              <a:spcBef>
                <a:spcPts val="600"/>
              </a:spcBef>
              <a:spcAft>
                <a:spcPts val="600"/>
              </a:spcAft>
            </a:pPr>
            <a:r>
              <a:rPr lang="en-GB" sz="1400" dirty="0">
                <a:solidFill>
                  <a:srgbClr val="404040"/>
                </a:solidFill>
              </a:rPr>
              <a:t>Of the pupils that do not enjoy undertaking physical activity, nearly half (40%) of girls say this is because they feel shy about their bodies during physical activities, compared to 19% of boys that say the same. </a:t>
            </a:r>
            <a:r>
              <a:rPr lang="en-US" sz="1400" dirty="0">
                <a:solidFill>
                  <a:srgbClr val="404040"/>
                </a:solidFill>
              </a:rPr>
              <a:t>Girls are more likely than boys (23% v. 16%) to cite changing into different clothes as a reason for disliking physical activity, and more likely to cite being outdoors in bad weather (55% vs 38%). </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Girls are less likely than boys to be able to feel they get love and support at home (71% v. 86%).</a:t>
            </a:r>
          </a:p>
          <a:p>
            <a:pPr>
              <a:lnSpc>
                <a:spcPct val="100000"/>
              </a:lnSpc>
              <a:spcBef>
                <a:spcPts val="600"/>
              </a:spcBef>
              <a:spcAft>
                <a:spcPts val="600"/>
              </a:spcAft>
            </a:pPr>
            <a:r>
              <a:rPr lang="en-GB" sz="1400" dirty="0">
                <a:solidFill>
                  <a:srgbClr val="404040"/>
                </a:solidFill>
              </a:rPr>
              <a:t>28% of girls say they have been bullied over the past 12 months, compared to 17% of boys. </a:t>
            </a:r>
          </a:p>
          <a:p>
            <a:pPr>
              <a:lnSpc>
                <a:spcPct val="100000"/>
              </a:lnSpc>
              <a:spcBef>
                <a:spcPts val="600"/>
              </a:spcBef>
              <a:spcAft>
                <a:spcPts val="600"/>
              </a:spcAft>
            </a:pPr>
            <a:r>
              <a:rPr lang="en-GB" sz="1400" dirty="0">
                <a:solidFill>
                  <a:srgbClr val="404040"/>
                </a:solidFill>
              </a:rPr>
              <a:t>Girls are more likely to state all appearance-based reasons for being bullied as well as the people they are friends with. Boys are more likely to be bullied because of their ability (lessons/sports/activities). </a:t>
            </a:r>
          </a:p>
          <a:p>
            <a:pPr>
              <a:lnSpc>
                <a:spcPct val="100000"/>
              </a:lnSpc>
              <a:spcBef>
                <a:spcPts val="600"/>
              </a:spcBef>
              <a:spcAft>
                <a:spcPts val="600"/>
              </a:spcAft>
            </a:pPr>
            <a:r>
              <a:rPr lang="en-GB" sz="1400" dirty="0">
                <a:solidFill>
                  <a:srgbClr val="404040"/>
                </a:solidFill>
              </a:rPr>
              <a:t>Girls are more likely to tell people about being bullied, but especially picking someone ‘other’ than parents/carers/teachers (53% v. 39%) and boys are more likely to not tell anyone (35% v. 27%). Boys are more likely to feel the school takes bullying seriously (36% v. 24%).</a:t>
            </a:r>
          </a:p>
          <a:p>
            <a:pPr>
              <a:lnSpc>
                <a:spcPct val="100000"/>
              </a:lnSpc>
              <a:spcBef>
                <a:spcPts val="600"/>
              </a:spcBef>
              <a:spcAft>
                <a:spcPts val="600"/>
              </a:spcAft>
            </a:pPr>
            <a:r>
              <a:rPr lang="en-GB" sz="1400" dirty="0">
                <a:solidFill>
                  <a:srgbClr val="404040"/>
                </a:solidFill>
              </a:rPr>
              <a:t>Boys are more likely to have deliberately hurt someone in the past year than girls (19% v. 11%).</a:t>
            </a:r>
          </a:p>
        </p:txBody>
      </p:sp>
    </p:spTree>
    <p:extLst>
      <p:ext uri="{BB962C8B-B14F-4D97-AF65-F5344CB8AC3E}">
        <p14:creationId xmlns:p14="http://schemas.microsoft.com/office/powerpoint/2010/main" val="139746430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26% of girls and 19% of boys say they have experienced a controlling and/or violent relationship. Both groups are confident they would know where to get help, but boys more so than girls (88% of boys and 78% of girls), however only 57% of girls feel able to get help, compared to 71% of boys. For those who have not experienced a controlling and/or violent relationship the figures are closer, and girls are a lot more confident in knowing where to find help and feeling able to access it.</a:t>
            </a:r>
          </a:p>
          <a:p>
            <a:pPr>
              <a:lnSpc>
                <a:spcPct val="100000"/>
              </a:lnSpc>
              <a:spcBef>
                <a:spcPts val="600"/>
              </a:spcBef>
              <a:spcAft>
                <a:spcPts val="600"/>
              </a:spcAft>
            </a:pPr>
            <a:r>
              <a:rPr lang="en-US" sz="1400" dirty="0">
                <a:solidFill>
                  <a:srgbClr val="404040"/>
                </a:solidFill>
              </a:rPr>
              <a:t>Girls have a greater awareness of services relating to relationships and sexual health than boys.</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asked to consider a series of statements around STI’s, contraception and pregnancy, boys seemed more likely to answer correctly. </a:t>
            </a:r>
          </a:p>
          <a:p>
            <a:pPr>
              <a:lnSpc>
                <a:spcPct val="100000"/>
              </a:lnSpc>
              <a:spcBef>
                <a:spcPts val="600"/>
              </a:spcBef>
              <a:spcAft>
                <a:spcPts val="600"/>
              </a:spcAft>
            </a:pPr>
            <a:r>
              <a:rPr lang="en-GB" sz="1400" dirty="0">
                <a:solidFill>
                  <a:srgbClr val="404040"/>
                </a:solidFill>
              </a:rPr>
              <a:t>Girls are more likely to agree/strongly agree with statements about relationships than boys, agreeing it’s okay to not have a boyfriend/girlfriend’ (85% v. 76% for boys). However, when asked about knowing what to do to get out of an abusive relationship, boys are more confident that they would be able to (71% v. 52% for girls).</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48% of girls say they are happy/very happy with their life at the moment, compared to 67% of boys.</a:t>
            </a:r>
          </a:p>
          <a:p>
            <a:pPr>
              <a:lnSpc>
                <a:spcPct val="100000"/>
              </a:lnSpc>
              <a:spcBef>
                <a:spcPts val="600"/>
              </a:spcBef>
              <a:spcAft>
                <a:spcPts val="600"/>
              </a:spcAft>
            </a:pPr>
            <a:r>
              <a:rPr lang="en-GB" sz="1400" dirty="0">
                <a:solidFill>
                  <a:srgbClr val="404040"/>
                </a:solidFill>
              </a:rPr>
              <a:t>More girls than boys have experienced shouting/arguing that frightened them at home (20% compared to 7% of boys).</a:t>
            </a:r>
          </a:p>
          <a:p>
            <a:pPr>
              <a:lnSpc>
                <a:spcPct val="100000"/>
              </a:lnSpc>
              <a:spcBef>
                <a:spcPts val="600"/>
              </a:spcBef>
              <a:spcAft>
                <a:spcPts val="600"/>
              </a:spcAft>
            </a:pPr>
            <a:r>
              <a:rPr lang="en-US" sz="1400" dirty="0">
                <a:solidFill>
                  <a:srgbClr val="404040"/>
                </a:solidFill>
              </a:rPr>
              <a:t>48% of pupils say they have made changes to their appearance recently; girls are more likely than any other cohort to do so at 58% and much more likely than boys at 37%.</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Boys are more likely to respond positively if something goes wrong than girls, 47% of girls say they usually/always ‘get upset and feel bad for ages’ compared to 18% of boys. Boys feel much more able to keep calm and carry on (45% v. 22% for girls).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15803182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(3)</a:t>
            </a:r>
          </a:p>
        </p:txBody>
      </p:sp>
      <p:sp>
        <p:nvSpPr>
          <p:cNvPr id="6" name="Content Placeholder 2"/>
          <p:cNvSpPr>
            <a:spLocks noGrp="1"/>
          </p:cNvSpPr>
          <p:nvPr>
            <p:ph idx="1"/>
          </p:nvPr>
        </p:nvSpPr>
        <p:spPr>
          <a:xfrm>
            <a:off x="183019" y="834244"/>
            <a:ext cx="10763148"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 (2)</a:t>
            </a:r>
            <a:endParaRPr lang="en-GB" sz="1400" b="1" dirty="0">
              <a:solidFill>
                <a:srgbClr val="7030A0"/>
              </a:solidFill>
            </a:endParaRPr>
          </a:p>
          <a:p>
            <a:pPr>
              <a:lnSpc>
                <a:spcPct val="100000"/>
              </a:lnSpc>
              <a:spcBef>
                <a:spcPts val="600"/>
              </a:spcBef>
              <a:spcAft>
                <a:spcPts val="600"/>
              </a:spcAft>
            </a:pPr>
            <a:r>
              <a:rPr lang="en-GB" sz="1400" dirty="0">
                <a:solidFill>
                  <a:srgbClr val="404040"/>
                </a:solidFill>
              </a:rPr>
              <a:t>Boys are more likely to have another go or keep trying until they succeed (66% and 61%) than girls (43% and 39%) and would think of a different way of doing it (49% compared to 34% of girls). 34% of Girls will give up if they don’t succeed at something (v. 14% for boys). Overall, as is reflected when resilience scores are calculated, boys are much more resilient than girls; 40% of boys score medium-high/high (23+) scores compared to 18% of girls.</a:t>
            </a:r>
          </a:p>
          <a:p>
            <a:pPr>
              <a:lnSpc>
                <a:spcPct val="100000"/>
              </a:lnSpc>
              <a:spcBef>
                <a:spcPts val="600"/>
              </a:spcBef>
              <a:spcAft>
                <a:spcPts val="600"/>
              </a:spcAft>
            </a:pPr>
            <a:r>
              <a:rPr lang="en-GB" sz="1400" dirty="0">
                <a:solidFill>
                  <a:srgbClr val="404040"/>
                </a:solidFill>
              </a:rPr>
              <a:t>Overall, girls appear to worry more: only 5% say they don’t worry about anything, compared to 20% of boys. Girls are more likely to worry about exams and tests (35% compared to 29% for boys) and, most noticeably, about the way they look with 55% of girls saying this compared to just 23% of boys. Girls are also more likely to worry about their mental health (32% compared to 18% of boys). </a:t>
            </a:r>
          </a:p>
          <a:p>
            <a:pPr>
              <a:lnSpc>
                <a:spcPct val="100000"/>
              </a:lnSpc>
              <a:spcBef>
                <a:spcPts val="600"/>
              </a:spcBef>
              <a:spcAft>
                <a:spcPts val="600"/>
              </a:spcAft>
            </a:pPr>
            <a:r>
              <a:rPr lang="en-GB" sz="1400" dirty="0">
                <a:solidFill>
                  <a:srgbClr val="404040"/>
                </a:solidFill>
              </a:rPr>
              <a:t>When faced with a problem that causes worry and/or stress, girls are more likely to keep themselves busy compared to boys (51% v. 40%), to rest or sleep more (54% to 31% of boys) and to eat or drink more (26% v. 20% of boys). An explicitly harmful or potentially dangerous behaviour (e.g. drinking alcohol, smoking and/or self-harming) increases from 11% in boys to 23% in girls. </a:t>
            </a: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More boys than girls have seen knives used as a threat and know someone who carries a knife for protection. </a:t>
            </a:r>
          </a:p>
          <a:p>
            <a:pPr>
              <a:lnSpc>
                <a:spcPct val="100000"/>
              </a:lnSpc>
              <a:spcBef>
                <a:spcPts val="600"/>
              </a:spcBef>
              <a:spcAft>
                <a:spcPts val="600"/>
              </a:spcAft>
            </a:pPr>
            <a:r>
              <a:rPr lang="en-GB" sz="1400" dirty="0">
                <a:solidFill>
                  <a:srgbClr val="404040"/>
                </a:solidFill>
              </a:rPr>
              <a:t>When asked to consider their safety, boys and girls felt safe at school and during the day, however girls feel less safe going out after dark (36% v. 26%) and in Doncaster town centre (33% v. 25%).</a:t>
            </a:r>
          </a:p>
          <a:p>
            <a:pPr>
              <a:lnSpc>
                <a:spcPct val="100000"/>
              </a:lnSpc>
              <a:spcBef>
                <a:spcPts val="600"/>
              </a:spcBef>
              <a:spcAft>
                <a:spcPts val="600"/>
              </a:spcAft>
            </a:pPr>
            <a:r>
              <a:rPr lang="en-GB" sz="1400" dirty="0">
                <a:solidFill>
                  <a:srgbClr val="404040"/>
                </a:solidFill>
              </a:rPr>
              <a:t>Girls (61%) are more likely to believe that ‘at least some of their peers have been drunk in the last week’ than boys (55%).</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Of the 15% of girls and 18% of boys that have consumed alcohol in the last 7 days, girls are more likely to favour pre-mixed drinks (66% V. 46% for boys) with boys more likely to drink beer/lager (53% compared to 24%) as well as cider (40% v. 25%). </a:t>
            </a:r>
          </a:p>
          <a:p>
            <a:pPr>
              <a:lnSpc>
                <a:spcPct val="100000"/>
              </a:lnSpc>
              <a:spcBef>
                <a:spcPts val="600"/>
              </a:spcBef>
              <a:spcAft>
                <a:spcPts val="600"/>
              </a:spcAft>
            </a:pPr>
            <a:r>
              <a:rPr lang="en-GB" sz="1400" dirty="0">
                <a:solidFill>
                  <a:schemeClr val="tx1">
                    <a:lumMod val="75000"/>
                    <a:lumOff val="25000"/>
                  </a:schemeClr>
                </a:solidFill>
              </a:rPr>
              <a:t>Girls are more likely than boys to consume drinks at a friend or relations home (41% v. 21%) with boys more likely than girls to do so at home (62% v. 55%).</a:t>
            </a:r>
          </a:p>
          <a:p>
            <a:pPr>
              <a:lnSpc>
                <a:spcPct val="100000"/>
              </a:lnSpc>
              <a:spcBef>
                <a:spcPts val="600"/>
              </a:spcBef>
              <a:spcAft>
                <a:spcPts val="600"/>
              </a:spcAft>
            </a:pPr>
            <a:endParaRPr lang="en-GB" sz="1200" dirty="0">
              <a:solidFill>
                <a:srgbClr val="404040"/>
              </a:solidFill>
            </a:endParaRPr>
          </a:p>
        </p:txBody>
      </p:sp>
    </p:spTree>
    <p:extLst>
      <p:ext uri="{BB962C8B-B14F-4D97-AF65-F5344CB8AC3E}">
        <p14:creationId xmlns:p14="http://schemas.microsoft.com/office/powerpoint/2010/main" val="346427547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Of those pupils who consumed alcohol, girls are more likely to have been given the alcohol by parents/carers (45%) than boys (39%) or by a friend/relative over 18 (20%) than boys (17%). </a:t>
            </a:r>
          </a:p>
          <a:p>
            <a:pPr>
              <a:lnSpc>
                <a:spcPct val="100000"/>
              </a:lnSpc>
              <a:spcBef>
                <a:spcPts val="600"/>
              </a:spcBef>
              <a:spcAft>
                <a:spcPts val="600"/>
              </a:spcAft>
            </a:pPr>
            <a:r>
              <a:rPr lang="en-GB" sz="1400" dirty="0">
                <a:solidFill>
                  <a:srgbClr val="404040"/>
                </a:solidFill>
              </a:rPr>
              <a:t>Similar to alcohol consumption, girls are slightly more likely to believe that their peers have smoked a cigarette in the last 7 days than boys (61% compared to 48% of boys). In reality, only 15% of girls and 11% of boys have ever smoked.</a:t>
            </a:r>
          </a:p>
          <a:p>
            <a:pPr>
              <a:lnSpc>
                <a:spcPct val="100000"/>
              </a:lnSpc>
              <a:spcBef>
                <a:spcPts val="600"/>
              </a:spcBef>
              <a:spcAft>
                <a:spcPts val="600"/>
              </a:spcAft>
            </a:pPr>
            <a:r>
              <a:rPr lang="en-GB" sz="1400" dirty="0">
                <a:solidFill>
                  <a:srgbClr val="404040"/>
                </a:solidFill>
              </a:rPr>
              <a:t>33% of boys and 39% of girls have at least tried e-cigarettes or vapes. </a:t>
            </a:r>
          </a:p>
          <a:p>
            <a:pPr>
              <a:lnSpc>
                <a:spcPct val="100000"/>
              </a:lnSpc>
              <a:spcBef>
                <a:spcPts val="600"/>
              </a:spcBef>
              <a:spcAft>
                <a:spcPts val="600"/>
              </a:spcAft>
            </a:pPr>
            <a:r>
              <a:rPr lang="en-GB" sz="1400" dirty="0">
                <a:solidFill>
                  <a:schemeClr val="tx1">
                    <a:lumMod val="75000"/>
                    <a:lumOff val="25000"/>
                  </a:schemeClr>
                </a:solidFill>
              </a:rPr>
              <a:t>7% of girls say they have taken drugs to get high, 5% of boys say the same. </a:t>
            </a:r>
          </a:p>
          <a:p>
            <a:pPr>
              <a:lnSpc>
                <a:spcPct val="100000"/>
              </a:lnSpc>
              <a:spcBef>
                <a:spcPts val="600"/>
              </a:spcBef>
              <a:spcAft>
                <a:spcPts val="600"/>
              </a:spcAft>
            </a:pPr>
            <a:r>
              <a:rPr lang="en-US" sz="1400" dirty="0">
                <a:solidFill>
                  <a:srgbClr val="404040"/>
                </a:solidFill>
              </a:rPr>
              <a:t>Boys have a higher tendency than girls across almost all settings to engage in gambling activities at least once a month, particularly to buy loot boxes when they play online games (27 v. 7%).</a:t>
            </a:r>
          </a:p>
          <a:p>
            <a:pPr>
              <a:lnSpc>
                <a:spcPct val="100000"/>
              </a:lnSpc>
              <a:spcBef>
                <a:spcPts val="600"/>
              </a:spcBef>
              <a:spcAft>
                <a:spcPts val="600"/>
              </a:spcAft>
            </a:pPr>
            <a:r>
              <a:rPr lang="en-GB" sz="1400" dirty="0">
                <a:solidFill>
                  <a:srgbClr val="404040"/>
                </a:solidFill>
              </a:rPr>
              <a:t>Boys are more likely to be affected by the experience. 11% of boys say they sometimes try to win all their money back (5% for girls) and 7% sometimes find it hard to stop (4% for girls).</a:t>
            </a:r>
          </a:p>
          <a:p>
            <a:pPr>
              <a:lnSpc>
                <a:spcPct val="100000"/>
              </a:lnSpc>
              <a:spcBef>
                <a:spcPts val="600"/>
              </a:spcBef>
              <a:spcAft>
                <a:spcPts val="600"/>
              </a:spcAft>
            </a:pPr>
            <a:r>
              <a:rPr lang="en-GB" sz="1400" dirty="0">
                <a:solidFill>
                  <a:srgbClr val="404040"/>
                </a:solidFill>
              </a:rPr>
              <a:t>Boys are more likely to know where to find help or advice for gambling problems than girls (50% and 40% respectively).</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Aft>
                <a:spcPts val="600"/>
              </a:spcAft>
            </a:pPr>
            <a:r>
              <a:rPr lang="en-GB" sz="1400" dirty="0">
                <a:solidFill>
                  <a:schemeClr val="tx1">
                    <a:lumMod val="75000"/>
                    <a:lumOff val="25000"/>
                  </a:schemeClr>
                </a:solidFill>
              </a:rPr>
              <a:t>Boys are more likely to get involved in their local community and share ideas to make things better for people at school than girls.</a:t>
            </a:r>
          </a:p>
          <a:p>
            <a:pPr>
              <a:lnSpc>
                <a:spcPct val="100000"/>
              </a:lnSpc>
              <a:spcAft>
                <a:spcPts val="600"/>
              </a:spcAft>
            </a:pPr>
            <a:r>
              <a:rPr lang="en-US" sz="1400" dirty="0">
                <a:solidFill>
                  <a:schemeClr val="tx1">
                    <a:lumMod val="75000"/>
                    <a:lumOff val="25000"/>
                  </a:schemeClr>
                </a:solidFill>
              </a:rPr>
              <a:t>Girls are more likely than boys to plan to continue in full time education after Year 11 (53% v. 31%) with boys more likely to consider finding a job or training for a skilled job</a:t>
            </a:r>
            <a:r>
              <a:rPr lang="en-GB" sz="1400" dirty="0">
                <a:solidFill>
                  <a:schemeClr val="tx1">
                    <a:lumMod val="75000"/>
                    <a:lumOff val="25000"/>
                  </a:schemeClr>
                </a:solidFill>
              </a:rPr>
              <a:t>. </a:t>
            </a:r>
          </a:p>
          <a:p>
            <a:pPr>
              <a:lnSpc>
                <a:spcPct val="100000"/>
              </a:lnSpc>
              <a:spcAft>
                <a:spcPts val="600"/>
              </a:spcAft>
            </a:pPr>
            <a:r>
              <a:rPr lang="en-GB" sz="1400" dirty="0">
                <a:solidFill>
                  <a:schemeClr val="tx1">
                    <a:lumMod val="75000"/>
                    <a:lumOff val="25000"/>
                  </a:schemeClr>
                </a:solidFill>
              </a:rPr>
              <a:t>Boys seem to be more optimistic about the future, 72% feel able to pursue what they want once they leave school (v. 60% for girls) and 68% feel excited about the future (v. 55% for girls).</a:t>
            </a:r>
          </a:p>
        </p:txBody>
      </p:sp>
    </p:spTree>
    <p:extLst>
      <p:ext uri="{BB962C8B-B14F-4D97-AF65-F5344CB8AC3E}">
        <p14:creationId xmlns:p14="http://schemas.microsoft.com/office/powerpoint/2010/main" val="245273068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Girls are more likely to agree that all negative effects on screen time that were listed effect you; overall 59% of all girls believe there are at least some negative effects to screen time compared 49% of boys.</a:t>
            </a:r>
          </a:p>
          <a:p>
            <a:pPr>
              <a:lnSpc>
                <a:spcPct val="100000"/>
              </a:lnSpc>
              <a:spcBef>
                <a:spcPts val="600"/>
              </a:spcBef>
              <a:spcAft>
                <a:spcPts val="600"/>
              </a:spcAft>
            </a:pPr>
            <a:r>
              <a:rPr lang="en-GB" sz="1400" dirty="0">
                <a:solidFill>
                  <a:srgbClr val="404040"/>
                </a:solidFill>
              </a:rPr>
              <a:t>Girls are more likely to have their own mobile phone, tablet and smart TV compared to boys, however boys are much more likely to have a games console (76% compared to 34% of girls).</a:t>
            </a:r>
          </a:p>
          <a:p>
            <a:pPr>
              <a:lnSpc>
                <a:spcPct val="100000"/>
              </a:lnSpc>
              <a:spcBef>
                <a:spcPts val="600"/>
              </a:spcBef>
              <a:spcAft>
                <a:spcPts val="600"/>
              </a:spcAft>
            </a:pPr>
            <a:r>
              <a:rPr lang="en-GB" sz="1400" dirty="0">
                <a:solidFill>
                  <a:srgbClr val="404040"/>
                </a:solidFill>
              </a:rPr>
              <a:t>When it comes to support and responsibility online, girls are more likely to receive help if something bothers them online (80% v. 71%), and boys are more likely to have rules about what times they can go online (31% v. 22%) and how long they can be online (32% v. 23%).</a:t>
            </a:r>
          </a:p>
          <a:p>
            <a:pPr>
              <a:lnSpc>
                <a:spcPct val="100000"/>
              </a:lnSpc>
              <a:spcBef>
                <a:spcPts val="600"/>
              </a:spcBef>
              <a:spcAft>
                <a:spcPts val="600"/>
              </a:spcAft>
            </a:pPr>
            <a:r>
              <a:rPr lang="en-GB" sz="1400" dirty="0">
                <a:solidFill>
                  <a:srgbClr val="404040"/>
                </a:solidFill>
              </a:rPr>
              <a:t>Although the proportion of pupils using any social media between the two gender groups is similar, with both using WhatsApp, TikTok and Snapchat, girls are more likely to use Instagram and Roblox, whereas more boys are more likely to use Fortnite and Minecraft.</a:t>
            </a:r>
          </a:p>
          <a:p>
            <a:pPr>
              <a:lnSpc>
                <a:spcPct val="100000"/>
              </a:lnSpc>
              <a:spcBef>
                <a:spcPts val="600"/>
              </a:spcBef>
              <a:spcAft>
                <a:spcPts val="600"/>
              </a:spcAft>
            </a:pPr>
            <a:r>
              <a:rPr lang="en-GB" sz="1400" dirty="0">
                <a:solidFill>
                  <a:srgbClr val="404040"/>
                </a:solidFill>
              </a:rPr>
              <a:t>Boys are more likely to have lied about their age to look at a website than girls (56% v. 47%) and boys are more likely to have seen pictures online that were for adults (39% v. 32%)</a:t>
            </a:r>
          </a:p>
          <a:p>
            <a:pPr>
              <a:lnSpc>
                <a:spcPct val="100000"/>
              </a:lnSpc>
              <a:spcBef>
                <a:spcPts val="600"/>
              </a:spcBef>
              <a:spcAft>
                <a:spcPts val="600"/>
              </a:spcAft>
            </a:pPr>
            <a:r>
              <a:rPr lang="en-GB" sz="1400" dirty="0">
                <a:solidFill>
                  <a:srgbClr val="404040"/>
                </a:solidFill>
              </a:rPr>
              <a:t>Overall exposure to ‘sexting’ is relatively even between boys and girls. However, girls are more likely to have received a sexting image from someone they don’t know (21%) than boys (14%). </a:t>
            </a:r>
          </a:p>
          <a:p>
            <a:pPr>
              <a:lnSpc>
                <a:spcPct val="100000"/>
              </a:lnSpc>
              <a:spcBef>
                <a:spcPts val="600"/>
              </a:spcBef>
              <a:spcAft>
                <a:spcPts val="600"/>
              </a:spcAft>
            </a:pPr>
            <a:r>
              <a:rPr lang="en-GB" sz="1400" dirty="0">
                <a:solidFill>
                  <a:srgbClr val="404040"/>
                </a:solidFill>
              </a:rPr>
              <a:t>Girls are more likely to block the sender of sexting images than boys (60% compared to 43% of boys that say the same), delete sexting images than boys (31% v. 25%) and tell a responsible adult (14% compared to 10% boys).</a:t>
            </a:r>
          </a:p>
          <a:p>
            <a:pPr>
              <a:lnSpc>
                <a:spcPct val="100000"/>
              </a:lnSpc>
              <a:spcBef>
                <a:spcPts val="600"/>
              </a:spcBef>
              <a:spcAft>
                <a:spcPts val="600"/>
              </a:spcAft>
            </a:pPr>
            <a:r>
              <a:rPr lang="en-GB" sz="1400" dirty="0">
                <a:solidFill>
                  <a:srgbClr val="404040"/>
                </a:solidFill>
              </a:rPr>
              <a:t>15% of girls have used a service for young people compared to 8% of boys.</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65806182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have special educational needs (SEN) have shown some noticeable differences against the overall sample. 14% (165) of pupils said they have special educational needs. Very often those differences are not favourable for SEN pupils. For example, these pupils experience a higher rate of being bullied as well as expressing a higher propensity of deliberately hurting someone else at school. This and other key differences are described below and, as in the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Fewer SEN pupils are likely to say that they have a nice space to eat during the school day (26% compared to 30% average). SEN pupils are less likely to eat with friends (64% v. 78% overall) and less likely to have enough time to eat (39% v. 43% overall).</a:t>
            </a:r>
          </a:p>
          <a:p>
            <a:pPr>
              <a:lnSpc>
                <a:spcPct val="100000"/>
              </a:lnSpc>
              <a:spcBef>
                <a:spcPts val="600"/>
              </a:spcBef>
              <a:spcAft>
                <a:spcPts val="600"/>
              </a:spcAft>
            </a:pPr>
            <a:r>
              <a:rPr lang="en-GB" sz="1400" dirty="0">
                <a:solidFill>
                  <a:srgbClr val="404040"/>
                </a:solidFill>
              </a:rPr>
              <a:t>SEN pupils are less likely to eat at the table (47% compared to 53% average) and decide how much they can eat (38% v. 52%). 39% of SEN pupils say that mealtimes are enjoyable (39% v. 46% overall). </a:t>
            </a:r>
          </a:p>
          <a:p>
            <a:pPr>
              <a:lnSpc>
                <a:spcPct val="100000"/>
              </a:lnSpc>
              <a:spcBef>
                <a:spcPts val="600"/>
              </a:spcBef>
              <a:spcAft>
                <a:spcPts val="600"/>
              </a:spcAft>
            </a:pPr>
            <a:r>
              <a:rPr lang="en-GB" sz="1400" dirty="0">
                <a:solidFill>
                  <a:srgbClr val="404040"/>
                </a:solidFill>
              </a:rPr>
              <a:t>SEN pupils are more likely to get takeaway/fast food than all secondary pupils (13% v. 9%) as well as energy, sports or fizzy drinks with 45% doing so compared to 39% of secondary pupils overall. Fruit and Vegetables are eaten regularly by 55% of SEN pupils, one of the lowest percentages across all groups.</a:t>
            </a:r>
          </a:p>
          <a:p>
            <a:pPr marL="0" indent="0">
              <a:lnSpc>
                <a:spcPct val="100000"/>
              </a:lnSpc>
              <a:spcBef>
                <a:spcPts val="600"/>
              </a:spcBef>
              <a:spcAft>
                <a:spcPts val="600"/>
              </a:spcAft>
              <a:buNone/>
            </a:pPr>
            <a:r>
              <a:rPr lang="en-GB" sz="1600" b="1" dirty="0">
                <a:solidFill>
                  <a:srgbClr val="92D050"/>
                </a:solidFill>
              </a:rPr>
              <a:t>Wellbeing</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SEN pupils brush their teeth everyday than average (71% v. 79%) and are also less likely to have visited the dentist in the last year than average (58% v. 63%). </a:t>
            </a:r>
          </a:p>
          <a:p>
            <a:pPr>
              <a:lnSpc>
                <a:spcPct val="100000"/>
              </a:lnSpc>
              <a:spcBef>
                <a:spcPts val="600"/>
              </a:spcBef>
              <a:spcAft>
                <a:spcPts val="600"/>
              </a:spcAft>
            </a:pPr>
            <a:r>
              <a:rPr lang="en-GB" sz="1400" dirty="0">
                <a:solidFill>
                  <a:srgbClr val="404040"/>
                </a:solidFill>
              </a:rPr>
              <a:t>64% </a:t>
            </a:r>
            <a:r>
              <a:rPr lang="en-US" sz="1400" dirty="0">
                <a:solidFill>
                  <a:srgbClr val="404040"/>
                </a:solidFill>
              </a:rPr>
              <a:t>of SEN pupils took a day off school that wasn’t for a holiday/common illness, and they are more likely than average to do so due to mental health (40% v. 26%) bullying (25% v. 11%). They are also the group most likely to cite struggling with lessons (34% v. 17%).</a:t>
            </a:r>
            <a:endParaRPr lang="en-GB" sz="1400" dirty="0">
              <a:solidFill>
                <a:srgbClr val="404040"/>
              </a:solidFill>
            </a:endParaRPr>
          </a:p>
        </p:txBody>
      </p:sp>
    </p:spTree>
    <p:extLst>
      <p:ext uri="{BB962C8B-B14F-4D97-AF65-F5344CB8AC3E}">
        <p14:creationId xmlns:p14="http://schemas.microsoft.com/office/powerpoint/2010/main" val="274745849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SEN pupils are active but are more likely to exercise one or two days a week, than secondary pupils overall. They are also more likely to exercise by themselves (54% v. 48% of all pupils) and with friends in schools (57% v. 48%).</a:t>
            </a:r>
          </a:p>
          <a:p>
            <a:pPr>
              <a:lnSpc>
                <a:spcPct val="100000"/>
              </a:lnSpc>
              <a:spcBef>
                <a:spcPts val="600"/>
              </a:spcBef>
              <a:spcAft>
                <a:spcPts val="600"/>
              </a:spcAft>
            </a:pPr>
            <a:r>
              <a:rPr lang="en-GB" sz="1400" dirty="0">
                <a:solidFill>
                  <a:srgbClr val="404040"/>
                </a:solidFill>
              </a:rPr>
              <a:t>60% of SEN pupils say they get hot and tired when they exercise (v. 54% all pupils). 12% of SEN pupils do not enjoy physical activities at all.</a:t>
            </a:r>
          </a:p>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Fewer SEN pupils say they get love and support at home, 70% say this compared to 78% of secondary pupils overall.</a:t>
            </a:r>
          </a:p>
          <a:p>
            <a:pPr>
              <a:lnSpc>
                <a:spcPct val="100000"/>
              </a:lnSpc>
              <a:spcBef>
                <a:spcPts val="600"/>
              </a:spcBef>
              <a:spcAft>
                <a:spcPts val="600"/>
              </a:spcAft>
            </a:pPr>
            <a:r>
              <a:rPr lang="en-GB" sz="1400" dirty="0">
                <a:solidFill>
                  <a:srgbClr val="404040"/>
                </a:solidFill>
              </a:rPr>
              <a:t>Being bullied at school over the last 12 months is an issue for 38% of SEN pupils (compared to 23% overall). SEN pupils also show a higher proportion of being bullied online (18%, compared to 10% overall), and ‘near the home’ (13%, compared to 6% overall). </a:t>
            </a:r>
          </a:p>
          <a:p>
            <a:pPr>
              <a:lnSpc>
                <a:spcPct val="100000"/>
              </a:lnSpc>
              <a:spcBef>
                <a:spcPts val="600"/>
              </a:spcBef>
              <a:spcAft>
                <a:spcPts val="600"/>
              </a:spcAft>
            </a:pPr>
            <a:r>
              <a:rPr lang="en-GB" sz="1400" dirty="0">
                <a:solidFill>
                  <a:srgbClr val="404040"/>
                </a:solidFill>
              </a:rPr>
              <a:t>SEN pupils are more likely than all pupils to say they have been bullied for every reason listed. 50% of SEN pupils do not feel their school takes bullying seriously (compared to 40% overall).</a:t>
            </a:r>
          </a:p>
          <a:p>
            <a:pPr>
              <a:lnSpc>
                <a:spcPct val="100000"/>
              </a:lnSpc>
              <a:spcBef>
                <a:spcPts val="600"/>
              </a:spcBef>
              <a:spcAft>
                <a:spcPts val="600"/>
              </a:spcAft>
            </a:pPr>
            <a:r>
              <a:rPr lang="en-GB" sz="1400" dirty="0">
                <a:solidFill>
                  <a:srgbClr val="404040"/>
                </a:solidFill>
              </a:rPr>
              <a:t>21% of SEN pupils have deliberately hurt someone in the last 12 months, compared to 16% overall.</a:t>
            </a:r>
          </a:p>
          <a:p>
            <a:pPr>
              <a:lnSpc>
                <a:spcPct val="100000"/>
              </a:lnSpc>
              <a:spcBef>
                <a:spcPts val="600"/>
              </a:spcBef>
              <a:spcAft>
                <a:spcPts val="600"/>
              </a:spcAft>
            </a:pPr>
            <a:r>
              <a:rPr lang="en-GB" sz="1400" dirty="0">
                <a:solidFill>
                  <a:srgbClr val="404040"/>
                </a:solidFill>
              </a:rPr>
              <a:t>27% of SEN pupils say they have experienced inappropriate comments, behaviours or unwanted attention of a sexual nature at school, higher than the secondary average (21%) and they are less likely to report it (48% v. 56% of all pupils).</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asked about abusive relationships, 38% say they have had an abusive relationship, compared to 23% of secondary pupils overall. SEN pupils are more likely to have experienced all listed negative behaviour in a relationship.</a:t>
            </a:r>
          </a:p>
          <a:p>
            <a:pPr>
              <a:lnSpc>
                <a:spcPct val="100000"/>
              </a:lnSpc>
              <a:spcBef>
                <a:spcPts val="600"/>
              </a:spcBef>
              <a:spcAft>
                <a:spcPts val="600"/>
              </a:spcAft>
            </a:pPr>
            <a:r>
              <a:rPr lang="en-GB" sz="1400" dirty="0">
                <a:solidFill>
                  <a:srgbClr val="404040"/>
                </a:solidFill>
              </a:rPr>
              <a:t>60% of SEN pupil are able to tell if they are in an abusive relationship, lower than all pupils at 74%.</a:t>
            </a:r>
          </a:p>
        </p:txBody>
      </p:sp>
    </p:spTree>
    <p:extLst>
      <p:ext uri="{BB962C8B-B14F-4D97-AF65-F5344CB8AC3E}">
        <p14:creationId xmlns:p14="http://schemas.microsoft.com/office/powerpoint/2010/main" val="15771206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(3)</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44% of SEN pupil say they feel happy/very happy with their life, compared to 57% overall. </a:t>
            </a:r>
          </a:p>
          <a:p>
            <a:pPr>
              <a:lnSpc>
                <a:spcPct val="100000"/>
              </a:lnSpc>
              <a:spcBef>
                <a:spcPts val="600"/>
              </a:spcBef>
              <a:spcAft>
                <a:spcPts val="600"/>
              </a:spcAft>
            </a:pPr>
            <a:r>
              <a:rPr lang="en-GB" sz="1400" dirty="0">
                <a:solidFill>
                  <a:srgbClr val="404040"/>
                </a:solidFill>
              </a:rPr>
              <a:t>More than the secondary average, SEN pupils have experienced shouting or arguing at home that frightened them, 19% compared to 14% overall.</a:t>
            </a:r>
          </a:p>
          <a:p>
            <a:pPr>
              <a:lnSpc>
                <a:spcPct val="100000"/>
              </a:lnSpc>
              <a:spcBef>
                <a:spcPts val="600"/>
              </a:spcBef>
              <a:spcAft>
                <a:spcPts val="600"/>
              </a:spcAft>
            </a:pPr>
            <a:r>
              <a:rPr lang="en-GB" sz="1400" dirty="0">
                <a:solidFill>
                  <a:srgbClr val="404040"/>
                </a:solidFill>
              </a:rPr>
              <a:t>When something goes wrong, 28% of SEN pupils are able to stay calm and carry on, slightly lower than the secondary average 34%, and SEN pupils are less likely to learn from it with 39% agreeing with the statement compared to 46% overall. Similarly, if SEN pupils don’t succeed at something they are more likely than other pupils to do something else, give up and blame someone else.</a:t>
            </a:r>
          </a:p>
          <a:p>
            <a:pPr>
              <a:lnSpc>
                <a:spcPct val="100000"/>
              </a:lnSpc>
              <a:spcBef>
                <a:spcPts val="600"/>
              </a:spcBef>
              <a:spcAft>
                <a:spcPts val="600"/>
              </a:spcAft>
            </a:pPr>
            <a:r>
              <a:rPr lang="en-GB" sz="1400" dirty="0">
                <a:solidFill>
                  <a:srgbClr val="404040"/>
                </a:solidFill>
              </a:rPr>
              <a:t>60% of SEN pupils have a low resilience rating, compared to 48% overall.</a:t>
            </a:r>
          </a:p>
          <a:p>
            <a:pPr>
              <a:lnSpc>
                <a:spcPct val="100000"/>
              </a:lnSpc>
              <a:spcBef>
                <a:spcPts val="600"/>
              </a:spcBef>
              <a:spcAft>
                <a:spcPts val="600"/>
              </a:spcAft>
            </a:pPr>
            <a:r>
              <a:rPr lang="en-GB" sz="1400" dirty="0">
                <a:solidFill>
                  <a:srgbClr val="404040"/>
                </a:solidFill>
              </a:rPr>
              <a:t>21% of SEN pupils feel they are always listened to by adults making decisions about them, compared to 32% of all secondary pupils.</a:t>
            </a:r>
          </a:p>
          <a:p>
            <a:pPr>
              <a:lnSpc>
                <a:spcPct val="100000"/>
              </a:lnSpc>
              <a:spcBef>
                <a:spcPts val="600"/>
              </a:spcBef>
              <a:spcAft>
                <a:spcPts val="600"/>
              </a:spcAft>
            </a:pPr>
            <a:r>
              <a:rPr lang="en-GB" sz="1400" dirty="0">
                <a:solidFill>
                  <a:srgbClr val="404040"/>
                </a:solidFill>
              </a:rPr>
              <a:t>When asked what pupils worry about, 22% of SEN pupils are worried about family problems, compared to 15% overall.</a:t>
            </a:r>
          </a:p>
          <a:p>
            <a:pPr>
              <a:lnSpc>
                <a:spcPct val="100000"/>
              </a:lnSpc>
              <a:spcBef>
                <a:spcPts val="600"/>
              </a:spcBef>
              <a:spcAft>
                <a:spcPts val="600"/>
              </a:spcAft>
            </a:pPr>
            <a:r>
              <a:rPr lang="en-US" sz="1400" dirty="0">
                <a:solidFill>
                  <a:srgbClr val="404040"/>
                </a:solidFill>
              </a:rPr>
              <a:t>When SEN pupils have a problem that worries them, 23% have opted for explicitly harmful or potentially addictive solutions compared to 17% of all secondary pupils.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SEN pupils are less likely to say they feel safe at home (87% compared to 93% overall) and say that they have a safe place to hang out near home (81% compared to 89% overall).</a:t>
            </a:r>
          </a:p>
          <a:p>
            <a:pPr>
              <a:lnSpc>
                <a:spcPct val="100000"/>
              </a:lnSpc>
              <a:spcBef>
                <a:spcPts val="600"/>
              </a:spcBef>
              <a:spcAft>
                <a:spcPts val="600"/>
              </a:spcAft>
            </a:pPr>
            <a:r>
              <a:rPr lang="en-GB" sz="1400" dirty="0">
                <a:solidFill>
                  <a:srgbClr val="404040"/>
                </a:solidFill>
              </a:rPr>
              <a:t>33% of SEN pupils have seen knives used as a threat, higher than the secondary average at 29%. </a:t>
            </a:r>
          </a:p>
          <a:p>
            <a:pPr>
              <a:lnSpc>
                <a:spcPct val="100000"/>
              </a:lnSpc>
              <a:spcBef>
                <a:spcPts val="600"/>
              </a:spcBef>
              <a:spcAft>
                <a:spcPts val="600"/>
              </a:spcAft>
            </a:pPr>
            <a:r>
              <a:rPr lang="en-GB" sz="1400" dirty="0">
                <a:solidFill>
                  <a:srgbClr val="404040"/>
                </a:solidFill>
              </a:rPr>
              <a:t>SEN pupils do not feel as safe as all pupils going out during the day (72% v. 80%), or at school (60% v. 70%). </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1721153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(17)</a:t>
            </a:r>
          </a:p>
        </p:txBody>
      </p:sp>
      <p:sp>
        <p:nvSpPr>
          <p:cNvPr id="3" name="Content Placeholder 2"/>
          <p:cNvSpPr>
            <a:spLocks noGrp="1"/>
          </p:cNvSpPr>
          <p:nvPr>
            <p:ph idx="1"/>
          </p:nvPr>
        </p:nvSpPr>
        <p:spPr>
          <a:xfrm>
            <a:off x="183019" y="999932"/>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 (2)</a:t>
            </a:r>
            <a:endParaRPr lang="en-GB" sz="14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22% of all secondary pupils have met someone in real life whom they first met online. Generally, </a:t>
            </a:r>
            <a:r>
              <a:rPr lang="en-US" sz="1400" dirty="0">
                <a:solidFill>
                  <a:schemeClr val="tx1">
                    <a:lumMod val="75000"/>
                    <a:lumOff val="25000"/>
                  </a:schemeClr>
                </a:solidFill>
              </a:rPr>
              <a:t>pupils that are meeting people in ‘real life after chatting online’ are meeting people of the same age (74%).</a:t>
            </a:r>
          </a:p>
          <a:p>
            <a:pPr>
              <a:lnSpc>
                <a:spcPct val="100000"/>
              </a:lnSpc>
              <a:spcBef>
                <a:spcPts val="600"/>
              </a:spcBef>
              <a:spcAft>
                <a:spcPts val="600"/>
              </a:spcAft>
            </a:pPr>
            <a:r>
              <a:rPr lang="en-GB" sz="1400" dirty="0">
                <a:solidFill>
                  <a:schemeClr val="tx1">
                    <a:lumMod val="75000"/>
                    <a:lumOff val="25000"/>
                  </a:schemeClr>
                </a:solidFill>
              </a:rPr>
              <a:t>96% of pupils have been told how to stay safe online, 65% were told by parents/carers and 62% by their school. SEN pupils are the group most likely to find the information online. </a:t>
            </a:r>
          </a:p>
          <a:p>
            <a:pPr>
              <a:lnSpc>
                <a:spcPct val="100000"/>
              </a:lnSpc>
              <a:spcBef>
                <a:spcPts val="600"/>
              </a:spcBef>
              <a:spcAft>
                <a:spcPts val="600"/>
              </a:spcAft>
            </a:pPr>
            <a:r>
              <a:rPr lang="en-US" sz="1400" dirty="0">
                <a:solidFill>
                  <a:schemeClr val="tx1">
                    <a:lumMod val="75000"/>
                    <a:lumOff val="25000"/>
                  </a:schemeClr>
                </a:solidFill>
              </a:rPr>
              <a:t>48% of pupils say they always follow advice about staying safe online. 36% have seen adult content and over half of all pupils have lied about their age to look at a website or play a game</a:t>
            </a:r>
            <a:r>
              <a:rPr lang="en-GB" sz="1400" dirty="0">
                <a:solidFill>
                  <a:schemeClr val="tx1">
                    <a:lumMod val="75000"/>
                    <a:lumOff val="25000"/>
                  </a:schemeClr>
                </a:solidFill>
              </a:rPr>
              <a:t>. Year 10s and young carers (both 45%) are the cohorts most likely to have seen adult-only pictures online.</a:t>
            </a:r>
          </a:p>
          <a:p>
            <a:pPr>
              <a:lnSpc>
                <a:spcPct val="100000"/>
              </a:lnSpc>
              <a:spcBef>
                <a:spcPts val="600"/>
              </a:spcBef>
              <a:spcAft>
                <a:spcPts val="600"/>
              </a:spcAft>
            </a:pPr>
            <a:r>
              <a:rPr lang="en-GB" sz="1400" dirty="0">
                <a:solidFill>
                  <a:schemeClr val="tx1">
                    <a:lumMod val="75000"/>
                    <a:lumOff val="25000"/>
                  </a:schemeClr>
                </a:solidFill>
              </a:rPr>
              <a:t>26% of pupils have received a sexting image. 4% of pupils have sent undressed/sexual images of themselves and 4% have had someone they know send or post real images online, 2% deepfake images. 6% have received ‘sexting’ images from someone who was not in the image(s) and 10% have received such images where the sender was part of the image. </a:t>
            </a:r>
          </a:p>
          <a:p>
            <a:pPr>
              <a:lnSpc>
                <a:spcPct val="100000"/>
              </a:lnSpc>
              <a:spcBef>
                <a:spcPts val="600"/>
              </a:spcBef>
              <a:spcAft>
                <a:spcPts val="600"/>
              </a:spcAft>
            </a:pPr>
            <a:r>
              <a:rPr lang="en-US" sz="1400" dirty="0">
                <a:solidFill>
                  <a:schemeClr val="tx1">
                    <a:lumMod val="75000"/>
                    <a:lumOff val="25000"/>
                  </a:schemeClr>
                </a:solidFill>
              </a:rPr>
              <a:t>Having received ‘sexting’ images, half (51%) of the pupils blocked the sender which is an increase on previous years. 28% deleted the images after receiving them. Girls are much more likely to block the sender of sexting images than boys (60% and 43% respectively), and Year 10s are the group most likely to do nothing (37%). </a:t>
            </a:r>
          </a:p>
          <a:p>
            <a:pPr>
              <a:lnSpc>
                <a:spcPct val="100000"/>
              </a:lnSpc>
              <a:spcBef>
                <a:spcPts val="600"/>
              </a:spcBef>
              <a:spcAft>
                <a:spcPts val="600"/>
              </a:spcAft>
            </a:pPr>
            <a:r>
              <a:rPr lang="en-US" sz="1400" dirty="0">
                <a:solidFill>
                  <a:schemeClr val="tx1">
                    <a:lumMod val="75000"/>
                    <a:lumOff val="25000"/>
                  </a:schemeClr>
                </a:solidFill>
              </a:rPr>
              <a:t>12% of pupils have used services for young people in Doncaster in the last 12 months, with young carers the group most likely to have done so (26%) and girls more likely than boys.</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88309623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23% of SEN pupils have consumed alcohol in the last week, more than all secondary pupils at 17%.</a:t>
            </a:r>
          </a:p>
          <a:p>
            <a:pPr>
              <a:lnSpc>
                <a:spcPct val="100000"/>
              </a:lnSpc>
              <a:spcBef>
                <a:spcPts val="600"/>
              </a:spcBef>
              <a:spcAft>
                <a:spcPts val="600"/>
              </a:spcAft>
            </a:pPr>
            <a:r>
              <a:rPr lang="en-GB" sz="1400" dirty="0">
                <a:solidFill>
                  <a:srgbClr val="404040"/>
                </a:solidFill>
              </a:rPr>
              <a:t>81% of SEN pupils have never smoked at all, compared to 88% of all secondary pupils. </a:t>
            </a:r>
          </a:p>
          <a:p>
            <a:pPr>
              <a:lnSpc>
                <a:spcPct val="100000"/>
              </a:lnSpc>
              <a:spcBef>
                <a:spcPts val="600"/>
              </a:spcBef>
              <a:spcAft>
                <a:spcPts val="600"/>
              </a:spcAft>
            </a:pPr>
            <a:r>
              <a:rPr lang="en-GB" sz="1400" dirty="0">
                <a:solidFill>
                  <a:srgbClr val="404040"/>
                </a:solidFill>
              </a:rPr>
              <a:t>24% of SEN pupils have tried an e-cigarette (v. 19% of all pupils) with 16% using one regularly/occasionally (v. 10% overall).</a:t>
            </a:r>
          </a:p>
          <a:p>
            <a:pPr>
              <a:lnSpc>
                <a:spcPct val="100000"/>
              </a:lnSpc>
              <a:spcBef>
                <a:spcPts val="600"/>
              </a:spcBef>
              <a:spcAft>
                <a:spcPts val="600"/>
              </a:spcAft>
            </a:pPr>
            <a:r>
              <a:rPr lang="en-GB" sz="1400" dirty="0">
                <a:solidFill>
                  <a:srgbClr val="404040"/>
                </a:solidFill>
              </a:rPr>
              <a:t>SEN pupils are more likely to be exposed to smoking at home than average, with 52% of SEN pupils saying that their parents/carers smoke, 18% exposed to smoke indoors and 21% in the car (higher than any other cohort). In total 13% of SEN pupils are exposed </a:t>
            </a:r>
            <a:r>
              <a:rPr lang="en-GB" sz="1400" i="0" kern="1200" dirty="0">
                <a:solidFill>
                  <a:schemeClr val="tx1">
                    <a:lumMod val="75000"/>
                    <a:lumOff val="25000"/>
                  </a:schemeClr>
                </a:solidFill>
                <a:latin typeface="+mn-lt"/>
                <a:ea typeface="+mn-ea"/>
                <a:cs typeface="+mn-cs"/>
              </a:rPr>
              <a:t>to smoking at home/indoors</a:t>
            </a:r>
            <a:r>
              <a:rPr lang="en-GB" sz="1400" dirty="0">
                <a:solidFill>
                  <a:schemeClr val="tx1">
                    <a:lumMod val="75000"/>
                    <a:lumOff val="25000"/>
                  </a:schemeClr>
                </a:solidFill>
                <a:latin typeface="+mn-lt"/>
                <a:cs typeface="+mn-cs"/>
              </a:rPr>
              <a:t>/</a:t>
            </a:r>
            <a:r>
              <a:rPr lang="en-GB" sz="1400" i="0" kern="1200" baseline="0" dirty="0">
                <a:solidFill>
                  <a:schemeClr val="tx1">
                    <a:lumMod val="75000"/>
                    <a:lumOff val="25000"/>
                  </a:schemeClr>
                </a:solidFill>
                <a:latin typeface="+mn-lt"/>
                <a:ea typeface="+mn-ea"/>
                <a:cs typeface="+mn-cs"/>
              </a:rPr>
              <a:t>in the car, </a:t>
            </a:r>
            <a:r>
              <a:rPr lang="en-GB" sz="1400" dirty="0">
                <a:solidFill>
                  <a:srgbClr val="404040"/>
                </a:solidFill>
              </a:rPr>
              <a:t>compared to a 7% secondary average.</a:t>
            </a:r>
          </a:p>
          <a:p>
            <a:pPr>
              <a:lnSpc>
                <a:spcPct val="100000"/>
              </a:lnSpc>
              <a:spcBef>
                <a:spcPts val="600"/>
              </a:spcBef>
              <a:spcAft>
                <a:spcPts val="600"/>
              </a:spcAft>
            </a:pPr>
            <a:r>
              <a:rPr lang="en-GB" sz="1400" dirty="0">
                <a:solidFill>
                  <a:srgbClr val="404040"/>
                </a:solidFill>
              </a:rPr>
              <a:t>SEN pupils are more likely to have been offered drugs (24% v. 16% secondary average).</a:t>
            </a:r>
            <a:endParaRPr lang="en-GB" sz="1600" dirty="0">
              <a:solidFill>
                <a:schemeClr val="accent2">
                  <a:lumMod val="50000"/>
                </a:schemeClr>
              </a:solidFill>
            </a:endParaRPr>
          </a:p>
          <a:p>
            <a:pPr>
              <a:lnSpc>
                <a:spcPct val="100000"/>
              </a:lnSpc>
              <a:spcBef>
                <a:spcPts val="600"/>
              </a:spcBef>
              <a:spcAft>
                <a:spcPts val="600"/>
              </a:spcAft>
            </a:pPr>
            <a:r>
              <a:rPr lang="en-GB" sz="1400" dirty="0">
                <a:solidFill>
                  <a:srgbClr val="404040"/>
                </a:solidFill>
              </a:rPr>
              <a:t>SEN pupils have a higher propensity to engage in all types of games and gambling, but especially loot boxes and gambling with friends. </a:t>
            </a:r>
          </a:p>
          <a:p>
            <a:pPr>
              <a:lnSpc>
                <a:spcPct val="100000"/>
              </a:lnSpc>
              <a:spcBef>
                <a:spcPts val="600"/>
              </a:spcBef>
              <a:spcAft>
                <a:spcPts val="600"/>
              </a:spcAft>
            </a:pPr>
            <a:r>
              <a:rPr lang="en-GB" sz="1400" dirty="0">
                <a:solidFill>
                  <a:srgbClr val="404040"/>
                </a:solidFill>
              </a:rPr>
              <a:t>37% of SEN pupils know where to get help for gambling, compared to 45% of all pupils.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80% of SEN pupils are able to have space at home to relax and do activities compared to 90% of pupils overall. </a:t>
            </a:r>
          </a:p>
          <a:p>
            <a:pPr>
              <a:lnSpc>
                <a:spcPct val="100000"/>
              </a:lnSpc>
              <a:spcBef>
                <a:spcPts val="600"/>
              </a:spcBef>
              <a:spcAft>
                <a:spcPts val="600"/>
              </a:spcAft>
            </a:pPr>
            <a:r>
              <a:rPr lang="en-GB" sz="1400" dirty="0">
                <a:solidFill>
                  <a:srgbClr val="404040"/>
                </a:solidFill>
              </a:rPr>
              <a:t>When asked to consider their plans for after they finish Year 11, SEN pupils had the lowest percentage for those that would like to continue in full-time education (33% compared to 41% of all secondary pupils). A greater proportion of SEN pupils would like to get trained for a skilled job (21% v. 16% of secondary overall) and start a family (6% v. 2%).</a:t>
            </a:r>
          </a:p>
          <a:p>
            <a:pPr>
              <a:lnSpc>
                <a:spcPct val="100000"/>
              </a:lnSpc>
              <a:spcBef>
                <a:spcPts val="600"/>
              </a:spcBef>
              <a:spcAft>
                <a:spcPts val="600"/>
              </a:spcAft>
            </a:pPr>
            <a:r>
              <a:rPr lang="en-GB" sz="1400" dirty="0">
                <a:solidFill>
                  <a:srgbClr val="404040"/>
                </a:solidFill>
              </a:rPr>
              <a:t>59% of SEN pupils are excited for the future, similar to all pupils (61%).</a:t>
            </a:r>
          </a:p>
        </p:txBody>
      </p:sp>
    </p:spTree>
    <p:extLst>
      <p:ext uri="{BB962C8B-B14F-4D97-AF65-F5344CB8AC3E}">
        <p14:creationId xmlns:p14="http://schemas.microsoft.com/office/powerpoint/2010/main" val="15487706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SEN pupils are slightly less likely to have their own mobile phone (90% v. 93% overall) but generally they have the same access to a devise as secondary pupils overall.</a:t>
            </a:r>
          </a:p>
          <a:p>
            <a:pPr>
              <a:lnSpc>
                <a:spcPct val="100000"/>
              </a:lnSpc>
              <a:spcBef>
                <a:spcPts val="600"/>
              </a:spcBef>
              <a:spcAft>
                <a:spcPts val="600"/>
              </a:spcAft>
            </a:pPr>
            <a:r>
              <a:rPr lang="en-GB" sz="1400" dirty="0">
                <a:solidFill>
                  <a:srgbClr val="404040"/>
                </a:solidFill>
              </a:rPr>
              <a:t>When it comes to rules and advice over online activities, a greater proportion of SEN pupils than average say that their parents/carers will know their passwords for online sites or apps (55% compared to 51% average), that parents/carers will talk to them about what they can do online (44% v. 40%), watch what they are doing (36% v. 28%) and have rules about what times they can go online (34% v. 27%).</a:t>
            </a:r>
          </a:p>
          <a:p>
            <a:pPr>
              <a:lnSpc>
                <a:spcPct val="100000"/>
              </a:lnSpc>
              <a:spcBef>
                <a:spcPts val="600"/>
              </a:spcBef>
              <a:spcAft>
                <a:spcPts val="600"/>
              </a:spcAft>
            </a:pPr>
            <a:r>
              <a:rPr lang="en-GB" sz="1400" dirty="0">
                <a:solidFill>
                  <a:srgbClr val="404040"/>
                </a:solidFill>
              </a:rPr>
              <a:t>70% of SEN pupils say their parents help them when something bothers them online, lower than all pupils at 75%.</a:t>
            </a:r>
          </a:p>
          <a:p>
            <a:pPr>
              <a:lnSpc>
                <a:spcPct val="100000"/>
              </a:lnSpc>
              <a:spcBef>
                <a:spcPts val="600"/>
              </a:spcBef>
              <a:spcAft>
                <a:spcPts val="600"/>
              </a:spcAft>
            </a:pPr>
            <a:r>
              <a:rPr lang="en-GB" sz="1400" dirty="0">
                <a:solidFill>
                  <a:srgbClr val="404040"/>
                </a:solidFill>
              </a:rPr>
              <a:t>SEN pupils are more likely to meet up with someone they have met online, 27% say they have compared to 22% average.</a:t>
            </a:r>
          </a:p>
          <a:p>
            <a:pPr>
              <a:lnSpc>
                <a:spcPct val="100000"/>
              </a:lnSpc>
              <a:spcBef>
                <a:spcPts val="600"/>
              </a:spcBef>
              <a:spcAft>
                <a:spcPts val="600"/>
              </a:spcAft>
            </a:pPr>
            <a:r>
              <a:rPr lang="en-GB" sz="1400" dirty="0">
                <a:solidFill>
                  <a:srgbClr val="404040"/>
                </a:solidFill>
              </a:rPr>
              <a:t>When it comes to online safety, SEN pupils are less likely to ‘always follow advice’ (41% v 48% average).</a:t>
            </a:r>
          </a:p>
          <a:p>
            <a:pPr>
              <a:lnSpc>
                <a:spcPct val="100000"/>
              </a:lnSpc>
              <a:spcBef>
                <a:spcPts val="600"/>
              </a:spcBef>
              <a:spcAft>
                <a:spcPts val="600"/>
              </a:spcAft>
            </a:pPr>
            <a:r>
              <a:rPr lang="en-GB" sz="1400" dirty="0">
                <a:solidFill>
                  <a:srgbClr val="404040"/>
                </a:solidFill>
              </a:rPr>
              <a:t>46% of pupils have lied about their age to gain access to a site/game (v. 52% of all pupils).</a:t>
            </a:r>
          </a:p>
          <a:p>
            <a:pPr>
              <a:lnSpc>
                <a:spcPct val="100000"/>
              </a:lnSpc>
              <a:spcBef>
                <a:spcPts val="600"/>
              </a:spcBef>
              <a:spcAft>
                <a:spcPts val="600"/>
              </a:spcAft>
            </a:pPr>
            <a:r>
              <a:rPr lang="en-GB" sz="1400" dirty="0">
                <a:solidFill>
                  <a:srgbClr val="404040"/>
                </a:solidFill>
              </a:rPr>
              <a:t>19% of SEN pupils have </a:t>
            </a:r>
            <a:r>
              <a:rPr lang="en-US" sz="1400" dirty="0">
                <a:solidFill>
                  <a:srgbClr val="404040"/>
                </a:solidFill>
              </a:rPr>
              <a:t>used a service for young people in Doncaster in the last 12 months compared to 12% of all secondary pupils.</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468478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Young carers (1)</a:t>
            </a:r>
          </a:p>
        </p:txBody>
      </p:sp>
      <p:sp>
        <p:nvSpPr>
          <p:cNvPr id="6" name="Content Placeholder 2"/>
          <p:cNvSpPr>
            <a:spLocks noGrp="1"/>
          </p:cNvSpPr>
          <p:nvPr>
            <p:ph idx="1"/>
          </p:nvPr>
        </p:nvSpPr>
        <p:spPr>
          <a:xfrm>
            <a:off x="183019" y="843769"/>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Analysing the data by different cohorts, pupils declaring they are young carers have shown some differences against the overall sample. 7% (78) of pupils said they were young carers, a further 2% did not want to say. 49% (38) of young carers said that their teacher was not aware of they were a young carer. </a:t>
            </a:r>
            <a:r>
              <a:rPr lang="en-GB" sz="1400" dirty="0">
                <a:solidFill>
                  <a:schemeClr val="tx1">
                    <a:lumMod val="75000"/>
                    <a:lumOff val="25000"/>
                  </a:schemeClr>
                </a:solidFill>
              </a:rPr>
              <a:t>Very often differences are not favourable for the cohort although with a sample size of 78, it is harder to draw robust conclusions. As in previous sections, in the absence of causality it has not been attempted to explain reasons for any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Young carers are less likely than pupils overall to choose what they want to eat (47% v. 53% overall) and have a nice space to eat (24% v. 30% overall). </a:t>
            </a:r>
          </a:p>
          <a:p>
            <a:pPr>
              <a:lnSpc>
                <a:spcPct val="100000"/>
              </a:lnSpc>
              <a:spcBef>
                <a:spcPts val="600"/>
              </a:spcBef>
              <a:spcAft>
                <a:spcPts val="600"/>
              </a:spcAft>
            </a:pPr>
            <a:r>
              <a:rPr lang="en-GB" sz="1400" dirty="0">
                <a:solidFill>
                  <a:srgbClr val="404040"/>
                </a:solidFill>
              </a:rPr>
              <a:t>Young carers are less likely to eat their meals with family/their household (64% v. 69% of pupils overall) and the least likely cohort to eat at the table (37% v. 53% overall) or enjoy mealtimes (36% v. 46%). They are less likely for all options to have rules about food and eating at home. </a:t>
            </a:r>
          </a:p>
          <a:p>
            <a:pPr marL="0" indent="0">
              <a:lnSpc>
                <a:spcPct val="100000"/>
              </a:lnSpc>
              <a:spcBef>
                <a:spcPts val="600"/>
              </a:spcBef>
              <a:spcAft>
                <a:spcPts val="600"/>
              </a:spcAft>
              <a:buNone/>
            </a:pPr>
            <a:r>
              <a:rPr lang="en-GB" sz="16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young carers brush their teeth twice a day than average (72% v. 79%), and fewer have been to the dentist in the last year (54% v. 63%).</a:t>
            </a:r>
          </a:p>
          <a:p>
            <a:pPr>
              <a:lnSpc>
                <a:spcPct val="100000"/>
              </a:lnSpc>
              <a:spcBef>
                <a:spcPts val="600"/>
              </a:spcBef>
              <a:spcAft>
                <a:spcPts val="600"/>
              </a:spcAft>
            </a:pPr>
            <a:r>
              <a:rPr lang="en-GB" sz="1400" dirty="0">
                <a:solidFill>
                  <a:srgbClr val="404040"/>
                </a:solidFill>
              </a:rPr>
              <a:t>69% of young carers had days of school in the last year that were not due to holiday/illness, and this is the highest figure amongst all cohorts.</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Young carers are more likely to participate in physical activity with friends during school (53%) and by themselves (56%) than secondary students overall (both 48%). </a:t>
            </a:r>
          </a:p>
        </p:txBody>
      </p:sp>
    </p:spTree>
    <p:extLst>
      <p:ext uri="{BB962C8B-B14F-4D97-AF65-F5344CB8AC3E}">
        <p14:creationId xmlns:p14="http://schemas.microsoft.com/office/powerpoint/2010/main" val="14383695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82B516-AA90-57A7-A1D4-511EE7B23109}"/>
              </a:ext>
            </a:extLst>
          </p:cNvPr>
          <p:cNvSpPr>
            <a:spLocks noGrp="1"/>
          </p:cNvSpPr>
          <p:nvPr>
            <p:ph type="title"/>
          </p:nvPr>
        </p:nvSpPr>
        <p:spPr>
          <a:xfrm>
            <a:off x="183019" y="153366"/>
            <a:ext cx="9900000" cy="900000"/>
          </a:xfrm>
        </p:spPr>
        <p:txBody>
          <a:bodyPr>
            <a:normAutofit/>
          </a:bodyPr>
          <a:lstStyle/>
          <a:p>
            <a:r>
              <a:rPr lang="en-GB" sz="2400" dirty="0"/>
              <a:t>Conclusions – Young carers (2)</a:t>
            </a:r>
          </a:p>
        </p:txBody>
      </p:sp>
      <p:sp>
        <p:nvSpPr>
          <p:cNvPr id="3" name="Content Placeholder 2">
            <a:extLst>
              <a:ext uri="{FF2B5EF4-FFF2-40B4-BE49-F238E27FC236}">
                <a16:creationId xmlns:a16="http://schemas.microsoft.com/office/drawing/2014/main" id="{FB50608F-D55D-836F-3E9C-A349587BEED3}"/>
              </a:ext>
            </a:extLst>
          </p:cNvPr>
          <p:cNvSpPr>
            <a:spLocks noGrp="1"/>
          </p:cNvSpPr>
          <p:nvPr>
            <p:ph idx="1"/>
          </p:nvPr>
        </p:nvSpPr>
        <p:spPr>
          <a:xfrm>
            <a:off x="183019" y="836193"/>
            <a:ext cx="10922946" cy="5804303"/>
          </a:xfrm>
        </p:spPr>
        <p:txBody>
          <a:bodyPr>
            <a:noAutofit/>
          </a:bodyPr>
          <a:lstStyle/>
          <a:p>
            <a:pPr marL="0" indent="0">
              <a:buNone/>
            </a:pPr>
            <a:r>
              <a:rPr lang="en-GB" sz="1600" b="1" dirty="0">
                <a:solidFill>
                  <a:srgbClr val="00A8D1"/>
                </a:solidFill>
              </a:rPr>
              <a:t>Relationships</a:t>
            </a:r>
          </a:p>
          <a:p>
            <a:r>
              <a:rPr lang="en-GB" sz="1400" dirty="0">
                <a:solidFill>
                  <a:srgbClr val="404040"/>
                </a:solidFill>
              </a:rPr>
              <a:t>68% of young carers feel they are able to get love and support at home, less than the secondary average at 78%. </a:t>
            </a:r>
          </a:p>
          <a:p>
            <a:r>
              <a:rPr lang="en-GB" sz="1400" dirty="0">
                <a:solidFill>
                  <a:srgbClr val="404040"/>
                </a:solidFill>
              </a:rPr>
              <a:t>51% of young carers have been bullied at school in the last 12 months, the highest percentage of any cohort by far (v. 23% overall). 26% say they have been bullied online, 21% near home and 17% in town, again the highest figure of any cohort (secondary average is 10%, 6% and 5% respectively). </a:t>
            </a:r>
          </a:p>
          <a:p>
            <a:r>
              <a:rPr lang="en-GB" sz="1400" dirty="0">
                <a:solidFill>
                  <a:srgbClr val="404040"/>
                </a:solidFill>
              </a:rPr>
              <a:t>54% of young carers do not think their school takes bullying seriously.</a:t>
            </a:r>
          </a:p>
          <a:p>
            <a:r>
              <a:rPr lang="en-GB" sz="1400" dirty="0">
                <a:solidFill>
                  <a:srgbClr val="404040"/>
                </a:solidFill>
              </a:rPr>
              <a:t>More young carers have deliberately hurt someone in the last 12 months than secondary students overall (27% v. 16%). </a:t>
            </a:r>
          </a:p>
          <a:p>
            <a:r>
              <a:rPr lang="en-GB" sz="1400" dirty="0">
                <a:solidFill>
                  <a:srgbClr val="404040"/>
                </a:solidFill>
              </a:rPr>
              <a:t>Young carers are more likely to have received inappropriate comments, behaviours of unwanted attention of a sexual nature at school than the secondary average (32% v. 21% from all pupils). </a:t>
            </a:r>
          </a:p>
          <a:p>
            <a:pPr marL="0" indent="0">
              <a:buNone/>
            </a:pPr>
            <a:r>
              <a:rPr lang="en-GB" sz="1600" b="1" dirty="0">
                <a:solidFill>
                  <a:srgbClr val="7030A0"/>
                </a:solidFill>
              </a:rPr>
              <a:t>Emotional wellbeing</a:t>
            </a:r>
          </a:p>
          <a:p>
            <a:r>
              <a:rPr lang="en-GB" sz="1400" dirty="0">
                <a:solidFill>
                  <a:srgbClr val="404040"/>
                </a:solidFill>
              </a:rPr>
              <a:t>Young carers are more likely to say that they are ‘not/not at all happy’ with their life at the moment (31% v. 16% of all secondary pupils). </a:t>
            </a:r>
          </a:p>
          <a:p>
            <a:r>
              <a:rPr lang="en-GB" sz="1400" dirty="0">
                <a:solidFill>
                  <a:srgbClr val="404040"/>
                </a:solidFill>
              </a:rPr>
              <a:t>45% of pupils get upset and feel bad for ages if something goes wrong (v. 32% of all secondary pupils).</a:t>
            </a:r>
          </a:p>
          <a:p>
            <a:r>
              <a:rPr lang="en-GB" sz="1400" dirty="0">
                <a:solidFill>
                  <a:srgbClr val="404040"/>
                </a:solidFill>
              </a:rPr>
              <a:t>26% of young carers have experienced shouting that frightened them and 8% have experienced violence at home. The comparable figures for these are 14% and 4% overall. </a:t>
            </a:r>
          </a:p>
          <a:p>
            <a:r>
              <a:rPr lang="en-GB" sz="1400" dirty="0">
                <a:solidFill>
                  <a:srgbClr val="404040"/>
                </a:solidFill>
              </a:rPr>
              <a:t>63% of young carers have a low resilience score compared to 48% of all pupils.</a:t>
            </a:r>
          </a:p>
          <a:p>
            <a:r>
              <a:rPr lang="en-GB" sz="1400" dirty="0">
                <a:solidFill>
                  <a:srgbClr val="404040"/>
                </a:solidFill>
              </a:rPr>
              <a:t>22% of young carers worry about money problem/family finances compared to 12% of all secondary pupils.</a:t>
            </a:r>
          </a:p>
          <a:p>
            <a:r>
              <a:rPr lang="en-GB" sz="1400" dirty="0">
                <a:solidFill>
                  <a:srgbClr val="404040"/>
                </a:solidFill>
              </a:rPr>
              <a:t>Young carers are more likely to engage in harmful/addictive behaviours to alleviate their worries, with 31% saying this compared to 17% overall. This is the second highest score across all cohorts. </a:t>
            </a:r>
          </a:p>
          <a:p>
            <a:endParaRPr lang="en-GB" sz="1400" dirty="0">
              <a:solidFill>
                <a:srgbClr val="404040"/>
              </a:solidFill>
            </a:endParaRPr>
          </a:p>
        </p:txBody>
      </p:sp>
    </p:spTree>
    <p:extLst>
      <p:ext uri="{BB962C8B-B14F-4D97-AF65-F5344CB8AC3E}">
        <p14:creationId xmlns:p14="http://schemas.microsoft.com/office/powerpoint/2010/main" val="29262874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dirty="0"/>
              <a:t>Conclusions – Young carers (3)</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9" y="889458"/>
            <a:ext cx="10515600" cy="5941908"/>
          </a:xfrm>
        </p:spPr>
        <p:txBody>
          <a:bodyPr>
            <a:noAutofit/>
          </a:bodyPr>
          <a:lstStyle/>
          <a:p>
            <a:pPr marL="0" indent="0">
              <a:buNone/>
            </a:pPr>
            <a:r>
              <a:rPr lang="en-GB" sz="1600" b="1" dirty="0">
                <a:solidFill>
                  <a:srgbClr val="C00000"/>
                </a:solidFill>
                <a:latin typeface="+mn-lt"/>
              </a:rPr>
              <a:t>Staying safe</a:t>
            </a:r>
            <a:endParaRPr lang="en-GB" sz="1600" dirty="0">
              <a:solidFill>
                <a:srgbClr val="404040"/>
              </a:solidFill>
              <a:latin typeface="+mn-lt"/>
            </a:endParaRPr>
          </a:p>
          <a:p>
            <a:r>
              <a:rPr lang="en-GB" sz="1400" dirty="0">
                <a:solidFill>
                  <a:srgbClr val="404040"/>
                </a:solidFill>
                <a:latin typeface="+mn-lt"/>
              </a:rPr>
              <a:t>Young carers are the group most likely to have seen a knife (46%) and to know someone who carries a knife for protection (26%). These figures are 29% and 12% of secondary pupils overall. </a:t>
            </a:r>
          </a:p>
          <a:p>
            <a:r>
              <a:rPr lang="en-GB" sz="1400" dirty="0">
                <a:solidFill>
                  <a:srgbClr val="404040"/>
                </a:solidFill>
                <a:latin typeface="+mn-lt"/>
              </a:rPr>
              <a:t>59% of young carers feel safe at school, lower than secondary pupils overall at 70%.</a:t>
            </a:r>
          </a:p>
          <a:p>
            <a:r>
              <a:rPr lang="en-GB" sz="1400" dirty="0">
                <a:solidFill>
                  <a:srgbClr val="404040"/>
                </a:solidFill>
                <a:latin typeface="+mn-lt"/>
              </a:rPr>
              <a:t>27% of young carers have had a drink of alcohol in the last week (compared to 17% of all pupils)</a:t>
            </a:r>
          </a:p>
          <a:p>
            <a:r>
              <a:rPr lang="en-GB" sz="1400" dirty="0">
                <a:solidFill>
                  <a:srgbClr val="404040"/>
                </a:solidFill>
                <a:latin typeface="+mn-lt"/>
              </a:rPr>
              <a:t>Young carers are the group most likely to notice any behavioural changes or alcohol related behaviours in their parents than any other cohort (41% compared to 22% overall).</a:t>
            </a:r>
          </a:p>
          <a:p>
            <a:r>
              <a:rPr lang="en-GB" sz="1400" dirty="0">
                <a:solidFill>
                  <a:srgbClr val="404040"/>
                </a:solidFill>
                <a:latin typeface="+mn-lt"/>
              </a:rPr>
              <a:t>Young carers are more likely to be exposed to smoke than secondary students overall (17% v. 7%) </a:t>
            </a:r>
            <a:r>
              <a:rPr lang="en-US" sz="1400" dirty="0">
                <a:solidFill>
                  <a:srgbClr val="404040"/>
                </a:solidFill>
                <a:latin typeface="+mn-lt"/>
              </a:rPr>
              <a:t>and more likely than other groups to have ever tried smoking (24% v. 13% of all pupils) as well as e-cigarettes (50% v. 37% of all pupils).</a:t>
            </a:r>
          </a:p>
          <a:p>
            <a:r>
              <a:rPr lang="en-US" sz="1400" dirty="0">
                <a:solidFill>
                  <a:srgbClr val="404040"/>
                </a:solidFill>
                <a:latin typeface="+mn-lt"/>
              </a:rPr>
              <a:t>In comparison to all secondary pupils, when it comes to gambling 12% young carers said they can ‘sometimes’ forget about everything else when playing (v. 7% overall) and 17%  said they ‘sometimes’ find it hard to stop (v. 6% overall). </a:t>
            </a:r>
          </a:p>
          <a:p>
            <a:pPr marL="0" indent="0">
              <a:buNone/>
            </a:pPr>
            <a:r>
              <a:rPr lang="en-GB" sz="1600" b="1" dirty="0">
                <a:solidFill>
                  <a:schemeClr val="accent4"/>
                </a:solidFill>
                <a:latin typeface="+mn-lt"/>
              </a:rPr>
              <a:t>Community and activities: Ambitions, aspirations and environment</a:t>
            </a:r>
          </a:p>
          <a:p>
            <a:r>
              <a:rPr lang="en-GB" sz="1400" dirty="0">
                <a:solidFill>
                  <a:schemeClr val="tx1">
                    <a:lumMod val="75000"/>
                    <a:lumOff val="25000"/>
                  </a:schemeClr>
                </a:solidFill>
                <a:latin typeface="+mn-lt"/>
              </a:rPr>
              <a:t>Young carers are less likely to say they are able to have space at home to relax and do activities (82% v. 90% overall), however they are more likely to say they are able to get involved in local community (46% v. 35% overall). </a:t>
            </a:r>
          </a:p>
          <a:p>
            <a:r>
              <a:rPr lang="en-GB" sz="1400" dirty="0">
                <a:solidFill>
                  <a:schemeClr val="tx1">
                    <a:lumMod val="75000"/>
                    <a:lumOff val="25000"/>
                  </a:schemeClr>
                </a:solidFill>
                <a:latin typeface="+mn-lt"/>
              </a:rPr>
              <a:t>When asked about future plans, young carers were less likely to plan to continue in full time education (36%) and more likely to plan to find a job as soon as they can (33%) than the secondary average (41% and 18% respectively). </a:t>
            </a:r>
          </a:p>
        </p:txBody>
      </p:sp>
    </p:spTree>
    <p:extLst>
      <p:ext uri="{BB962C8B-B14F-4D97-AF65-F5344CB8AC3E}">
        <p14:creationId xmlns:p14="http://schemas.microsoft.com/office/powerpoint/2010/main" val="45304786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dirty="0"/>
              <a:t>Conclusions – Young carers (4)</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9" y="889458"/>
            <a:ext cx="10515600" cy="5941908"/>
          </a:xfrm>
        </p:spPr>
        <p:txBody>
          <a:bodyPr>
            <a:noAutofit/>
          </a:bodyPr>
          <a:lstStyle/>
          <a:p>
            <a:pPr marL="0" indent="0">
              <a:buNone/>
            </a:pPr>
            <a:r>
              <a:rPr lang="en-GB" sz="1600" b="1" dirty="0">
                <a:solidFill>
                  <a:srgbClr val="FF0000"/>
                </a:solidFill>
                <a:latin typeface="+mn-lt"/>
              </a:rPr>
              <a:t>Technology and being online</a:t>
            </a:r>
          </a:p>
          <a:p>
            <a:r>
              <a:rPr lang="en-GB" sz="1400" dirty="0">
                <a:solidFill>
                  <a:schemeClr val="tx1">
                    <a:lumMod val="75000"/>
                    <a:lumOff val="25000"/>
                  </a:schemeClr>
                </a:solidFill>
                <a:latin typeface="+mn-lt"/>
              </a:rPr>
              <a:t>Young carers are more likely to say that they have rules surrounding going online at home, in particular how long they can go online (38% v. 28% overall) and being watched when online (40% v. 28%), they are also more likely to be told to explore things on the internet (56% v. 42%). </a:t>
            </a:r>
          </a:p>
          <a:p>
            <a:r>
              <a:rPr lang="en-GB" sz="1400" dirty="0">
                <a:solidFill>
                  <a:schemeClr val="tx1">
                    <a:lumMod val="75000"/>
                    <a:lumOff val="25000"/>
                  </a:schemeClr>
                </a:solidFill>
                <a:latin typeface="+mn-lt"/>
              </a:rPr>
              <a:t>Young carers are more likely to have met someone after meeting online than secondary pupils overall (35% v. 22%). 11% said this was someone a bit older than them, and 4% said it was someone much older than them. 20% and 1% of secondary pupils overall said the same. </a:t>
            </a:r>
          </a:p>
          <a:p>
            <a:r>
              <a:rPr lang="en-GB" sz="1400" dirty="0">
                <a:solidFill>
                  <a:schemeClr val="tx1">
                    <a:lumMod val="75000"/>
                    <a:lumOff val="25000"/>
                  </a:schemeClr>
                </a:solidFill>
                <a:latin typeface="+mn-lt"/>
              </a:rPr>
              <a:t>Overall young carers feel well informed about safety online, 37% of pupils have </a:t>
            </a:r>
            <a:r>
              <a:rPr lang="en-US" sz="1400" dirty="0">
                <a:solidFill>
                  <a:schemeClr val="tx1">
                    <a:lumMod val="75000"/>
                    <a:lumOff val="25000"/>
                  </a:schemeClr>
                </a:solidFill>
                <a:latin typeface="+mn-lt"/>
              </a:rPr>
              <a:t>seen things online that they found worrying/nasty, higher than the figure for all secondary pupils 28%.</a:t>
            </a:r>
            <a:endParaRPr lang="en-GB" sz="1400" dirty="0">
              <a:solidFill>
                <a:schemeClr val="tx1">
                  <a:lumMod val="75000"/>
                  <a:lumOff val="25000"/>
                </a:schemeClr>
              </a:solidFill>
              <a:latin typeface="+mn-lt"/>
            </a:endParaRPr>
          </a:p>
          <a:p>
            <a:r>
              <a:rPr lang="en-GB" sz="1400" dirty="0">
                <a:solidFill>
                  <a:schemeClr val="tx1">
                    <a:lumMod val="75000"/>
                    <a:lumOff val="25000"/>
                  </a:schemeClr>
                </a:solidFill>
                <a:latin typeface="+mn-lt"/>
              </a:rPr>
              <a:t>Young carers are more likely to have sent nude/sexting images of themselves, and more likely to know someone who has done this. They are, however, more likely to delete the images (31%) and report them on a website (21%) when this happens (compared to 28% and 17% of secondary pupils overall). </a:t>
            </a:r>
          </a:p>
          <a:p>
            <a:r>
              <a:rPr lang="en-GB" sz="1400" dirty="0">
                <a:solidFill>
                  <a:schemeClr val="tx1">
                    <a:lumMod val="75000"/>
                    <a:lumOff val="25000"/>
                  </a:schemeClr>
                </a:solidFill>
                <a:latin typeface="+mn-lt"/>
              </a:rPr>
              <a:t>Young carers are the group most likely to have used a service for young people in Doncaster than any other cohort, with 26% answering ‘yes’ compared to 12%  of all secondary pupils. </a:t>
            </a:r>
          </a:p>
        </p:txBody>
      </p:sp>
    </p:spTree>
    <p:extLst>
      <p:ext uri="{BB962C8B-B14F-4D97-AF65-F5344CB8AC3E}">
        <p14:creationId xmlns:p14="http://schemas.microsoft.com/office/powerpoint/2010/main" val="145724021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(1)</a:t>
            </a:r>
          </a:p>
        </p:txBody>
      </p:sp>
      <p:sp>
        <p:nvSpPr>
          <p:cNvPr id="6" name="Content Placeholder 2"/>
          <p:cNvSpPr>
            <a:spLocks noGrp="1"/>
          </p:cNvSpPr>
          <p:nvPr>
            <p:ph idx="1"/>
          </p:nvPr>
        </p:nvSpPr>
        <p:spPr>
          <a:xfrm>
            <a:off x="183019" y="834244"/>
            <a:ext cx="10569776" cy="5769756"/>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receive free school meals (FSM) have shown some differences against the overall sample. 23% (264) of pupils said they receive free school meals.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FSM pupils are more likely to only have a drink for breakfast (27%)  or not have anything (34%), both higher than the pupil average by 6 percentage points.</a:t>
            </a:r>
          </a:p>
          <a:p>
            <a:pPr>
              <a:lnSpc>
                <a:spcPct val="100000"/>
              </a:lnSpc>
              <a:spcBef>
                <a:spcPts val="600"/>
              </a:spcBef>
              <a:spcAft>
                <a:spcPts val="600"/>
              </a:spcAft>
            </a:pPr>
            <a:r>
              <a:rPr lang="en-GB" sz="1400" dirty="0">
                <a:solidFill>
                  <a:srgbClr val="404040"/>
                </a:solidFill>
              </a:rPr>
              <a:t>When eating during the school day, FSM pupils are less likely to say that they have a nice space to eat (24% compared to 30%). </a:t>
            </a:r>
          </a:p>
          <a:p>
            <a:pPr>
              <a:lnSpc>
                <a:spcPct val="100000"/>
              </a:lnSpc>
              <a:spcBef>
                <a:spcPts val="600"/>
              </a:spcBef>
              <a:spcAft>
                <a:spcPts val="600"/>
              </a:spcAft>
            </a:pPr>
            <a:r>
              <a:rPr lang="en-GB" sz="1400" dirty="0">
                <a:solidFill>
                  <a:srgbClr val="404040"/>
                </a:solidFill>
              </a:rPr>
              <a:t>When eating at home FSM pupils are less likely to eat at the table (45% say this happens compared to 53% average) and less likely to say that mealtimes are enjoyable (37% compared to 46% average).</a:t>
            </a:r>
          </a:p>
          <a:p>
            <a:pPr>
              <a:lnSpc>
                <a:spcPct val="100000"/>
              </a:lnSpc>
              <a:spcBef>
                <a:spcPts val="600"/>
              </a:spcBef>
              <a:spcAft>
                <a:spcPts val="600"/>
              </a:spcAft>
            </a:pPr>
            <a:r>
              <a:rPr lang="en-GB" sz="1400" dirty="0">
                <a:solidFill>
                  <a:srgbClr val="404040"/>
                </a:solidFill>
              </a:rPr>
              <a:t>Fewer FSM pupils consume fruits and vegetables everyday than the secondary average (54% compared to 60%) and this is the same for drinking milk or water everyday (75% v. 82%). </a:t>
            </a:r>
          </a:p>
          <a:p>
            <a:pPr marL="0" indent="0">
              <a:lnSpc>
                <a:spcPct val="100000"/>
              </a:lnSpc>
              <a:spcBef>
                <a:spcPts val="600"/>
              </a:spcBef>
              <a:spcAft>
                <a:spcPts val="600"/>
              </a:spcAft>
              <a:buNone/>
            </a:pPr>
            <a:r>
              <a:rPr lang="en-GB" sz="16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FSM pupils brush their teeth twice a day than average (74% v. 79%) and visit the dentist annually (55% v. 63% of all pupils)</a:t>
            </a:r>
            <a:r>
              <a:rPr lang="en-GB" sz="1600" dirty="0">
                <a:solidFill>
                  <a:srgbClr val="404040"/>
                </a:solidFill>
              </a:rPr>
              <a:t>.</a:t>
            </a:r>
          </a:p>
          <a:p>
            <a:pPr>
              <a:lnSpc>
                <a:spcPct val="100000"/>
              </a:lnSpc>
              <a:spcBef>
                <a:spcPts val="600"/>
              </a:spcBef>
              <a:spcAft>
                <a:spcPts val="600"/>
              </a:spcAft>
            </a:pPr>
            <a:r>
              <a:rPr lang="en-GB" sz="1400" dirty="0">
                <a:solidFill>
                  <a:srgbClr val="404040"/>
                </a:solidFill>
              </a:rPr>
              <a:t>67% of FSM pupils </a:t>
            </a:r>
            <a:r>
              <a:rPr lang="en-US" sz="1400" dirty="0">
                <a:solidFill>
                  <a:srgbClr val="404040"/>
                </a:solidFill>
              </a:rPr>
              <a:t>had a day off school in the last year that wasn’t for a holiday or common illnesses, and off those that had a day off 51% did so for hospital appointments.</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FSM pupils are the group most likely to get the bus. When asked when they normally participate in physical activity, FSM pupils were less likely to participate after school and during school holidays compared to the secondary average.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21258821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(2)</a:t>
            </a:r>
          </a:p>
        </p:txBody>
      </p:sp>
      <p:sp>
        <p:nvSpPr>
          <p:cNvPr id="6" name="Content Placeholder 2"/>
          <p:cNvSpPr>
            <a:spLocks noGrp="1"/>
          </p:cNvSpPr>
          <p:nvPr>
            <p:ph idx="1"/>
          </p:nvPr>
        </p:nvSpPr>
        <p:spPr>
          <a:xfrm>
            <a:off x="180000"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8D1"/>
                </a:solidFill>
              </a:rPr>
              <a:t>Relationships</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70% of FSM pupils feel they get love and support at home. </a:t>
            </a:r>
          </a:p>
          <a:p>
            <a:pPr>
              <a:lnSpc>
                <a:spcPct val="100000"/>
              </a:lnSpc>
              <a:spcBef>
                <a:spcPts val="600"/>
              </a:spcBef>
              <a:spcAft>
                <a:spcPts val="600"/>
              </a:spcAft>
            </a:pPr>
            <a:r>
              <a:rPr lang="en-GB" sz="1400" dirty="0">
                <a:solidFill>
                  <a:srgbClr val="404040"/>
                </a:solidFill>
              </a:rPr>
              <a:t>Being bullied at school over the last 12 months is an issue for 31% of pupils receiving FSM (compared to 23% overall). They are also more likely to be bullied online, near home and in town. </a:t>
            </a:r>
          </a:p>
          <a:p>
            <a:pPr>
              <a:lnSpc>
                <a:spcPct val="100000"/>
              </a:lnSpc>
              <a:spcBef>
                <a:spcPts val="600"/>
              </a:spcBef>
              <a:spcAft>
                <a:spcPts val="600"/>
              </a:spcAft>
            </a:pPr>
            <a:r>
              <a:rPr lang="en-GB" sz="1400" dirty="0">
                <a:solidFill>
                  <a:srgbClr val="404040"/>
                </a:solidFill>
              </a:rPr>
              <a:t>FSM pupils are more likely to think that they are bullied for the way they look than secondary pupils on average (50% and 46% respectively) and their size and weight (43% v. 39%). 14% are bullied due to their family background.</a:t>
            </a:r>
          </a:p>
          <a:p>
            <a:pPr>
              <a:lnSpc>
                <a:spcPct val="100000"/>
              </a:lnSpc>
              <a:spcBef>
                <a:spcPts val="600"/>
              </a:spcBef>
              <a:spcAft>
                <a:spcPts val="600"/>
              </a:spcAft>
            </a:pPr>
            <a:r>
              <a:rPr lang="en-GB" sz="1400" dirty="0">
                <a:solidFill>
                  <a:srgbClr val="404040"/>
                </a:solidFill>
              </a:rPr>
              <a:t>30% of FSM pupils say they have been in an abusive relationship, higher than the secondary average (23%). </a:t>
            </a:r>
          </a:p>
          <a:p>
            <a:pPr>
              <a:lnSpc>
                <a:spcPct val="100000"/>
              </a:lnSpc>
              <a:spcBef>
                <a:spcPts val="600"/>
              </a:spcBef>
              <a:spcAft>
                <a:spcPts val="600"/>
              </a:spcAft>
            </a:pPr>
            <a:r>
              <a:rPr lang="en-US" sz="1400" dirty="0">
                <a:solidFill>
                  <a:srgbClr val="404040"/>
                </a:solidFill>
              </a:rPr>
              <a:t>FSM pupils have a greater awareness of all services relating to relationships and sexual health than secondary pupils overall.</a:t>
            </a:r>
          </a:p>
          <a:p>
            <a:pPr>
              <a:lnSpc>
                <a:spcPct val="100000"/>
              </a:lnSpc>
              <a:spcBef>
                <a:spcPts val="600"/>
              </a:spcBef>
              <a:spcAft>
                <a:spcPts val="600"/>
              </a:spcAft>
            </a:pPr>
            <a:r>
              <a:rPr lang="en-US" sz="1400" dirty="0">
                <a:solidFill>
                  <a:srgbClr val="404040"/>
                </a:solidFill>
              </a:rPr>
              <a:t>65% of FSM pupils </a:t>
            </a:r>
            <a:r>
              <a:rPr lang="en-GB" sz="1400" dirty="0">
                <a:solidFill>
                  <a:schemeClr val="tx1">
                    <a:lumMod val="75000"/>
                    <a:lumOff val="25000"/>
                  </a:schemeClr>
                </a:solidFill>
              </a:rPr>
              <a:t>would be able to ‘tell if I was in an abusive relationship’</a:t>
            </a:r>
            <a:r>
              <a:rPr lang="en-US" sz="1400" dirty="0">
                <a:solidFill>
                  <a:srgbClr val="404040"/>
                </a:solidFill>
              </a:rPr>
              <a:t>, lower than secondary pupils overall at 74% and 56% would know how to get out of an abusive relationship, again lower than pupils overall at 61%. </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rgbClr val="404040"/>
                </a:solidFill>
              </a:rPr>
              <a:t>47% of FSM pupils are ‘happy’ or ‘very happy’ with their life at the moment, less than all pupils at 57%.</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If something goes wrong, 27% of FSM pupils feel they are calm and can carry on, lower than secondary pupils overall at 34%. Similarly, if they don’t succeed at something FSM pupils are less likely to persevere and keep trying than secondary pupils overall.</a:t>
            </a:r>
          </a:p>
          <a:p>
            <a:pPr>
              <a:lnSpc>
                <a:spcPct val="100000"/>
              </a:lnSpc>
              <a:spcBef>
                <a:spcPts val="600"/>
              </a:spcBef>
              <a:spcAft>
                <a:spcPts val="600"/>
              </a:spcAft>
            </a:pPr>
            <a:r>
              <a:rPr lang="en-GB" sz="1400" dirty="0">
                <a:solidFill>
                  <a:srgbClr val="404040"/>
                </a:solidFill>
              </a:rPr>
              <a:t>16% of FSM pupils worry about money/family finance and 21% worry about family problems, higher than pupils overall (12% and 15%). </a:t>
            </a:r>
            <a:r>
              <a:rPr lang="en-US" sz="1400" dirty="0">
                <a:solidFill>
                  <a:srgbClr val="404040"/>
                </a:solidFill>
              </a:rPr>
              <a:t>When asked if you have a problem that worries you or makes you feel stressed, 21% responded with explicitly harmful or potentially addictive solutions (v. 17% overall).</a:t>
            </a:r>
          </a:p>
          <a:p>
            <a:pPr marL="0" indent="0">
              <a:lnSpc>
                <a:spcPct val="100000"/>
              </a:lnSpc>
              <a:spcBef>
                <a:spcPts val="600"/>
              </a:spcBef>
              <a:spcAft>
                <a:spcPts val="600"/>
              </a:spcAft>
              <a:buNone/>
            </a:pPr>
            <a:endParaRPr lang="en-GB" sz="1400" dirty="0">
              <a:solidFill>
                <a:srgbClr val="404040"/>
              </a:solidFill>
            </a:endParaRPr>
          </a:p>
        </p:txBody>
      </p:sp>
    </p:spTree>
    <p:extLst>
      <p:ext uri="{BB962C8B-B14F-4D97-AF65-F5344CB8AC3E}">
        <p14:creationId xmlns:p14="http://schemas.microsoft.com/office/powerpoint/2010/main" val="261385553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(3)</a:t>
            </a:r>
          </a:p>
        </p:txBody>
      </p:sp>
      <p:sp>
        <p:nvSpPr>
          <p:cNvPr id="6" name="Content Placeholder 2"/>
          <p:cNvSpPr>
            <a:spLocks noGrp="1"/>
          </p:cNvSpPr>
          <p:nvPr>
            <p:ph idx="1"/>
          </p:nvPr>
        </p:nvSpPr>
        <p:spPr>
          <a:xfrm>
            <a:off x="180000" y="789855"/>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US" sz="1400" dirty="0">
                <a:solidFill>
                  <a:srgbClr val="404040"/>
                </a:solidFill>
              </a:rPr>
              <a:t>37% of FSM pupils have seen knives used as a threat compared to 29% of secondary pupils overall.</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FSM pupils feel less safe when going out during the day, at school and going to and from school than the secondary average. </a:t>
            </a:r>
          </a:p>
          <a:p>
            <a:pPr>
              <a:lnSpc>
                <a:spcPct val="100000"/>
              </a:lnSpc>
              <a:spcBef>
                <a:spcPts val="600"/>
              </a:spcBef>
              <a:spcAft>
                <a:spcPts val="600"/>
              </a:spcAft>
            </a:pPr>
            <a:r>
              <a:rPr lang="en-GB" sz="1400" dirty="0">
                <a:solidFill>
                  <a:srgbClr val="404040"/>
                </a:solidFill>
              </a:rPr>
              <a:t>48% of FSM pupils say their parents/carers drink alcohol, compared to 65% of all pupils.</a:t>
            </a:r>
          </a:p>
          <a:p>
            <a:pPr>
              <a:lnSpc>
                <a:spcPct val="100000"/>
              </a:lnSpc>
              <a:spcBef>
                <a:spcPts val="600"/>
              </a:spcBef>
              <a:spcAft>
                <a:spcPts val="600"/>
              </a:spcAft>
            </a:pPr>
            <a:r>
              <a:rPr lang="en-GB" sz="1400" dirty="0">
                <a:solidFill>
                  <a:srgbClr val="404040"/>
                </a:solidFill>
              </a:rPr>
              <a:t>41% of all secondary pupils say that their parents smoke, increasing to 60% for FSM pupils. FSM pupils </a:t>
            </a:r>
            <a:r>
              <a:rPr lang="en-US" sz="1400" dirty="0">
                <a:solidFill>
                  <a:srgbClr val="404040"/>
                </a:solidFill>
              </a:rPr>
              <a:t>exposed to smoking at home and indoors and in the car is 12% compared to 7% of all secondary pupils.</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FSM pupils feel less able to take part in activities important to them than the secondary average (67% v. 75% overall). </a:t>
            </a:r>
          </a:p>
          <a:p>
            <a:pPr>
              <a:lnSpc>
                <a:spcPct val="100000"/>
              </a:lnSpc>
              <a:spcBef>
                <a:spcPts val="600"/>
              </a:spcBef>
              <a:spcAft>
                <a:spcPts val="600"/>
              </a:spcAft>
            </a:pPr>
            <a:r>
              <a:rPr lang="en-GB" sz="1400" dirty="0">
                <a:solidFill>
                  <a:srgbClr val="404040"/>
                </a:solidFill>
              </a:rPr>
              <a:t>Less FSM pupils than average want to continue in full-time education, 34% say this compared to 41% overall. 23% says they will find a job as soon as they can (v. 18% of all secondary pupils). 62% of FSM pupils feel </a:t>
            </a:r>
            <a:r>
              <a:rPr lang="en-GB" sz="1400" b="0" i="0" u="none" strike="noStrike" dirty="0">
                <a:solidFill>
                  <a:schemeClr val="tx1">
                    <a:lumMod val="85000"/>
                    <a:lumOff val="15000"/>
                  </a:schemeClr>
                </a:solidFill>
                <a:effectLst/>
                <a:latin typeface="Calibri" panose="020F0502020204030204" pitchFamily="34" charset="0"/>
              </a:rPr>
              <a:t>able to pursue</a:t>
            </a:r>
            <a:r>
              <a:rPr lang="en-GB" sz="1400" b="0" i="0" u="none" strike="noStrike" baseline="0" dirty="0">
                <a:solidFill>
                  <a:schemeClr val="tx1">
                    <a:lumMod val="85000"/>
                    <a:lumOff val="15000"/>
                  </a:schemeClr>
                </a:solidFill>
                <a:effectLst/>
                <a:latin typeface="Calibri" panose="020F0502020204030204" pitchFamily="34" charset="0"/>
              </a:rPr>
              <a:t> what they want to do once they leave school and 59% feel excited about the future. </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Fewer FSM pupils have access to their own devices as well as shared devices than secondary pupils overall. </a:t>
            </a:r>
          </a:p>
          <a:p>
            <a:pPr>
              <a:lnSpc>
                <a:spcPct val="100000"/>
              </a:lnSpc>
              <a:spcBef>
                <a:spcPts val="600"/>
              </a:spcBef>
              <a:spcAft>
                <a:spcPts val="600"/>
              </a:spcAft>
            </a:pPr>
            <a:r>
              <a:rPr lang="en-GB" sz="1400" dirty="0">
                <a:solidFill>
                  <a:srgbClr val="404040"/>
                </a:solidFill>
              </a:rPr>
              <a:t>36% of FSM pupils say their parents watch what they’re doing online, higher than all secondary pupils at 28%.</a:t>
            </a:r>
          </a:p>
          <a:p>
            <a:pPr>
              <a:lnSpc>
                <a:spcPct val="100000"/>
              </a:lnSpc>
              <a:spcBef>
                <a:spcPts val="600"/>
              </a:spcBef>
              <a:spcAft>
                <a:spcPts val="600"/>
              </a:spcAft>
            </a:pPr>
            <a:r>
              <a:rPr lang="en-GB" sz="1400" dirty="0">
                <a:solidFill>
                  <a:srgbClr val="404040"/>
                </a:solidFill>
              </a:rPr>
              <a:t>FSM pupils are more likely to know what the CEOP button is for (32%) compared to the secondary average (27%), and less likely to have lied about their age online (47% v. 52%).</a:t>
            </a:r>
          </a:p>
          <a:p>
            <a:pPr>
              <a:lnSpc>
                <a:spcPct val="100000"/>
              </a:lnSpc>
              <a:spcBef>
                <a:spcPts val="600"/>
              </a:spcBef>
              <a:spcAft>
                <a:spcPts val="600"/>
              </a:spcAft>
            </a:pPr>
            <a:r>
              <a:rPr lang="en-GB" sz="1400" dirty="0">
                <a:solidFill>
                  <a:srgbClr val="404040"/>
                </a:solidFill>
              </a:rPr>
              <a:t>20% of FSM pupils have received a sexting image from someone they didn’t know, higher than the secondary average at 17%. Generally, those FSM pupils that receive sexting images are more likely to delete, block or report them than secondary pupils overall.</a:t>
            </a: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93707799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(1)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when comparing data of those pupils with a disability or long standing illness to the overall sample. 20% (237) of pupils said they have a disability or long-standing illness.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chemeClr val="tx1">
                    <a:lumMod val="75000"/>
                    <a:lumOff val="25000"/>
                  </a:schemeClr>
                </a:solidFill>
              </a:rPr>
              <a:t>When eating during the school day, </a:t>
            </a:r>
            <a:r>
              <a:rPr lang="en-GB" sz="1400" dirty="0">
                <a:solidFill>
                  <a:srgbClr val="404040"/>
                </a:solidFill>
              </a:rPr>
              <a:t>pupils with a disability/long standing illness </a:t>
            </a:r>
            <a:r>
              <a:rPr lang="en-GB" sz="1400" dirty="0">
                <a:solidFill>
                  <a:schemeClr val="tx1">
                    <a:lumMod val="75000"/>
                    <a:lumOff val="25000"/>
                  </a:schemeClr>
                </a:solidFill>
              </a:rPr>
              <a:t>are less likely to eat with friends (70% v. 78%) but are similar to all secondary pupils in that they have a choice of what they want to eat and have enough time and space to eat. </a:t>
            </a:r>
          </a:p>
          <a:p>
            <a:pPr>
              <a:lnSpc>
                <a:spcPct val="100000"/>
              </a:lnSpc>
              <a:spcBef>
                <a:spcPts val="600"/>
              </a:spcBef>
              <a:spcAft>
                <a:spcPts val="600"/>
              </a:spcAft>
            </a:pPr>
            <a:r>
              <a:rPr lang="en-GB" sz="1400" dirty="0">
                <a:solidFill>
                  <a:schemeClr val="tx1">
                    <a:lumMod val="75000"/>
                    <a:lumOff val="25000"/>
                  </a:schemeClr>
                </a:solidFill>
              </a:rPr>
              <a:t>When eating meals at home, </a:t>
            </a:r>
            <a:r>
              <a:rPr lang="en-GB" sz="1400" dirty="0">
                <a:solidFill>
                  <a:srgbClr val="404040"/>
                </a:solidFill>
              </a:rPr>
              <a:t>pupils with a disability/long standing illness </a:t>
            </a:r>
            <a:r>
              <a:rPr lang="en-GB" sz="1400" dirty="0">
                <a:solidFill>
                  <a:schemeClr val="tx1">
                    <a:lumMod val="75000"/>
                    <a:lumOff val="25000"/>
                  </a:schemeClr>
                </a:solidFill>
              </a:rPr>
              <a:t>are less likely than the secondary average to decide how much they want to eat (46% v. 52%), be given a choice of what to eat (44% v. 48%) and find mealtimes enjoyable (41% v. 46%). They are more likely to eat while watching TV (56% v. 51%).</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49% of </a:t>
            </a:r>
            <a:r>
              <a:rPr lang="en-GB" sz="1400" dirty="0">
                <a:solidFill>
                  <a:srgbClr val="404040"/>
                </a:solidFill>
              </a:rPr>
              <a:t>pupils with a disability/long standing illness </a:t>
            </a:r>
            <a:r>
              <a:rPr lang="en-GB" sz="1400" dirty="0">
                <a:solidFill>
                  <a:schemeClr val="tx1">
                    <a:lumMod val="75000"/>
                    <a:lumOff val="25000"/>
                  </a:schemeClr>
                </a:solidFill>
              </a:rPr>
              <a:t>remember being weighed and measured at school with 26% unhappy about it (v. 21% of all secondary pupils).</a:t>
            </a:r>
          </a:p>
          <a:p>
            <a:pPr>
              <a:lnSpc>
                <a:spcPct val="100000"/>
              </a:lnSpc>
              <a:spcBef>
                <a:spcPts val="600"/>
              </a:spcBef>
              <a:spcAft>
                <a:spcPts val="600"/>
              </a:spcAft>
            </a:pPr>
            <a:r>
              <a:rPr lang="en-GB" sz="1400" dirty="0">
                <a:solidFill>
                  <a:schemeClr val="tx1">
                    <a:lumMod val="75000"/>
                    <a:lumOff val="25000"/>
                  </a:schemeClr>
                </a:solidFill>
              </a:rPr>
              <a:t>66% of </a:t>
            </a:r>
            <a:r>
              <a:rPr lang="en-GB" sz="1400" dirty="0">
                <a:solidFill>
                  <a:srgbClr val="404040"/>
                </a:solidFill>
              </a:rPr>
              <a:t>pupils with a disability/long standing illness </a:t>
            </a:r>
            <a:r>
              <a:rPr lang="en-GB" sz="1400" dirty="0">
                <a:solidFill>
                  <a:schemeClr val="tx1">
                    <a:lumMod val="75000"/>
                    <a:lumOff val="25000"/>
                  </a:schemeClr>
                </a:solidFill>
              </a:rPr>
              <a:t>have had days off in the last year</a:t>
            </a:r>
            <a:r>
              <a:rPr lang="en-US" sz="1400" dirty="0">
                <a:solidFill>
                  <a:schemeClr val="tx1">
                    <a:lumMod val="75000"/>
                    <a:lumOff val="25000"/>
                  </a:schemeClr>
                </a:solidFill>
              </a:rPr>
              <a:t>, </a:t>
            </a:r>
            <a:r>
              <a:rPr lang="en-GB" sz="1400" dirty="0">
                <a:solidFill>
                  <a:schemeClr val="tx1">
                    <a:lumMod val="75000"/>
                    <a:lumOff val="25000"/>
                  </a:schemeClr>
                </a:solidFill>
              </a:rPr>
              <a:t>60% of all secondary pupils say the same. Hospital appointments are the reason for 56% of pupils (v. 47% of all secondary pupils) with 29% citing their physical health (v.14% of all pupils) and 22% do so because they are struggling with lessons (v. 17% of all pupils).</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chemeClr val="tx1">
                    <a:lumMod val="75000"/>
                    <a:lumOff val="25000"/>
                  </a:schemeClr>
                </a:solidFill>
              </a:rPr>
              <a:t>On average, </a:t>
            </a:r>
            <a:r>
              <a:rPr lang="en-GB" sz="1400" dirty="0">
                <a:solidFill>
                  <a:srgbClr val="404040"/>
                </a:solidFill>
              </a:rPr>
              <a:t>pupils with a disability/long standing illness </a:t>
            </a:r>
            <a:r>
              <a:rPr lang="en-GB" sz="1400" dirty="0">
                <a:solidFill>
                  <a:schemeClr val="tx1">
                    <a:lumMod val="75000"/>
                    <a:lumOff val="25000"/>
                  </a:schemeClr>
                </a:solidFill>
              </a:rPr>
              <a:t>are active on 4.3 days each week with 62% </a:t>
            </a:r>
            <a:r>
              <a:rPr lang="en-US" sz="1400" dirty="0">
                <a:solidFill>
                  <a:schemeClr val="tx1">
                    <a:lumMod val="75000"/>
                    <a:lumOff val="25000"/>
                  </a:schemeClr>
                </a:solidFill>
              </a:rPr>
              <a:t>breathing faster or getting hot and tired</a:t>
            </a:r>
            <a:r>
              <a:rPr lang="en-GB" sz="1400" dirty="0">
                <a:solidFill>
                  <a:schemeClr val="tx1">
                    <a:lumMod val="75000"/>
                    <a:lumOff val="25000"/>
                  </a:schemeClr>
                </a:solidFill>
              </a:rPr>
              <a:t> whilst doing so, more than all secondary pupils at 54%.</a:t>
            </a:r>
          </a:p>
          <a:p>
            <a:pPr>
              <a:lnSpc>
                <a:spcPct val="100000"/>
              </a:lnSpc>
              <a:spcBef>
                <a:spcPts val="600"/>
              </a:spcBef>
              <a:spcAft>
                <a:spcPts val="600"/>
              </a:spcAft>
            </a:pPr>
            <a:r>
              <a:rPr lang="en-GB" sz="1400" dirty="0">
                <a:solidFill>
                  <a:srgbClr val="404040"/>
                </a:solidFill>
              </a:rPr>
              <a:t>50% of pupils with a disability/long standing illness participate in physical activity with friends during school and 49% participate with friends after school, similar to secondary pupils overall. They are more likely to also do activities by themselves (54% v. 48% overall).</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38890588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Objectives, methodology</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and pupil profile</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7055446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(2)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8D1"/>
                </a:solidFill>
              </a:rPr>
              <a:t>Relationships</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73% of pupils with a disability/long standing illness feel </a:t>
            </a:r>
            <a:r>
              <a:rPr lang="en-US" sz="1400" dirty="0">
                <a:solidFill>
                  <a:srgbClr val="404040"/>
                </a:solidFill>
              </a:rPr>
              <a:t>able to get love and support from people at home if they are worried or upset about something. Lower than pupils overall at 78%.</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Being bullied at school over the last 12 months is an issue for 34% of pupils with a disability/long standing illness (compared to 23% overall) and they are more likely than all pupils to be bullied online, near home, in town and at home. 32% are bullied by a child they don’t know (v. 27% of secondary pupils overall).</a:t>
            </a:r>
          </a:p>
          <a:p>
            <a:pPr>
              <a:lnSpc>
                <a:spcPct val="100000"/>
              </a:lnSpc>
              <a:spcBef>
                <a:spcPts val="600"/>
              </a:spcBef>
              <a:spcAft>
                <a:spcPts val="600"/>
              </a:spcAft>
            </a:pPr>
            <a:r>
              <a:rPr lang="en-GB" sz="1400" dirty="0">
                <a:solidFill>
                  <a:srgbClr val="404040"/>
                </a:solidFill>
              </a:rPr>
              <a:t>23% of pupils with a disability/long standing illness say they have experienced inappropriate comments, behaviour or unwanted attention of a sexual nature at school, and 53% said that if they ever did, they would report it.</a:t>
            </a:r>
            <a:endParaRPr lang="en-GB" sz="1400" dirty="0">
              <a:solidFill>
                <a:srgbClr val="FF9999"/>
              </a:solidFill>
            </a:endParaRPr>
          </a:p>
          <a:p>
            <a:pPr>
              <a:lnSpc>
                <a:spcPct val="100000"/>
              </a:lnSpc>
              <a:spcBef>
                <a:spcPts val="600"/>
              </a:spcBef>
              <a:spcAft>
                <a:spcPts val="600"/>
              </a:spcAft>
            </a:pPr>
            <a:r>
              <a:rPr lang="en-GB" sz="1400" dirty="0">
                <a:solidFill>
                  <a:srgbClr val="404040"/>
                </a:solidFill>
              </a:rPr>
              <a:t>28% of pupils with a disability/long standing illness say they have experienced some form of abuse in a relationship in comparison to secondary pupils overall (23%). </a:t>
            </a:r>
          </a:p>
          <a:p>
            <a:pPr>
              <a:lnSpc>
                <a:spcPct val="100000"/>
              </a:lnSpc>
              <a:spcBef>
                <a:spcPts val="600"/>
              </a:spcBef>
              <a:spcAft>
                <a:spcPts val="600"/>
              </a:spcAft>
            </a:pPr>
            <a:r>
              <a:rPr lang="en-GB" sz="1400" dirty="0">
                <a:solidFill>
                  <a:srgbClr val="404040"/>
                </a:solidFill>
              </a:rPr>
              <a:t>75% of pupils with a with a disability/long standing illness </a:t>
            </a:r>
            <a:r>
              <a:rPr lang="en-US" sz="1400" dirty="0">
                <a:solidFill>
                  <a:srgbClr val="404040"/>
                </a:solidFill>
              </a:rPr>
              <a:t>know where to get help if they were in an abusive relationship compared to 81% of all secondary pupils, and 54% feel able to get help compared to 62% of all secondary pupils.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76% of pupils with a disability/long standing illness say they are listened to sometimes/always </a:t>
            </a:r>
            <a:r>
              <a:rPr lang="en-US" sz="1400" dirty="0">
                <a:solidFill>
                  <a:srgbClr val="404040"/>
                </a:solidFill>
              </a:rPr>
              <a:t>by the adults and people making decisions about them, lower than all pupils (84%).</a:t>
            </a:r>
          </a:p>
          <a:p>
            <a:pPr>
              <a:lnSpc>
                <a:spcPct val="100000"/>
              </a:lnSpc>
              <a:spcBef>
                <a:spcPts val="600"/>
              </a:spcBef>
              <a:spcAft>
                <a:spcPts val="600"/>
              </a:spcAft>
            </a:pPr>
            <a:r>
              <a:rPr lang="en-GB" sz="1400" dirty="0">
                <a:solidFill>
                  <a:srgbClr val="404040"/>
                </a:solidFill>
              </a:rPr>
              <a:t>Pupils with a disability/long standing illness</a:t>
            </a:r>
            <a:r>
              <a:rPr lang="en-US" sz="1400" dirty="0">
                <a:solidFill>
                  <a:srgbClr val="404040"/>
                </a:solidFill>
              </a:rPr>
              <a:t> are more likely to worry about their mental health but less likely to worry about their appearance.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51% of pupils with a disability/long standing illness say they are happy/very happy with their life, compared to 57% overall. </a:t>
            </a: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26021676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(3)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86% of pupils with a disability/long-standing illness feel safe at home, compared to 93% of secondary pupils overall.</a:t>
            </a:r>
          </a:p>
          <a:p>
            <a:pPr>
              <a:lnSpc>
                <a:spcPct val="100000"/>
              </a:lnSpc>
              <a:spcBef>
                <a:spcPts val="600"/>
              </a:spcBef>
              <a:spcAft>
                <a:spcPts val="600"/>
              </a:spcAft>
            </a:pPr>
            <a:r>
              <a:rPr lang="en-GB" sz="1400" dirty="0">
                <a:solidFill>
                  <a:srgbClr val="404040"/>
                </a:solidFill>
              </a:rPr>
              <a:t>Pupils with a disability /long-standing illness are more likely to have seen a knife used as a threat compared to the secondary average (overall exposure to knife use is 33% compared to 29% of all secondary pupils).</a:t>
            </a:r>
          </a:p>
          <a:p>
            <a:pPr>
              <a:lnSpc>
                <a:spcPct val="100000"/>
              </a:lnSpc>
              <a:spcBef>
                <a:spcPts val="600"/>
              </a:spcBef>
              <a:spcAft>
                <a:spcPts val="600"/>
              </a:spcAft>
            </a:pPr>
            <a:r>
              <a:rPr lang="en-GB" sz="1400" dirty="0">
                <a:solidFill>
                  <a:srgbClr val="404040"/>
                </a:solidFill>
              </a:rPr>
              <a:t>Overall pupils with a disability/long-standing illness do not feel safe in school or in and around Doncaster than all secondary school pupils.</a:t>
            </a:r>
          </a:p>
          <a:p>
            <a:pPr>
              <a:lnSpc>
                <a:spcPct val="100000"/>
              </a:lnSpc>
              <a:spcBef>
                <a:spcPts val="600"/>
              </a:spcBef>
              <a:spcAft>
                <a:spcPts val="600"/>
              </a:spcAft>
            </a:pPr>
            <a:r>
              <a:rPr lang="en-GB" sz="1400" dirty="0">
                <a:solidFill>
                  <a:srgbClr val="404040"/>
                </a:solidFill>
              </a:rPr>
              <a:t>11% of pupils with a disability/long-standing illness are exposed to smoking at home and indoors and in the car, compared to 7% overall.</a:t>
            </a:r>
          </a:p>
          <a:p>
            <a:pPr>
              <a:lnSpc>
                <a:spcPct val="100000"/>
              </a:lnSpc>
              <a:spcBef>
                <a:spcPts val="600"/>
              </a:spcBef>
              <a:spcAft>
                <a:spcPts val="600"/>
              </a:spcAft>
            </a:pPr>
            <a:r>
              <a:rPr lang="en-GB" sz="1400" dirty="0">
                <a:solidFill>
                  <a:srgbClr val="404040"/>
                </a:solidFill>
              </a:rPr>
              <a:t>Compared to the secondary average, pupils with a disability/long-standing have a higher likelihood of experiencing addictive gambling behaviours (30% compared to 23% of all secondary pupils).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70% </a:t>
            </a:r>
            <a:r>
              <a:rPr lang="en-US" sz="1400" dirty="0">
                <a:solidFill>
                  <a:srgbClr val="404040"/>
                </a:solidFill>
              </a:rPr>
              <a:t>of </a:t>
            </a:r>
            <a:r>
              <a:rPr lang="en-GB" sz="1400" dirty="0">
                <a:solidFill>
                  <a:srgbClr val="404040"/>
                </a:solidFill>
              </a:rPr>
              <a:t>pupils with a disability/long-standing illness </a:t>
            </a:r>
            <a:r>
              <a:rPr lang="en-US" sz="1400" dirty="0">
                <a:solidFill>
                  <a:srgbClr val="404040"/>
                </a:solidFill>
              </a:rPr>
              <a:t>feel able to take part in activities that are important to them, compared to 75% of all pupils. </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Pupils with a disability/long-standing illness are similar to secondary pupils overall in ambitions to further their education, desires to find a job and feeling excited about their future.</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US" sz="1400" dirty="0">
                <a:solidFill>
                  <a:srgbClr val="404040"/>
                </a:solidFill>
              </a:rPr>
              <a:t>Pupils with a disability/long standing illness have more involvement from parents when they are online with rules, engagement and parents knowing their passwords.</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16% of pupils with a disability or long-standing illness have used a service for young people in Doncaster (v. 12% overall).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160852701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in the data of pupils declaring their ethnicity as ‘white’ compared to ethnic minority pupils. 9% (100) of pupils said they have an ethnic minority background with 1% (16) preferring not to answer the question. Very often those differences are not favourable for ethnic minority pupils,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Heathy eating</a:t>
            </a:r>
          </a:p>
          <a:p>
            <a:pPr>
              <a:lnSpc>
                <a:spcPct val="100000"/>
              </a:lnSpc>
              <a:spcBef>
                <a:spcPts val="600"/>
              </a:spcBef>
              <a:spcAft>
                <a:spcPts val="600"/>
              </a:spcAft>
            </a:pPr>
            <a:r>
              <a:rPr lang="en-GB" sz="1400" dirty="0">
                <a:solidFill>
                  <a:schemeClr val="tx1">
                    <a:lumMod val="75000"/>
                    <a:lumOff val="25000"/>
                  </a:schemeClr>
                </a:solidFill>
              </a:rPr>
              <a:t>Ethnic minority pupils are less likely to find mealtimes enjoyable compared to those from a white ethnic background (36% v. 48%) and less likely to decide how much they want to eat (44% v. 53%). </a:t>
            </a:r>
          </a:p>
          <a:p>
            <a:pPr>
              <a:lnSpc>
                <a:spcPct val="100000"/>
              </a:lnSpc>
              <a:spcBef>
                <a:spcPts val="600"/>
              </a:spcBef>
              <a:spcAft>
                <a:spcPts val="600"/>
              </a:spcAft>
            </a:pPr>
            <a:r>
              <a:rPr lang="en-GB" sz="1400" dirty="0">
                <a:solidFill>
                  <a:schemeClr val="tx1">
                    <a:lumMod val="75000"/>
                    <a:lumOff val="25000"/>
                  </a:schemeClr>
                </a:solidFill>
              </a:rPr>
              <a:t>Ethnic minority pupils are more likely to have to clear their plate (30% v. 16% of ethnicity white pupils) but less likely to have desert after dinner (8% v. 15%), they are also less likely to have to ask for a snack (12% v. 21%).</a:t>
            </a:r>
            <a:endParaRPr lang="en-GB" sz="14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Ethnic minority pupils are less likely to consume energy, sports or fizzy drinks most days or everyday compared to pupils from white ethnic backgrounds (36% compared to 40%) and more likely to consume takeaways (15 v. 8%).</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64% of those from a white ethnic background have been to the dentist in the last year compared to 53% of ethnic minority pupils.</a:t>
            </a:r>
          </a:p>
          <a:p>
            <a:pPr>
              <a:lnSpc>
                <a:spcPct val="100000"/>
              </a:lnSpc>
              <a:spcBef>
                <a:spcPts val="600"/>
              </a:spcBef>
              <a:spcAft>
                <a:spcPts val="600"/>
              </a:spcAft>
            </a:pPr>
            <a:r>
              <a:rPr lang="en-GB" sz="1400" dirty="0">
                <a:solidFill>
                  <a:schemeClr val="tx1">
                    <a:lumMod val="75000"/>
                    <a:lumOff val="25000"/>
                  </a:schemeClr>
                </a:solidFill>
              </a:rPr>
              <a:t>52% of those from a white ethnic background remember being measured when they were at primary school decreasing to 47% amongst ethnic minority pupils.</a:t>
            </a:r>
          </a:p>
          <a:p>
            <a:pPr>
              <a:lnSpc>
                <a:spcPct val="100000"/>
              </a:lnSpc>
              <a:spcBef>
                <a:spcPts val="600"/>
              </a:spcBef>
              <a:spcAft>
                <a:spcPts val="600"/>
              </a:spcAft>
            </a:pPr>
            <a:r>
              <a:rPr lang="en-GB" sz="1400" dirty="0">
                <a:solidFill>
                  <a:schemeClr val="tx1">
                    <a:lumMod val="75000"/>
                    <a:lumOff val="25000"/>
                  </a:schemeClr>
                </a:solidFill>
              </a:rPr>
              <a:t>53% of ethnic minority pupils had time off in the last year that wasn’t for holidays of illness, rising to 61% for those from a white ethnic background.</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5354712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33% of ethnic minority pupils get a bus to school, much higher than </a:t>
            </a:r>
            <a:r>
              <a:rPr lang="en-GB" sz="1400" dirty="0">
                <a:solidFill>
                  <a:schemeClr val="tx1"/>
                </a:solidFill>
              </a:rPr>
              <a:t>those from a white ethnic background (19%).</a:t>
            </a:r>
          </a:p>
          <a:p>
            <a:pPr>
              <a:lnSpc>
                <a:spcPct val="100000"/>
              </a:lnSpc>
              <a:spcBef>
                <a:spcPts val="600"/>
              </a:spcBef>
              <a:spcAft>
                <a:spcPts val="600"/>
              </a:spcAft>
            </a:pPr>
            <a:r>
              <a:rPr lang="en-GB" sz="1400" dirty="0">
                <a:solidFill>
                  <a:srgbClr val="404040"/>
                </a:solidFill>
              </a:rPr>
              <a:t>Ethnic minority pupils are less likely to do physical activity with friends after school, family and out of school clubs but more likely to go to school clubs.</a:t>
            </a:r>
          </a:p>
          <a:p>
            <a:pPr>
              <a:lnSpc>
                <a:spcPct val="100000"/>
              </a:lnSpc>
              <a:spcBef>
                <a:spcPts val="600"/>
              </a:spcBef>
              <a:spcAft>
                <a:spcPts val="600"/>
              </a:spcAft>
            </a:pPr>
            <a:r>
              <a:rPr lang="en-GB" sz="1400" dirty="0">
                <a:solidFill>
                  <a:srgbClr val="404040"/>
                </a:solidFill>
              </a:rPr>
              <a:t>Ethnic minority pupils are less likely to say they enjoy physical activities (67% v. 70% ethnicity white pupils). </a:t>
            </a:r>
          </a:p>
          <a:p>
            <a:pPr marL="0" indent="0">
              <a:lnSpc>
                <a:spcPct val="100000"/>
              </a:lnSpc>
              <a:spcBef>
                <a:spcPts val="600"/>
              </a:spcBef>
              <a:spcAft>
                <a:spcPts val="600"/>
              </a:spcAft>
              <a:buNone/>
            </a:pPr>
            <a:r>
              <a:rPr lang="en-GB" sz="1600" b="1" dirty="0">
                <a:solidFill>
                  <a:srgbClr val="00A8D1"/>
                </a:solidFill>
              </a:rPr>
              <a:t>Relationships</a:t>
            </a:r>
          </a:p>
          <a:p>
            <a:pPr>
              <a:lnSpc>
                <a:spcPct val="100000"/>
              </a:lnSpc>
              <a:spcBef>
                <a:spcPts val="600"/>
              </a:spcBef>
              <a:spcAft>
                <a:spcPts val="600"/>
              </a:spcAft>
            </a:pPr>
            <a:r>
              <a:rPr lang="en-GB" sz="1400" dirty="0">
                <a:solidFill>
                  <a:srgbClr val="404040"/>
                </a:solidFill>
              </a:rPr>
              <a:t>Whilst being bullied at school over the last 12 months is a similar issue for both (23% for ethnicity white and 22% ethnic minority), 14% of ethnic minority pupils have been bullied online compared to 9% white ethnicity pupils. They are also more likely to have been bullied by a child they don’t know. Fewer ethnic minority pupils believe the school take bullying seriously, with 45% answering ‘No’ (v. 39%). </a:t>
            </a:r>
          </a:p>
          <a:p>
            <a:pPr>
              <a:lnSpc>
                <a:spcPct val="100000"/>
              </a:lnSpc>
              <a:spcBef>
                <a:spcPts val="600"/>
              </a:spcBef>
              <a:spcAft>
                <a:spcPts val="600"/>
              </a:spcAft>
            </a:pPr>
            <a:r>
              <a:rPr lang="en-GB" sz="1400" dirty="0">
                <a:solidFill>
                  <a:srgbClr val="404040"/>
                </a:solidFill>
              </a:rPr>
              <a:t>27% of ethnic minority pupils have deliberately hurt someone over the last 12 months, compared to white ethnicity pupils (14%).</a:t>
            </a:r>
          </a:p>
          <a:p>
            <a:pPr>
              <a:lnSpc>
                <a:spcPct val="100000"/>
              </a:lnSpc>
              <a:spcBef>
                <a:spcPts val="600"/>
              </a:spcBef>
              <a:spcAft>
                <a:spcPts val="600"/>
              </a:spcAft>
            </a:pPr>
            <a:r>
              <a:rPr lang="en-GB" sz="1400" dirty="0">
                <a:solidFill>
                  <a:srgbClr val="404040"/>
                </a:solidFill>
              </a:rPr>
              <a:t>Pupils from an ethnic minority background were less likely to agree or agree strongly with statements about relationships and sex, in particular knowing how to get out of an abusive relationship. </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Ethnic minority pupils have the second highest proportion compared to all other cohorts that say they will learn from it for next time if something goes wrong (51%). However, they also have a slightly higher tendency to blame someone else than pupils from white ethnic backgrounds (15% v. 10%). </a:t>
            </a:r>
          </a:p>
          <a:p>
            <a:pPr>
              <a:lnSpc>
                <a:spcPct val="100000"/>
              </a:lnSpc>
              <a:spcBef>
                <a:spcPts val="600"/>
              </a:spcBef>
              <a:spcAft>
                <a:spcPts val="600"/>
              </a:spcAft>
            </a:pPr>
            <a:r>
              <a:rPr lang="en-GB" sz="1400" dirty="0">
                <a:solidFill>
                  <a:srgbClr val="404040"/>
                </a:solidFill>
              </a:rPr>
              <a:t>Ethnic minority pupils are more likely to worry about school work (36% v. 27% for white ethnicity pupils) and the way they look (42% v. 37%) however they are less likely to worry about their mental health (22%) compared to white ethnicity pupils (26%).</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6603136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(3)</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Pupils from an ethnic minority background are more likely to have seen a knife used as a threats or carried/know someone that has carried a knife for protection compared to their ethnicity white peers (13% compared to 7%).</a:t>
            </a:r>
          </a:p>
          <a:p>
            <a:pPr>
              <a:lnSpc>
                <a:spcPct val="100000"/>
              </a:lnSpc>
              <a:spcBef>
                <a:spcPts val="600"/>
              </a:spcBef>
              <a:spcAft>
                <a:spcPts val="600"/>
              </a:spcAft>
            </a:pPr>
            <a:r>
              <a:rPr lang="en-GB" sz="1400" dirty="0">
                <a:solidFill>
                  <a:srgbClr val="404040"/>
                </a:solidFill>
              </a:rPr>
              <a:t>Pupils from an ethnic minority background provided lower scores for their safety going to and from schools than those from white ethnic background (70% v. 75%).</a:t>
            </a:r>
          </a:p>
          <a:p>
            <a:pPr>
              <a:lnSpc>
                <a:spcPct val="100000"/>
              </a:lnSpc>
              <a:spcBef>
                <a:spcPts val="600"/>
              </a:spcBef>
              <a:spcAft>
                <a:spcPts val="600"/>
              </a:spcAft>
            </a:pPr>
            <a:r>
              <a:rPr lang="en-GB" sz="1400" dirty="0">
                <a:solidFill>
                  <a:srgbClr val="404040"/>
                </a:solidFill>
              </a:rPr>
              <a:t>Pupils from an ethnic minority group are more likely have engaged with smoking cigarettes and e-cigarettes, than their ethnicity white peers.</a:t>
            </a:r>
          </a:p>
          <a:p>
            <a:pPr>
              <a:lnSpc>
                <a:spcPct val="100000"/>
              </a:lnSpc>
              <a:spcBef>
                <a:spcPts val="600"/>
              </a:spcBef>
              <a:spcAft>
                <a:spcPts val="600"/>
              </a:spcAft>
            </a:pPr>
            <a:r>
              <a:rPr lang="en-GB" sz="1400" dirty="0">
                <a:solidFill>
                  <a:srgbClr val="404040"/>
                </a:solidFill>
              </a:rPr>
              <a:t>Pupils from an ethnic minority group are less likely to have parents that smoke and notice that their parents drink.</a:t>
            </a:r>
          </a:p>
          <a:p>
            <a:pPr>
              <a:lnSpc>
                <a:spcPct val="100000"/>
              </a:lnSpc>
              <a:spcBef>
                <a:spcPts val="600"/>
              </a:spcBef>
              <a:spcAft>
                <a:spcPts val="600"/>
              </a:spcAft>
            </a:pPr>
            <a:r>
              <a:rPr lang="en-GB" sz="1400" dirty="0">
                <a:solidFill>
                  <a:srgbClr val="404040"/>
                </a:solidFill>
              </a:rPr>
              <a:t>Pupils from an ethnic minority group are more likely to engage in arcade games when compared to ethnicity white pupils but less likely to gamble online. They are more likely to experience gambling addictive behaviour (28% v. 22%) and less likely to know how to get help about  gambling problem (36% v. 45%). </a:t>
            </a:r>
            <a:endParaRPr lang="en-GB" sz="1400" b="1" dirty="0">
              <a:solidFill>
                <a:schemeClr val="accent4"/>
              </a:solidFill>
            </a:endParaRP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91% of pupils of white ethnicity feel they have space to relax and do activities at home, compared to 85% of ethnic minority backgrounds. </a:t>
            </a:r>
          </a:p>
          <a:p>
            <a:pPr>
              <a:lnSpc>
                <a:spcPct val="100000"/>
              </a:lnSpc>
              <a:spcBef>
                <a:spcPts val="600"/>
              </a:spcBef>
              <a:spcAft>
                <a:spcPts val="600"/>
              </a:spcAft>
            </a:pPr>
            <a:r>
              <a:rPr lang="en-GB" sz="1400" dirty="0">
                <a:solidFill>
                  <a:srgbClr val="404040"/>
                </a:solidFill>
              </a:rPr>
              <a:t>22% of pupils from ethnic minority backgrounds feel able to get involved in their local community, compared to 36% of pupils from a white ethnic background. </a:t>
            </a:r>
          </a:p>
          <a:p>
            <a:pPr>
              <a:lnSpc>
                <a:spcPct val="100000"/>
              </a:lnSpc>
              <a:spcBef>
                <a:spcPts val="600"/>
              </a:spcBef>
              <a:spcAft>
                <a:spcPts val="600"/>
              </a:spcAft>
            </a:pPr>
            <a:r>
              <a:rPr lang="en-GB" sz="1400" dirty="0">
                <a:solidFill>
                  <a:srgbClr val="404040"/>
                </a:solidFill>
              </a:rPr>
              <a:t>Ethnic minority pupils are slightly less likely to want to get trained in a skilled job after year 11, with 13% saying they are planning to do so, compared to 17% of those from a white ethnicity background. They are more likely to want to continue in full-time education with 49% saying they would like to do so v. 40% of their white ethnicity peers.</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26342980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Fewer ethnic minority pupils have their own phone or a games console and more likely to have a shared device.</a:t>
            </a:r>
          </a:p>
          <a:p>
            <a:pPr>
              <a:lnSpc>
                <a:spcPct val="100000"/>
              </a:lnSpc>
              <a:spcBef>
                <a:spcPts val="600"/>
              </a:spcBef>
              <a:spcAft>
                <a:spcPts val="600"/>
              </a:spcAft>
            </a:pPr>
            <a:r>
              <a:rPr lang="en-GB" sz="1400" dirty="0">
                <a:solidFill>
                  <a:srgbClr val="404040"/>
                </a:solidFill>
              </a:rPr>
              <a:t>Ethnic minority pupils are more inclined to agree that screens have a negative effect on sleep compared to white ethnicity pupils (40% v. 34%). Fewer ethnic minority pupils say that they get help or advice when a something bothers them online, however, more have been talked to about what you can do online. </a:t>
            </a:r>
          </a:p>
          <a:p>
            <a:pPr>
              <a:lnSpc>
                <a:spcPct val="100000"/>
              </a:lnSpc>
              <a:spcBef>
                <a:spcPts val="600"/>
              </a:spcBef>
              <a:spcAft>
                <a:spcPts val="600"/>
              </a:spcAft>
            </a:pPr>
            <a:r>
              <a:rPr lang="en-GB" sz="1400" dirty="0">
                <a:solidFill>
                  <a:srgbClr val="404040"/>
                </a:solidFill>
              </a:rPr>
              <a:t>Pupils from an ethnic minority background are more likely to have seen worrying or nasty things online and content for adults only. </a:t>
            </a:r>
          </a:p>
          <a:p>
            <a:pPr>
              <a:lnSpc>
                <a:spcPct val="100000"/>
              </a:lnSpc>
              <a:spcBef>
                <a:spcPts val="600"/>
              </a:spcBef>
              <a:spcAft>
                <a:spcPts val="600"/>
              </a:spcAft>
            </a:pPr>
            <a:r>
              <a:rPr lang="en-GB" sz="1400" dirty="0">
                <a:solidFill>
                  <a:srgbClr val="404040"/>
                </a:solidFill>
              </a:rPr>
              <a:t>A greater proportion of ethnic minority pupils have experienced ‘sexting’ of receiving such images, than pupils from white ethnic backgrounds.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410928150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differences in the data of pupils declaring themselves as LBGTQ. 11% (132) of pupils said they are LGBTQ.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38% of LGBTQ pupils don’t eat or drink before school, compared to 28% of all secondary pupils.</a:t>
            </a:r>
          </a:p>
          <a:p>
            <a:pPr>
              <a:lnSpc>
                <a:spcPct val="100000"/>
              </a:lnSpc>
              <a:spcBef>
                <a:spcPts val="600"/>
              </a:spcBef>
              <a:spcAft>
                <a:spcPts val="600"/>
              </a:spcAft>
            </a:pPr>
            <a:r>
              <a:rPr lang="en-GB" sz="1400" dirty="0">
                <a:solidFill>
                  <a:srgbClr val="404040"/>
                </a:solidFill>
              </a:rPr>
              <a:t>Less than average, 63% of LGBTQ pupils say they eat with others in their household (v. 69% overall), find mealtimes are enjoyable (39% v. 46%) or eat at the table (44% v. 53%).</a:t>
            </a:r>
          </a:p>
          <a:p>
            <a:pPr>
              <a:lnSpc>
                <a:spcPct val="100000"/>
              </a:lnSpc>
              <a:spcBef>
                <a:spcPts val="600"/>
              </a:spcBef>
              <a:spcAft>
                <a:spcPts val="600"/>
              </a:spcAft>
            </a:pPr>
            <a:r>
              <a:rPr lang="en-GB" sz="1400" dirty="0">
                <a:solidFill>
                  <a:srgbClr val="404040"/>
                </a:solidFill>
              </a:rPr>
              <a:t>LGBTQ pupils are more likely to have rules around eating.</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8% of LGBTQ pupils </a:t>
            </a:r>
            <a:r>
              <a:rPr lang="en-US" sz="1400" dirty="0">
                <a:solidFill>
                  <a:schemeClr val="tx1">
                    <a:lumMod val="75000"/>
                    <a:lumOff val="25000"/>
                  </a:schemeClr>
                </a:solidFill>
              </a:rPr>
              <a:t>clean teeth less than twice a day, </a:t>
            </a:r>
            <a:r>
              <a:rPr lang="en-GB" sz="1400" dirty="0">
                <a:solidFill>
                  <a:schemeClr val="tx1">
                    <a:lumMod val="75000"/>
                    <a:lumOff val="25000"/>
                  </a:schemeClr>
                </a:solidFill>
              </a:rPr>
              <a:t>compared to 3% overall and the highest score of all cohorts.</a:t>
            </a:r>
          </a:p>
          <a:p>
            <a:pPr>
              <a:lnSpc>
                <a:spcPct val="100000"/>
              </a:lnSpc>
              <a:spcBef>
                <a:spcPts val="600"/>
              </a:spcBef>
              <a:spcAft>
                <a:spcPts val="600"/>
              </a:spcAft>
            </a:pPr>
            <a:r>
              <a:rPr lang="en-GB" sz="1400" dirty="0">
                <a:solidFill>
                  <a:schemeClr val="tx1">
                    <a:lumMod val="75000"/>
                    <a:lumOff val="25000"/>
                  </a:schemeClr>
                </a:solidFill>
              </a:rPr>
              <a:t>48% of LGBTQ pupils remember being weighed, less than pupils overall (52%) and this cohort are most likely to feel unhappy about it (41% v. 21% overall).</a:t>
            </a:r>
          </a:p>
          <a:p>
            <a:pPr>
              <a:lnSpc>
                <a:spcPct val="100000"/>
              </a:lnSpc>
              <a:spcBef>
                <a:spcPts val="600"/>
              </a:spcBef>
              <a:spcAft>
                <a:spcPts val="600"/>
              </a:spcAft>
            </a:pPr>
            <a:r>
              <a:rPr lang="en-GB" sz="1400" dirty="0">
                <a:solidFill>
                  <a:schemeClr val="tx1">
                    <a:lumMod val="75000"/>
                    <a:lumOff val="25000"/>
                  </a:schemeClr>
                </a:solidFill>
              </a:rPr>
              <a:t>61% of LGBTQ pupils have had a day off school in the last year that was not for illness/holiday and of those pupils 26% have done so because of bullying (much more likely to do so than pupils overall at 11%).</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LGBTQ pupils are more likely than average to get the bus or a car to school.</a:t>
            </a:r>
          </a:p>
          <a:p>
            <a:pPr>
              <a:lnSpc>
                <a:spcPct val="100000"/>
              </a:lnSpc>
              <a:spcBef>
                <a:spcPts val="600"/>
              </a:spcBef>
              <a:spcAft>
                <a:spcPts val="600"/>
              </a:spcAft>
            </a:pPr>
            <a:r>
              <a:rPr lang="en-GB" sz="1400" dirty="0">
                <a:solidFill>
                  <a:srgbClr val="404040"/>
                </a:solidFill>
              </a:rPr>
              <a:t>When it comes to physical activities, LGBTQ pupils are more likely to do this by themselves compared to pupils overall (60% v. 48% overall) and less likely to do so with friends after school (40% v. 50%). </a:t>
            </a: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363881863"/>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37% of LGBTQ pupils exercise for more than 1 hour, this is less than all secondary pupils at 49% and the lowest score amongst all cohorts.</a:t>
            </a:r>
          </a:p>
          <a:p>
            <a:pPr>
              <a:lnSpc>
                <a:spcPct val="100000"/>
              </a:lnSpc>
              <a:spcBef>
                <a:spcPts val="600"/>
              </a:spcBef>
              <a:spcAft>
                <a:spcPts val="600"/>
              </a:spcAft>
            </a:pPr>
            <a:r>
              <a:rPr lang="en-GB" sz="1400" dirty="0">
                <a:solidFill>
                  <a:srgbClr val="404040"/>
                </a:solidFill>
              </a:rPr>
              <a:t>66% of LGBTQ pupils breathe faster and get hot and tired when they exercise compared to 54% of all secondary pupils.</a:t>
            </a:r>
          </a:p>
          <a:p>
            <a:pPr>
              <a:lnSpc>
                <a:spcPct val="100000"/>
              </a:lnSpc>
              <a:spcBef>
                <a:spcPts val="600"/>
              </a:spcBef>
              <a:spcAft>
                <a:spcPts val="600"/>
              </a:spcAft>
            </a:pPr>
            <a:r>
              <a:rPr lang="en-GB" sz="1400" dirty="0">
                <a:solidFill>
                  <a:srgbClr val="404040"/>
                </a:solidFill>
              </a:rPr>
              <a:t>LGBTQ pupils are less likely to say they enjoy physical activities, with 60% saying they enjoy it a lot/quite a lot, compared to 70% of secondary pupils overall. 53% of LGBTQ pupils say it is because they feel shy about their body (compared to 34% of all secondary pupils that say the same).</a:t>
            </a:r>
            <a:endParaRPr lang="en-GB" sz="1600" dirty="0">
              <a:solidFill>
                <a:schemeClr val="tx1">
                  <a:lumMod val="75000"/>
                  <a:lumOff val="25000"/>
                </a:schemeClr>
              </a:solidFill>
            </a:endParaRPr>
          </a:p>
          <a:p>
            <a:pPr marL="0" indent="0">
              <a:lnSpc>
                <a:spcPct val="100000"/>
              </a:lnSpc>
              <a:spcBef>
                <a:spcPts val="600"/>
              </a:spcBef>
              <a:spcAft>
                <a:spcPts val="600"/>
              </a:spcAft>
              <a:buNone/>
            </a:pPr>
            <a:r>
              <a:rPr lang="en-GB" sz="1600" b="1" dirty="0">
                <a:solidFill>
                  <a:srgbClr val="00A8D1"/>
                </a:solidFill>
              </a:rPr>
              <a:t>Relationships</a:t>
            </a:r>
          </a:p>
          <a:p>
            <a:pPr>
              <a:lnSpc>
                <a:spcPct val="100000"/>
              </a:lnSpc>
              <a:spcBef>
                <a:spcPts val="600"/>
              </a:spcBef>
              <a:spcAft>
                <a:spcPts val="600"/>
              </a:spcAft>
            </a:pPr>
            <a:r>
              <a:rPr lang="en-GB" sz="1400" dirty="0">
                <a:solidFill>
                  <a:srgbClr val="404040"/>
                </a:solidFill>
              </a:rPr>
              <a:t>Whereas 78% of all secondary pupils unconditionally say they get love and support from people at home if they are upset or worked about something, the figure decreases to 58% for LGBTQ pupils. </a:t>
            </a:r>
          </a:p>
          <a:p>
            <a:pPr>
              <a:lnSpc>
                <a:spcPct val="100000"/>
              </a:lnSpc>
              <a:spcBef>
                <a:spcPts val="600"/>
              </a:spcBef>
              <a:spcAft>
                <a:spcPts val="600"/>
              </a:spcAft>
            </a:pPr>
            <a:r>
              <a:rPr lang="en-GB" sz="1400" dirty="0">
                <a:solidFill>
                  <a:srgbClr val="404040"/>
                </a:solidFill>
              </a:rPr>
              <a:t>42% of LGBTQ pupils say they have been bullied at school within the last 12 months, compared to 23% of secondary pupils overall. Additionally, they are also more likely to be bullied online (20% compared to 10% overall), near the home (15% compared to 6% overall) and at home (5% compared to 2% overall). </a:t>
            </a:r>
          </a:p>
          <a:p>
            <a:pPr>
              <a:lnSpc>
                <a:spcPct val="100000"/>
              </a:lnSpc>
              <a:spcBef>
                <a:spcPts val="600"/>
              </a:spcBef>
              <a:spcAft>
                <a:spcPts val="600"/>
              </a:spcAft>
            </a:pPr>
            <a:r>
              <a:rPr lang="en-GB" sz="1400" dirty="0">
                <a:solidFill>
                  <a:srgbClr val="404040"/>
                </a:solidFill>
              </a:rPr>
              <a:t>44% of LGBTQ pupils are bullied by a child they don’t know, compared to 27% of all secondary pupils. Further to this, 53% of LGBTQ pupils feel they are bullied because of they are LGBTQ, compared to 10% of secondary pupils overall. </a:t>
            </a:r>
          </a:p>
          <a:p>
            <a:pPr>
              <a:lnSpc>
                <a:spcPct val="100000"/>
              </a:lnSpc>
              <a:spcBef>
                <a:spcPts val="600"/>
              </a:spcBef>
              <a:spcAft>
                <a:spcPts val="600"/>
              </a:spcAft>
            </a:pPr>
            <a:r>
              <a:rPr lang="en-GB" sz="1400" dirty="0">
                <a:solidFill>
                  <a:srgbClr val="404040"/>
                </a:solidFill>
              </a:rPr>
              <a:t>‘Only’ 19% of LGBTQ pupils said the bullying stopped after they told them, compared to 33% of all secondary pupils.</a:t>
            </a:r>
          </a:p>
          <a:p>
            <a:pPr>
              <a:lnSpc>
                <a:spcPct val="100000"/>
              </a:lnSpc>
              <a:spcBef>
                <a:spcPts val="600"/>
              </a:spcBef>
              <a:spcAft>
                <a:spcPts val="600"/>
              </a:spcAft>
            </a:pPr>
            <a:r>
              <a:rPr lang="en-US" sz="1400" dirty="0">
                <a:solidFill>
                  <a:srgbClr val="404040"/>
                </a:solidFill>
              </a:rPr>
              <a:t>30% of LGBTQ pupils have experienced inappropriate comments/behaviours of a sexual nature at school (v. 21% overall).</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33% of LGBTQ pupils say they have been in a controlling and/or abusive relationship (v. 23% overall). </a:t>
            </a:r>
          </a:p>
          <a:p>
            <a:pPr>
              <a:lnSpc>
                <a:spcPct val="100000"/>
              </a:lnSpc>
              <a:spcBef>
                <a:spcPts val="600"/>
              </a:spcBef>
              <a:spcAft>
                <a:spcPts val="600"/>
              </a:spcAft>
            </a:pPr>
            <a:r>
              <a:rPr lang="en-GB" sz="1400" dirty="0">
                <a:solidFill>
                  <a:srgbClr val="404040"/>
                </a:solidFill>
              </a:rPr>
              <a:t>LGBTQ pupils have more awareness of services for young people in Doncaster and are more knowledgeable about sexual health.</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2446406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(3)</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500"/>
              </a:spcAft>
            </a:pPr>
            <a:r>
              <a:rPr lang="en-GB" sz="1400" dirty="0">
                <a:solidFill>
                  <a:srgbClr val="404040"/>
                </a:solidFill>
              </a:rPr>
              <a:t>16% of all secondary pupils say they are not/not at all happy with their life at the moment, this nearly doubles for LGBTQ pupils (31%). </a:t>
            </a:r>
          </a:p>
          <a:p>
            <a:pPr>
              <a:lnSpc>
                <a:spcPct val="100000"/>
              </a:lnSpc>
              <a:spcBef>
                <a:spcPts val="600"/>
              </a:spcBef>
              <a:spcAft>
                <a:spcPts val="500"/>
              </a:spcAft>
            </a:pPr>
            <a:r>
              <a:rPr lang="en-GB" sz="1400" dirty="0">
                <a:solidFill>
                  <a:srgbClr val="404040"/>
                </a:solidFill>
              </a:rPr>
              <a:t>A higher proportion of LGBTQ pupils have experienced shouting and arguing (21% compared to 14% of secondary pupils overall) at home, as well as violence (11% v. 4% overall). </a:t>
            </a:r>
          </a:p>
          <a:p>
            <a:pPr>
              <a:lnSpc>
                <a:spcPct val="100000"/>
              </a:lnSpc>
              <a:spcBef>
                <a:spcPts val="600"/>
              </a:spcBef>
              <a:spcAft>
                <a:spcPts val="500"/>
              </a:spcAft>
            </a:pPr>
            <a:r>
              <a:rPr lang="en-GB" sz="1400" dirty="0">
                <a:solidFill>
                  <a:srgbClr val="404040"/>
                </a:solidFill>
              </a:rPr>
              <a:t>When asked to consider their reactions when something goes wrong, LGBTQ pupils were more likely to have a negative response, for example 47% say they would ‘get upset and feel bad for ages’ compared to 32% overall that say the same. 61% of LGBTQ pupils have a low resilience score compared to 48% of all pupils.</a:t>
            </a:r>
          </a:p>
          <a:p>
            <a:pPr>
              <a:lnSpc>
                <a:spcPct val="100000"/>
              </a:lnSpc>
              <a:spcBef>
                <a:spcPts val="600"/>
              </a:spcBef>
              <a:spcAft>
                <a:spcPts val="500"/>
              </a:spcAft>
            </a:pPr>
            <a:r>
              <a:rPr lang="en-GB" sz="1400" dirty="0">
                <a:solidFill>
                  <a:srgbClr val="404040"/>
                </a:solidFill>
              </a:rPr>
              <a:t>57% of LGBTQ pupils have changed their appearance recently compared to 48% overall.</a:t>
            </a:r>
          </a:p>
          <a:p>
            <a:pPr>
              <a:lnSpc>
                <a:spcPct val="100000"/>
              </a:lnSpc>
              <a:spcBef>
                <a:spcPts val="600"/>
              </a:spcBef>
              <a:spcAft>
                <a:spcPts val="500"/>
              </a:spcAft>
            </a:pPr>
            <a:r>
              <a:rPr lang="en-GB" sz="1400" dirty="0">
                <a:solidFill>
                  <a:srgbClr val="404040"/>
                </a:solidFill>
              </a:rPr>
              <a:t>32% of pupils feel they are always listened to by adults making decisions about them, this decreases to 18% of LGBTQ pupils.</a:t>
            </a:r>
          </a:p>
          <a:p>
            <a:pPr>
              <a:lnSpc>
                <a:spcPct val="100000"/>
              </a:lnSpc>
              <a:spcBef>
                <a:spcPts val="600"/>
              </a:spcBef>
              <a:spcAft>
                <a:spcPts val="500"/>
              </a:spcAft>
            </a:pPr>
            <a:r>
              <a:rPr lang="en-GB" sz="1400" dirty="0">
                <a:solidFill>
                  <a:srgbClr val="404040"/>
                </a:solidFill>
              </a:rPr>
              <a:t>A higher than average proportion of LGBTQ pupils worry about the way they look and their mental health, more than any other cohort.</a:t>
            </a:r>
          </a:p>
          <a:p>
            <a:pPr>
              <a:lnSpc>
                <a:spcPct val="100000"/>
              </a:lnSpc>
              <a:spcBef>
                <a:spcPts val="600"/>
              </a:spcBef>
              <a:spcAft>
                <a:spcPts val="500"/>
              </a:spcAft>
            </a:pPr>
            <a:r>
              <a:rPr lang="en-GB" sz="1400" dirty="0">
                <a:solidFill>
                  <a:srgbClr val="404040"/>
                </a:solidFill>
              </a:rPr>
              <a:t>Whereas overall 17% of pupils display an explicitly harmful or potentially dangerous behaviour (e.g. drinking alcohol, smoking and or self-harming) when worried about things, the figure increases for LGBTQ pupils to 32%. This is the highest among all cohorts. </a:t>
            </a:r>
            <a:endParaRPr lang="en-GB" sz="1400" b="1" dirty="0">
              <a:solidFill>
                <a:srgbClr val="C0000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LGBTQ pupils are more likely to have seen knives used as a threat (34%) or carried for protection (17%) than secondary pupils overall (29% and 12% respectively).</a:t>
            </a:r>
          </a:p>
          <a:p>
            <a:pPr>
              <a:lnSpc>
                <a:spcPct val="100000"/>
              </a:lnSpc>
              <a:spcBef>
                <a:spcPts val="600"/>
              </a:spcBef>
              <a:spcAft>
                <a:spcPts val="600"/>
              </a:spcAft>
            </a:pPr>
            <a:r>
              <a:rPr lang="en-GB" sz="1400" dirty="0">
                <a:solidFill>
                  <a:srgbClr val="404040"/>
                </a:solidFill>
              </a:rPr>
              <a:t>LGBTQ pupils feel less safe when going out (during the day or after dark), in Doncaster Town Centre, in school and on the way to/from school compared to secondary pupils overall. </a:t>
            </a:r>
          </a:p>
          <a:p>
            <a:pPr>
              <a:lnSpc>
                <a:spcPct val="100000"/>
              </a:lnSpc>
              <a:spcBef>
                <a:spcPts val="600"/>
              </a:spcBef>
              <a:spcAft>
                <a:spcPts val="600"/>
              </a:spcAft>
            </a:pPr>
            <a:r>
              <a:rPr lang="en-GB" sz="1400" dirty="0">
                <a:solidFill>
                  <a:srgbClr val="404040"/>
                </a:solidFill>
              </a:rPr>
              <a:t>23% of LGBTQ pupils know someone taking drugs, higher than all pupils at 16%, however only 4% of LGBTQ pupils and 6% of all secondary pupils have taken drugs to get high.</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77897273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Pupils in this cohort are less likely to feel they have space at home to relax and do activities (84% compared to 90% of all secondary pupils), feel able to take part in activities important to them (67% compared to 75% overall), less able to get involved in the community (30% compared to 35% overall) and feel less able to share ideas to make things better for people at school (27% compared to 33% overall). </a:t>
            </a:r>
          </a:p>
          <a:p>
            <a:pPr>
              <a:lnSpc>
                <a:spcPct val="100000"/>
              </a:lnSpc>
              <a:spcBef>
                <a:spcPts val="600"/>
              </a:spcBef>
              <a:spcAft>
                <a:spcPts val="600"/>
              </a:spcAft>
            </a:pPr>
            <a:r>
              <a:rPr lang="en-GB" sz="1400" dirty="0">
                <a:solidFill>
                  <a:srgbClr val="404040"/>
                </a:solidFill>
              </a:rPr>
              <a:t>LGBTQ pupils are more likely to want to continue in full-time education past year 11, with 52% saying they are planning to do so, compared to 41% of all secondary pupils. </a:t>
            </a:r>
          </a:p>
          <a:p>
            <a:pPr>
              <a:lnSpc>
                <a:spcPct val="100000"/>
              </a:lnSpc>
              <a:spcBef>
                <a:spcPts val="600"/>
              </a:spcBef>
              <a:spcAft>
                <a:spcPts val="600"/>
              </a:spcAft>
            </a:pPr>
            <a:r>
              <a:rPr lang="en-GB" sz="1400" dirty="0">
                <a:solidFill>
                  <a:srgbClr val="404040"/>
                </a:solidFill>
              </a:rPr>
              <a:t>Although LGBTQ pupils are just as likely as all secondary pupils to agree that they have thing they want to achieve, they do not feel as able to pursue them (65% of all pupils feel able to pursue their goals compared to 59% of LGBTQ pupils) and are much less likely to feel excited about the future (45% v. 61% overall).</a:t>
            </a:r>
          </a:p>
          <a:p>
            <a:pPr marL="0" indent="0">
              <a:lnSpc>
                <a:spcPct val="100000"/>
              </a:lnSpc>
              <a:spcBef>
                <a:spcPts val="600"/>
              </a:spcBef>
              <a:spcAft>
                <a:spcPts val="600"/>
              </a:spcAft>
              <a:buNone/>
            </a:pPr>
            <a:r>
              <a:rPr lang="en-GB" sz="1600" b="1" dirty="0">
                <a:solidFill>
                  <a:srgbClr val="FF0000"/>
                </a:solidFill>
              </a:rPr>
              <a:t>Technology and being online</a:t>
            </a:r>
            <a:endParaRPr lang="en-GB" sz="1600" dirty="0">
              <a:solidFill>
                <a:srgbClr val="FF0000"/>
              </a:solidFill>
            </a:endParaRPr>
          </a:p>
          <a:p>
            <a:pPr>
              <a:lnSpc>
                <a:spcPct val="100000"/>
              </a:lnSpc>
              <a:spcBef>
                <a:spcPts val="600"/>
              </a:spcBef>
              <a:spcAft>
                <a:spcPts val="600"/>
              </a:spcAft>
            </a:pPr>
            <a:r>
              <a:rPr lang="en-GB" sz="1400" dirty="0">
                <a:solidFill>
                  <a:srgbClr val="404040"/>
                </a:solidFill>
              </a:rPr>
              <a:t>LGBTQ pupils are more likely to have their own devices and are more likely to have a Roblox or YouTube account than all secondary pupils.</a:t>
            </a:r>
          </a:p>
          <a:p>
            <a:pPr>
              <a:lnSpc>
                <a:spcPct val="100000"/>
              </a:lnSpc>
              <a:spcBef>
                <a:spcPts val="600"/>
              </a:spcBef>
              <a:spcAft>
                <a:spcPts val="600"/>
              </a:spcAft>
            </a:pPr>
            <a:r>
              <a:rPr lang="en-GB" sz="1400" dirty="0">
                <a:solidFill>
                  <a:srgbClr val="404040"/>
                </a:solidFill>
              </a:rPr>
              <a:t>LGBTQ pupils are more likely to have parents involved in what they do online and rules surrounding times they are online and for how long. </a:t>
            </a:r>
          </a:p>
          <a:p>
            <a:pPr>
              <a:lnSpc>
                <a:spcPct val="100000"/>
              </a:lnSpc>
              <a:spcBef>
                <a:spcPts val="600"/>
              </a:spcBef>
              <a:spcAft>
                <a:spcPts val="600"/>
              </a:spcAft>
            </a:pPr>
            <a:r>
              <a:rPr lang="en-GB" sz="1400" dirty="0">
                <a:solidFill>
                  <a:srgbClr val="404040"/>
                </a:solidFill>
              </a:rPr>
              <a:t>A greater proportion of LGBTQ pupils are likely to meet someone in person after meeting online than all secondary pupils (27% v. 22%) and are more likely for that person to be older.</a:t>
            </a:r>
          </a:p>
          <a:p>
            <a:pPr>
              <a:lnSpc>
                <a:spcPct val="100000"/>
              </a:lnSpc>
              <a:spcBef>
                <a:spcPts val="600"/>
              </a:spcBef>
              <a:spcAft>
                <a:spcPts val="600"/>
              </a:spcAft>
            </a:pPr>
            <a:r>
              <a:rPr lang="en-GB" sz="1400" dirty="0">
                <a:solidFill>
                  <a:srgbClr val="404040"/>
                </a:solidFill>
              </a:rPr>
              <a:t>LGBTQ pupils are also more likely to have seen adult-only content (39% compared to 36% average) and seen things online they find worrying or nasty (34% compared to 28% of all secondary pupils). </a:t>
            </a:r>
          </a:p>
          <a:p>
            <a:pPr>
              <a:lnSpc>
                <a:spcPct val="100000"/>
              </a:lnSpc>
              <a:spcBef>
                <a:spcPts val="600"/>
              </a:spcBef>
              <a:spcAft>
                <a:spcPts val="600"/>
              </a:spcAft>
            </a:pPr>
            <a:r>
              <a:rPr lang="en-GB" sz="1400" dirty="0">
                <a:solidFill>
                  <a:srgbClr val="404040"/>
                </a:solidFill>
              </a:rPr>
              <a:t>When asked about ‘sexting’ images, LGBTQ pupils are more likely to have sent themselves, know someone who has posted real images, or to have received sexting images.</a:t>
            </a:r>
          </a:p>
          <a:p>
            <a:pPr>
              <a:lnSpc>
                <a:spcPct val="100000"/>
              </a:lnSpc>
              <a:spcBef>
                <a:spcPts val="600"/>
              </a:spcBef>
              <a:spcAft>
                <a:spcPts val="600"/>
              </a:spcAft>
            </a:pPr>
            <a:r>
              <a:rPr lang="en-GB" sz="1400" dirty="0">
                <a:solidFill>
                  <a:srgbClr val="404040"/>
                </a:solidFill>
              </a:rPr>
              <a:t>22% of LGBTQ pupils have used a service for young people in Doncaster, compared to 12% of all secondary pupils.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5622231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dirty="0"/>
              <a:t>Introduction</a:t>
            </a:r>
          </a:p>
        </p:txBody>
      </p:sp>
      <p:sp>
        <p:nvSpPr>
          <p:cNvPr id="4" name="Content Placeholder 3"/>
          <p:cNvSpPr>
            <a:spLocks noGrp="1"/>
          </p:cNvSpPr>
          <p:nvPr>
            <p:ph idx="1"/>
          </p:nvPr>
        </p:nvSpPr>
        <p:spPr>
          <a:xfrm>
            <a:off x="183600" y="835200"/>
            <a:ext cx="5742628" cy="5404689"/>
          </a:xfrm>
        </p:spPr>
        <p:txBody>
          <a:bodyPr>
            <a:noAutofit/>
          </a:bodyPr>
          <a:lstStyle/>
          <a:p>
            <a:r>
              <a:rPr lang="en-GB" sz="1200" dirty="0">
                <a:solidFill>
                  <a:schemeClr val="tx1">
                    <a:lumMod val="75000"/>
                    <a:lumOff val="25000"/>
                  </a:schemeClr>
                </a:solidFill>
              </a:rPr>
              <a:t>The Doncaster Council Pupil Lifestyle Survey has been developed by Doncaster Council’s Public Health Department in conjunction with independent research agency, PFA Research. The survey is designed for young people of primary and secondary school age within Key Stages 2, 3 and 4 (specifically year group 4, 6, 8 and 10). The results of the 2023 survey represents the third year’s output of a three-year commitment to the new survey, with a refreshed methodology (100% online) and comprising new questionnaires for primary and secondary schools.</a:t>
            </a:r>
          </a:p>
          <a:p>
            <a:r>
              <a:rPr lang="en-GB" sz="1200" dirty="0">
                <a:solidFill>
                  <a:schemeClr val="tx1">
                    <a:lumMod val="75000"/>
                    <a:lumOff val="25000"/>
                  </a:schemeClr>
                </a:solidFill>
              </a:rPr>
              <a:t>The aim of the research is to attain trackable data that monitors experiences, behaviours and </a:t>
            </a:r>
            <a:r>
              <a:rPr lang="en-GB" sz="1200" dirty="0">
                <a:solidFill>
                  <a:srgbClr val="404040"/>
                </a:solidFill>
              </a:rPr>
              <a:t>attitudes</a:t>
            </a:r>
            <a:r>
              <a:rPr lang="en-GB" sz="1200" dirty="0">
                <a:solidFill>
                  <a:schemeClr val="tx1">
                    <a:lumMod val="75000"/>
                    <a:lumOff val="25000"/>
                  </a:schemeClr>
                </a:solidFill>
              </a:rPr>
              <a:t> to key themes including: physical activity, nutrition and oral health, keeping safe, emotional health and wellbeing, and risk-taking behaviours. The data arising from the survey is essential to support the work of Doncaster Council’s Public Health Department and will be used to inform strategic decisions of the public health service as well as supporting teachers and educational programmes as the stimulus for discussion with young people. </a:t>
            </a:r>
          </a:p>
          <a:p>
            <a:r>
              <a:rPr lang="en-GB" sz="1200" dirty="0">
                <a:solidFill>
                  <a:schemeClr val="tx1">
                    <a:lumMod val="75000"/>
                    <a:lumOff val="25000"/>
                  </a:schemeClr>
                </a:solidFill>
              </a:rPr>
              <a:t>This report is designed to be used in a standalone format. Each page of results presents the complete question asked, the base (response group) to which the question was asked, and the number of responses received and answering the question. That said, users may find it useful to review the full set of questions provided as Appendix 1.</a:t>
            </a:r>
          </a:p>
          <a:p>
            <a:r>
              <a:rPr lang="en-GB" sz="1200" dirty="0">
                <a:solidFill>
                  <a:schemeClr val="tx1">
                    <a:lumMod val="75000"/>
                    <a:lumOff val="25000"/>
                  </a:schemeClr>
                </a:solidFill>
              </a:rPr>
              <a:t>This report delivers the headline results from all primary schools participating. Where appropriate, data are broken down by key analysis groups; namely gender, year group (i.e. age), and vulnerable group indicators. Full data tabulations will be provided (to follow) to supplement this report for those who may wish to look at subgroups in greater detail. The full set of raw data will be held by Doncaster Council’s Public Health Department.</a:t>
            </a:r>
          </a:p>
          <a:p>
            <a:endParaRPr lang="en-GB" sz="1200" dirty="0">
              <a:solidFill>
                <a:schemeClr val="tx1">
                  <a:lumMod val="75000"/>
                  <a:lumOff val="25000"/>
                </a:schemeClr>
              </a:solidFill>
            </a:endParaRPr>
          </a:p>
        </p:txBody>
      </p:sp>
      <p:sp>
        <p:nvSpPr>
          <p:cNvPr id="8" name="Content Placeholder 3"/>
          <p:cNvSpPr txBox="1">
            <a:spLocks/>
          </p:cNvSpPr>
          <p:nvPr/>
        </p:nvSpPr>
        <p:spPr>
          <a:xfrm>
            <a:off x="5922628" y="821055"/>
            <a:ext cx="5742628" cy="5404689"/>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DINPro" panose="020B0504020101020102"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DINPro" panose="020B0504020101020102"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DINPro" panose="020B0504020101020102"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200" dirty="0">
                <a:solidFill>
                  <a:schemeClr val="tx1">
                    <a:lumMod val="75000"/>
                    <a:lumOff val="25000"/>
                  </a:schemeClr>
                </a:solidFill>
                <a:latin typeface="Calibri" panose="020F0502020204030204" pitchFamily="34" charset="0"/>
              </a:rPr>
              <a:t>Schools which participated and achieved a response rate of at least 70% for their year groups will receive a bespoke summary of their data. Individual schools’ results are otherwise considered to be confidential and will not be shared with other organisations without the express permission of the school. </a:t>
            </a:r>
          </a:p>
          <a:p>
            <a:r>
              <a:rPr lang="en-GB" sz="1200" dirty="0">
                <a:solidFill>
                  <a:schemeClr val="tx1">
                    <a:lumMod val="75000"/>
                    <a:lumOff val="25000"/>
                  </a:schemeClr>
                </a:solidFill>
                <a:latin typeface="Calibri" panose="020F0502020204030204" pitchFamily="34" charset="0"/>
              </a:rPr>
              <a:t>PFA Research, as the research company appointed to deliver the survey and analyse results, will be pleased to advise upon and consider additional ad hoc analyses on the data. These requests should be directed through the Doncaster Council Public Health Department.</a:t>
            </a:r>
          </a:p>
          <a:p>
            <a:pPr marL="0" indent="0">
              <a:buNone/>
            </a:pPr>
            <a:r>
              <a:rPr lang="en-GB" sz="1200" dirty="0">
                <a:solidFill>
                  <a:schemeClr val="tx1">
                    <a:lumMod val="75000"/>
                    <a:lumOff val="25000"/>
                  </a:schemeClr>
                </a:solidFill>
                <a:latin typeface="+mn-lt"/>
                <a:cs typeface="DINPro-Medium" panose="020B0604020101020102" pitchFamily="34" charset="0"/>
              </a:rPr>
              <a:t>Methodology</a:t>
            </a:r>
          </a:p>
          <a:p>
            <a:r>
              <a:rPr lang="en-GB" sz="1200" dirty="0">
                <a:solidFill>
                  <a:schemeClr val="tx1">
                    <a:lumMod val="75000"/>
                    <a:lumOff val="25000"/>
                  </a:schemeClr>
                </a:solidFill>
                <a:latin typeface="Calibri" panose="020F0502020204030204" pitchFamily="34" charset="0"/>
              </a:rPr>
              <a:t>Both the Primary and Secondary Surveys took the form of a standard, anonymous online questionnaire.</a:t>
            </a:r>
          </a:p>
          <a:p>
            <a:r>
              <a:rPr lang="en-GB" sz="1200" dirty="0">
                <a:solidFill>
                  <a:schemeClr val="tx1">
                    <a:lumMod val="75000"/>
                    <a:lumOff val="25000"/>
                  </a:schemeClr>
                </a:solidFill>
                <a:latin typeface="Calibri"/>
              </a:rPr>
              <a:t>All 110 mainstream schools across Doncaster were requested to take part in the survey during the 2024 Spring and Summer term. Schools had until the 2024 Summer holidays break for pupils to complete surveys. Schools opting in were sent a unique link which detailed both school and year groups and asked to complete with the students as they saw fit.</a:t>
            </a:r>
          </a:p>
          <a:p>
            <a:r>
              <a:rPr lang="en-GB" sz="1200" dirty="0">
                <a:solidFill>
                  <a:schemeClr val="tx1">
                    <a:lumMod val="75000"/>
                    <a:lumOff val="25000"/>
                  </a:schemeClr>
                </a:solidFill>
                <a:latin typeface="Calibri"/>
              </a:rPr>
              <a:t>74 primary and 14 secondary mainstream schools have participated across 5 years.</a:t>
            </a: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pPr marL="171450" lvl="1" indent="-171450">
              <a:spcBef>
                <a:spcPts val="1200"/>
              </a:spcBef>
            </a:pPr>
            <a:r>
              <a:rPr lang="en-GB" sz="1000" dirty="0">
                <a:solidFill>
                  <a:schemeClr val="tx1">
                    <a:lumMod val="75000"/>
                    <a:lumOff val="25000"/>
                  </a:schemeClr>
                </a:solidFill>
                <a:latin typeface="Calibri" panose="020F0502020204030204" pitchFamily="34" charset="0"/>
              </a:rPr>
              <a:t>Estimated total number of Year 4 and 6 pupils (Primary) and Year 8 and 10 pupils (secondary), based upon published figures for Doncaster of total number on roll for each school.</a:t>
            </a:r>
          </a:p>
          <a:p>
            <a:pPr marL="171450" lvl="1" indent="-171450">
              <a:spcBef>
                <a:spcPts val="1200"/>
              </a:spcBef>
            </a:pPr>
            <a:r>
              <a:rPr lang="en-GB" sz="1000" dirty="0">
                <a:solidFill>
                  <a:schemeClr val="tx1">
                    <a:lumMod val="75000"/>
                    <a:lumOff val="25000"/>
                  </a:schemeClr>
                </a:solidFill>
                <a:latin typeface="Calibri" panose="020F0502020204030204" pitchFamily="34" charset="0"/>
              </a:rPr>
              <a:t>** Total Surveys completed by Year 4 and 6 pupils (Primary) and Year 8 and 10 pupils (secondary)</a:t>
            </a:r>
          </a:p>
        </p:txBody>
      </p:sp>
      <p:graphicFrame>
        <p:nvGraphicFramePr>
          <p:cNvPr id="5" name="Table 4"/>
          <p:cNvGraphicFramePr>
            <a:graphicFrameLocks noGrp="1"/>
          </p:cNvGraphicFramePr>
          <p:nvPr>
            <p:extLst>
              <p:ext uri="{D42A27DB-BD31-4B8C-83A1-F6EECF244321}">
                <p14:modId xmlns:p14="http://schemas.microsoft.com/office/powerpoint/2010/main" val="26783691"/>
              </p:ext>
            </p:extLst>
          </p:nvPr>
        </p:nvGraphicFramePr>
        <p:xfrm>
          <a:off x="6163921" y="4416913"/>
          <a:ext cx="5263642" cy="1043289"/>
        </p:xfrm>
        <a:graphic>
          <a:graphicData uri="http://schemas.openxmlformats.org/drawingml/2006/table">
            <a:tbl>
              <a:tblPr firstRow="1" bandRow="1">
                <a:tableStyleId>{5940675A-B579-460E-94D1-54222C63F5DA}</a:tableStyleId>
              </a:tblPr>
              <a:tblGrid>
                <a:gridCol w="789298">
                  <a:extLst>
                    <a:ext uri="{9D8B030D-6E8A-4147-A177-3AD203B41FA5}">
                      <a16:colId xmlns:a16="http://schemas.microsoft.com/office/drawing/2014/main" val="20000"/>
                    </a:ext>
                  </a:extLst>
                </a:gridCol>
                <a:gridCol w="1003177">
                  <a:extLst>
                    <a:ext uri="{9D8B030D-6E8A-4147-A177-3AD203B41FA5}">
                      <a16:colId xmlns:a16="http://schemas.microsoft.com/office/drawing/2014/main" val="20001"/>
                    </a:ext>
                  </a:extLst>
                </a:gridCol>
                <a:gridCol w="1020932">
                  <a:extLst>
                    <a:ext uri="{9D8B030D-6E8A-4147-A177-3AD203B41FA5}">
                      <a16:colId xmlns:a16="http://schemas.microsoft.com/office/drawing/2014/main" val="20002"/>
                    </a:ext>
                  </a:extLst>
                </a:gridCol>
                <a:gridCol w="1225118">
                  <a:extLst>
                    <a:ext uri="{9D8B030D-6E8A-4147-A177-3AD203B41FA5}">
                      <a16:colId xmlns:a16="http://schemas.microsoft.com/office/drawing/2014/main" val="20003"/>
                    </a:ext>
                  </a:extLst>
                </a:gridCol>
                <a:gridCol w="1225117">
                  <a:extLst>
                    <a:ext uri="{9D8B030D-6E8A-4147-A177-3AD203B41FA5}">
                      <a16:colId xmlns:a16="http://schemas.microsoft.com/office/drawing/2014/main" val="20004"/>
                    </a:ext>
                  </a:extLst>
                </a:gridCol>
              </a:tblGrid>
              <a:tr h="515417">
                <a:tc>
                  <a:txBody>
                    <a:bodyPr/>
                    <a:lstStyle/>
                    <a:p>
                      <a:endParaRPr lang="en-GB" sz="120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No. Schools in Doncaster</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Total Schools participated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Est Number</a:t>
                      </a:r>
                      <a:r>
                        <a:rPr lang="en-GB" sz="1050" baseline="0" dirty="0">
                          <a:solidFill>
                            <a:schemeClr val="tx1">
                              <a:lumMod val="75000"/>
                              <a:lumOff val="25000"/>
                            </a:schemeClr>
                          </a:solidFill>
                        </a:rPr>
                        <a:t> of pupils per year*</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 Total Surveys Completed**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220893">
                <a:tc>
                  <a:txBody>
                    <a:bodyPr/>
                    <a:lstStyle/>
                    <a:p>
                      <a:r>
                        <a:rPr lang="en-GB" sz="1100" dirty="0">
                          <a:solidFill>
                            <a:schemeClr val="tx1">
                              <a:lumMod val="75000"/>
                              <a:lumOff val="25000"/>
                            </a:schemeClr>
                          </a:solidFill>
                        </a:rPr>
                        <a:t>Primary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91</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74</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7,890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14,795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68792">
                <a:tc>
                  <a:txBody>
                    <a:bodyPr/>
                    <a:lstStyle/>
                    <a:p>
                      <a:r>
                        <a:rPr lang="en-GB" sz="1100" dirty="0">
                          <a:solidFill>
                            <a:schemeClr val="tx1">
                              <a:lumMod val="75000"/>
                              <a:lumOff val="25000"/>
                            </a:schemeClr>
                          </a:solidFill>
                        </a:rPr>
                        <a:t>Secondary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19</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14</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6,460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5,245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2364346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DAC15E-579B-4890-9C46-312AAFEE2430}"/>
              </a:ext>
            </a:extLst>
          </p:cNvPr>
          <p:cNvSpPr>
            <a:spLocks noGrp="1"/>
          </p:cNvSpPr>
          <p:nvPr>
            <p:ph type="title"/>
          </p:nvPr>
        </p:nvSpPr>
        <p:spPr>
          <a:xfrm>
            <a:off x="183019" y="124584"/>
            <a:ext cx="9900000" cy="900000"/>
          </a:xfrm>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2A621D25-B57C-416F-8736-2D70731EDCC6}"/>
              </a:ext>
            </a:extLst>
          </p:cNvPr>
          <p:cNvSpPr>
            <a:spLocks noGrp="1"/>
          </p:cNvSpPr>
          <p:nvPr>
            <p:ph idx="1"/>
          </p:nvPr>
        </p:nvSpPr>
        <p:spPr>
          <a:xfrm>
            <a:off x="183019" y="867693"/>
            <a:ext cx="11942331" cy="5869576"/>
          </a:xfrm>
        </p:spPr>
        <p:txBody>
          <a:bodyPr>
            <a:noAutofit/>
          </a:bodyPr>
          <a:lstStyle/>
          <a:p>
            <a:pPr marL="0" indent="0">
              <a:lnSpc>
                <a:spcPct val="107000"/>
              </a:lnSpc>
              <a:spcBef>
                <a:spcPts val="600"/>
              </a:spcBef>
              <a:spcAft>
                <a:spcPts val="800"/>
              </a:spcAft>
              <a:buNone/>
            </a:pPr>
            <a:r>
              <a:rPr lang="en-GB" sz="1600" b="1" dirty="0">
                <a:solidFill>
                  <a:srgbClr val="00A79B"/>
                </a:solidFill>
                <a:effectLst/>
                <a:latin typeface="Calibri" panose="020F0502020204030204" pitchFamily="34" charset="0"/>
                <a:ea typeface="Calibri" panose="020F0502020204030204" pitchFamily="34" charset="0"/>
                <a:cs typeface="Times New Roman" panose="02020603050405020304" pitchFamily="18" charset="0"/>
              </a:rPr>
              <a:t>Healthy Eating</a:t>
            </a:r>
          </a:p>
          <a:p>
            <a:pPr>
              <a:spcBef>
                <a:spcPts val="600"/>
              </a:spcBef>
              <a:tabLst>
                <a:tab pos="457200" algn="l"/>
              </a:tabLst>
            </a:pPr>
            <a:r>
              <a:rPr lang="en-GB" sz="1300" i="1" dirty="0">
                <a:solidFill>
                  <a:schemeClr val="tx1"/>
                </a:solidFill>
                <a:cs typeface="Times New Roman" panose="02020603050405020304" pitchFamily="18" charset="0"/>
              </a:rPr>
              <a:t>‘If you don’t normally have anything to eat or drink, or only have a drink before starting school, why is this (tick all that apply)’ – New option added: ‘Other – please state’ added for 2024. </a:t>
            </a:r>
          </a:p>
          <a:p>
            <a:pPr>
              <a:spcBef>
                <a:spcPts val="600"/>
              </a:spcBef>
              <a:tabLst>
                <a:tab pos="457200" algn="l"/>
              </a:tabLst>
            </a:pPr>
            <a:r>
              <a:rPr lang="en-GB" sz="1300" i="1" dirty="0">
                <a:solidFill>
                  <a:schemeClr val="tx1"/>
                </a:solidFill>
                <a:cs typeface="Times New Roman" panose="02020603050405020304" pitchFamily="18" charset="0"/>
              </a:rPr>
              <a:t>How often do you eat or drink the following types of food and drink?’ – Options altered: ‘Other drinks’ amended to ‘Energy, sports or fizzy drinks/pop’ and ‘Tea, coffee’, and ‘Takeaway food’ amended to ‘Takeaways and fast food (including pizza, chips, burgers or other fast food even if it’s cooked at home)’ for 2024.</a:t>
            </a:r>
            <a:endParaRPr lang="en-GB" sz="1300" dirty="0">
              <a:solidFill>
                <a:schemeClr val="tx1"/>
              </a:solidFill>
              <a:cs typeface="Times New Roman" panose="02020603050405020304" pitchFamily="18" charset="0"/>
            </a:endParaRPr>
          </a:p>
          <a:p>
            <a:pPr marL="0" indent="0">
              <a:lnSpc>
                <a:spcPct val="107000"/>
              </a:lnSpc>
              <a:spcBef>
                <a:spcPts val="600"/>
              </a:spcBef>
              <a:spcAft>
                <a:spcPts val="800"/>
              </a:spcAft>
              <a:buNone/>
            </a:pPr>
            <a:r>
              <a:rPr lang="en-GB" sz="1600" b="1" dirty="0">
                <a:solidFill>
                  <a:srgbClr val="92D050"/>
                </a:solidFill>
                <a:effectLst/>
                <a:latin typeface="Calibri" panose="020F0502020204030204" pitchFamily="34" charset="0"/>
                <a:ea typeface="Calibri" panose="020F0502020204030204" pitchFamily="34" charset="0"/>
                <a:cs typeface="Times New Roman" panose="02020603050405020304" pitchFamily="18" charset="0"/>
              </a:rPr>
              <a:t>Wellbeing</a:t>
            </a:r>
          </a:p>
          <a:p>
            <a:pPr>
              <a:lnSpc>
                <a:spcPct val="107000"/>
              </a:lnSpc>
              <a:spcBef>
                <a:spcPts val="600"/>
              </a:spcBef>
            </a:pPr>
            <a:r>
              <a:rPr lang="en-GB" sz="1300" i="1" dirty="0">
                <a:solidFill>
                  <a:schemeClr val="tx1"/>
                </a:solidFill>
                <a:cs typeface="Times New Roman" panose="02020603050405020304" pitchFamily="18" charset="0"/>
              </a:rPr>
              <a:t>‘Do you feel warm and comfortable?’ - removed for 2024.</a:t>
            </a:r>
          </a:p>
          <a:p>
            <a:pPr>
              <a:lnSpc>
                <a:spcPct val="107000"/>
              </a:lnSpc>
              <a:spcBef>
                <a:spcPts val="600"/>
              </a:spcBef>
            </a:pPr>
            <a:r>
              <a:rPr lang="en-GB" sz="1300" i="1" dirty="0">
                <a:solidFill>
                  <a:schemeClr val="tx1"/>
                </a:solidFill>
                <a:cs typeface="Times New Roman" panose="02020603050405020304" pitchFamily="18" charset="0"/>
              </a:rPr>
              <a:t>‘Have you had any days off school in the last year that weren’t for a holiday or common illnesses (such as cold/flu/chicken pox/vomiting bugs)?’ – Added for 2024. </a:t>
            </a:r>
          </a:p>
          <a:p>
            <a:pPr>
              <a:lnSpc>
                <a:spcPct val="107000"/>
              </a:lnSpc>
              <a:spcBef>
                <a:spcPts val="600"/>
              </a:spcBef>
            </a:pPr>
            <a:r>
              <a:rPr lang="en-GB" sz="1300" i="1" dirty="0">
                <a:solidFill>
                  <a:schemeClr val="tx1"/>
                </a:solidFill>
                <a:cs typeface="Times New Roman" panose="02020603050405020304" pitchFamily="18" charset="0"/>
              </a:rPr>
              <a:t>‘Have you had any time off school in the last 12 months because of any of the following reasons?’ – Added for 2024. </a:t>
            </a:r>
          </a:p>
          <a:p>
            <a:pPr>
              <a:lnSpc>
                <a:spcPct val="107000"/>
              </a:lnSpc>
              <a:spcBef>
                <a:spcPts val="600"/>
              </a:spcBef>
            </a:pPr>
            <a:r>
              <a:rPr lang="en-GB" sz="1300" i="1" dirty="0">
                <a:solidFill>
                  <a:schemeClr val="tx1"/>
                </a:solidFill>
                <a:cs typeface="Times New Roman" panose="02020603050405020304" pitchFamily="18" charset="0"/>
              </a:rPr>
              <a:t>‘How many days of school do you think you have missed in the last 12 months due to these reasons?’ – Added for 2024. </a:t>
            </a:r>
          </a:p>
          <a:p>
            <a:pPr marL="0" indent="0">
              <a:spcBef>
                <a:spcPts val="600"/>
              </a:spcBef>
              <a:buNone/>
            </a:pPr>
            <a:r>
              <a:rPr lang="en-GB" sz="1600" b="1" dirty="0">
                <a:solidFill>
                  <a:srgbClr val="E36C0A"/>
                </a:solidFill>
                <a:cs typeface="Times New Roman" panose="02020603050405020304" pitchFamily="18" charset="0"/>
              </a:rPr>
              <a:t>Staying Fit and Active</a:t>
            </a:r>
          </a:p>
          <a:p>
            <a:pPr lvl="0">
              <a:lnSpc>
                <a:spcPct val="107000"/>
              </a:lnSpc>
              <a:spcBef>
                <a:spcPts val="600"/>
              </a:spcBef>
            </a:pPr>
            <a:r>
              <a:rPr lang="en-GB" sz="1300" i="1" dirty="0">
                <a:solidFill>
                  <a:schemeClr val="tx1"/>
                </a:solidFill>
                <a:cs typeface="Times New Roman" panose="02020603050405020304" pitchFamily="18" charset="0"/>
              </a:rPr>
              <a:t>‘What is it about physical activity that you don’t enjoy?’ – New option added: ‘I don’t like the activities on offer/that are available to me.’ </a:t>
            </a:r>
            <a:endParaRPr lang="en-GB" sz="1300" b="1" i="1" dirty="0">
              <a:solidFill>
                <a:schemeClr val="tx1"/>
              </a:solidFill>
              <a:cs typeface="Times New Roman" panose="02020603050405020304" pitchFamily="18" charset="0"/>
            </a:endParaRPr>
          </a:p>
          <a:p>
            <a:pPr marL="0" indent="0">
              <a:lnSpc>
                <a:spcPct val="107000"/>
              </a:lnSpc>
              <a:spcBef>
                <a:spcPts val="600"/>
              </a:spcBef>
              <a:buNone/>
            </a:pPr>
            <a:r>
              <a:rPr lang="en-GB" sz="1600" b="1" dirty="0">
                <a:solidFill>
                  <a:srgbClr val="00B0F0"/>
                </a:solidFill>
                <a:cs typeface="Times New Roman" panose="02020603050405020304" pitchFamily="18" charset="0"/>
              </a:rPr>
              <a:t>Relationships</a:t>
            </a:r>
          </a:p>
          <a:p>
            <a:pPr>
              <a:spcBef>
                <a:spcPts val="600"/>
              </a:spcBef>
            </a:pPr>
            <a:r>
              <a:rPr lang="en-GB" sz="1300" i="1" dirty="0">
                <a:solidFill>
                  <a:schemeClr val="tx1"/>
                </a:solidFill>
                <a:cs typeface="Times New Roman" panose="02020603050405020304" pitchFamily="18" charset="0"/>
              </a:rPr>
              <a:t>‘Please indicate whether you know about the service and have used it’ – New options added: ‘Zone 5-19 (School Nurses) in school/or a community venue’, ‘Zone 5-19 Clinic (Based at The Flying Scotsman Centre, was called Project 3)’, ‘Zone 5-19 website/social media’, and ‘Zone 5-19 E-Clinic’ added for 2023. Option ‘TFI Clear’ removed for 2024. </a:t>
            </a:r>
          </a:p>
          <a:p>
            <a:pPr>
              <a:spcBef>
                <a:spcPts val="600"/>
              </a:spcBef>
            </a:pPr>
            <a:r>
              <a:rPr lang="en-GB" sz="1300" i="1" dirty="0">
                <a:solidFill>
                  <a:schemeClr val="tx1"/>
                </a:solidFill>
                <a:cs typeface="Times New Roman" panose="02020603050405020304" pitchFamily="18" charset="0"/>
              </a:rPr>
              <a:t>‘Have you ever been shown by a teacher or a sexual health professional how to use a condom correctly’ wording changed to ‘Have you ever been shown by a teacher, school nurse or a sexual health professional how to use a condom correctly?’ for 2023.</a:t>
            </a:r>
          </a:p>
          <a:p>
            <a:pPr>
              <a:spcBef>
                <a:spcPts val="600"/>
              </a:spcBef>
            </a:pPr>
            <a:r>
              <a:rPr lang="en-GB" sz="1300" i="1" dirty="0">
                <a:solidFill>
                  <a:schemeClr val="tx1"/>
                </a:solidFill>
                <a:cs typeface="Times New Roman" panose="02020603050405020304" pitchFamily="18" charset="0"/>
              </a:rPr>
              <a:t>‘Which of the following best describes you?’ – Options altered to remove ‘Currently in relationship’ for 2024.</a:t>
            </a:r>
          </a:p>
          <a:p>
            <a:pPr>
              <a:spcBef>
                <a:spcPts val="600"/>
              </a:spcBef>
            </a:pPr>
            <a:r>
              <a:rPr lang="en-GB" sz="1300" i="1" dirty="0">
                <a:solidFill>
                  <a:schemeClr val="tx1"/>
                </a:solidFill>
                <a:cs typeface="Times New Roman" panose="02020603050405020304" pitchFamily="18" charset="0"/>
              </a:rPr>
              <a:t>‘When deciding which contraception to use, which of the following describes how you felt?’ – Added for 2023. </a:t>
            </a:r>
            <a:endParaRPr lang="en-GB" sz="1300" dirty="0">
              <a:solidFill>
                <a:schemeClr val="tx1"/>
              </a:solidFill>
              <a:cs typeface="Times New Roman" panose="02020603050405020304" pitchFamily="18" charset="0"/>
            </a:endParaRPr>
          </a:p>
        </p:txBody>
      </p:sp>
    </p:spTree>
    <p:extLst>
      <p:ext uri="{BB962C8B-B14F-4D97-AF65-F5344CB8AC3E}">
        <p14:creationId xmlns:p14="http://schemas.microsoft.com/office/powerpoint/2010/main" val="59233152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E2698-71C8-4907-9413-27CF4B4E1DDF}"/>
              </a:ext>
            </a:extLst>
          </p:cNvPr>
          <p:cNvSpPr>
            <a:spLocks noGrp="1"/>
          </p:cNvSpPr>
          <p:nvPr>
            <p:ph type="title"/>
          </p:nvPr>
        </p:nvSpPr>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82B602FE-9F3C-4EA2-B1B5-140E0C86A5FB}"/>
              </a:ext>
            </a:extLst>
          </p:cNvPr>
          <p:cNvSpPr>
            <a:spLocks noGrp="1"/>
          </p:cNvSpPr>
          <p:nvPr>
            <p:ph idx="1"/>
          </p:nvPr>
        </p:nvSpPr>
        <p:spPr>
          <a:xfrm>
            <a:off x="179999" y="974558"/>
            <a:ext cx="11863611" cy="5703441"/>
          </a:xfrm>
        </p:spPr>
        <p:txBody>
          <a:bodyPr>
            <a:normAutofit/>
          </a:bodyPr>
          <a:lstStyle/>
          <a:p>
            <a:pPr marL="0" indent="0">
              <a:lnSpc>
                <a:spcPct val="107000"/>
              </a:lnSpc>
              <a:spcBef>
                <a:spcPts val="600"/>
              </a:spcBef>
              <a:spcAft>
                <a:spcPts val="800"/>
              </a:spcAft>
              <a:buNone/>
            </a:pPr>
            <a:r>
              <a:rPr lang="en-GB" sz="1600" b="1" dirty="0">
                <a:solidFill>
                  <a:srgbClr val="7030A0"/>
                </a:solidFill>
                <a:cs typeface="Times New Roman" panose="02020603050405020304" pitchFamily="18" charset="0"/>
              </a:rPr>
              <a:t>Emotional Wellbeing</a:t>
            </a:r>
          </a:p>
          <a:p>
            <a:pPr>
              <a:lnSpc>
                <a:spcPct val="107000"/>
              </a:lnSpc>
              <a:spcBef>
                <a:spcPts val="600"/>
              </a:spcBef>
              <a:spcAft>
                <a:spcPts val="800"/>
              </a:spcAft>
            </a:pPr>
            <a:r>
              <a:rPr lang="en-GB" sz="1300" i="1" dirty="0">
                <a:solidFill>
                  <a:schemeClr val="tx1"/>
                </a:solidFill>
                <a:cs typeface="Times New Roman" panose="02020603050405020304" pitchFamily="18" charset="0"/>
              </a:rPr>
              <a:t>‘In the past 12 months, how often have you felt lonely?’ – Removed for 2024. </a:t>
            </a:r>
          </a:p>
          <a:p>
            <a:pPr>
              <a:lnSpc>
                <a:spcPct val="107000"/>
              </a:lnSpc>
              <a:spcBef>
                <a:spcPts val="600"/>
              </a:spcBef>
              <a:spcAft>
                <a:spcPts val="800"/>
              </a:spcAft>
            </a:pPr>
            <a:r>
              <a:rPr lang="en-GB" sz="1300" i="1" dirty="0">
                <a:solidFill>
                  <a:schemeClr val="tx1"/>
                </a:solidFill>
                <a:cs typeface="Times New Roman" panose="02020603050405020304" pitchFamily="18" charset="0"/>
              </a:rPr>
              <a:t>‘When you have a problem that worries you or makes you feel stressed, what do you normally do about it?’ – New option added: ‘Vape’ for 2024</a:t>
            </a:r>
          </a:p>
          <a:p>
            <a:pPr marL="0" indent="0">
              <a:lnSpc>
                <a:spcPct val="107000"/>
              </a:lnSpc>
              <a:spcBef>
                <a:spcPts val="600"/>
              </a:spcBef>
              <a:spcAft>
                <a:spcPts val="800"/>
              </a:spcAft>
              <a:buNone/>
            </a:pPr>
            <a:r>
              <a:rPr lang="en-GB" sz="16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Staying safe</a:t>
            </a:r>
          </a:p>
          <a:p>
            <a:pPr>
              <a:lnSpc>
                <a:spcPct val="107000"/>
              </a:lnSpc>
              <a:spcBef>
                <a:spcPts val="600"/>
              </a:spcBef>
            </a:pPr>
            <a:r>
              <a:rPr lang="en-GB" sz="1300" i="1" dirty="0">
                <a:solidFill>
                  <a:schemeClr val="tx1"/>
                </a:solidFill>
                <a:cs typeface="Times New Roman" panose="02020603050405020304" pitchFamily="18" charset="0"/>
              </a:rPr>
              <a:t>‘Where do you normally get/buy your cigarettes from?’ – New options added: ‘City centre’, ‘Somewhere local to me’, ‘From someone at school’, and wording altered ‘I bought them myself from a newsagent/off-licence/small local shop’ for 2024. </a:t>
            </a:r>
          </a:p>
          <a:p>
            <a:pPr>
              <a:lnSpc>
                <a:spcPct val="107000"/>
              </a:lnSpc>
              <a:spcBef>
                <a:spcPts val="600"/>
              </a:spcBef>
            </a:pPr>
            <a:r>
              <a:rPr lang="en-GB" sz="1300" i="1" dirty="0">
                <a:solidFill>
                  <a:schemeClr val="tx1"/>
                </a:solidFill>
                <a:cs typeface="Times New Roman" panose="02020603050405020304" pitchFamily="18" charset="0"/>
              </a:rPr>
              <a:t>‘Do you use electronic cigarettes also known as e-cigarettes, e-cigs, vapes?’ – Options altered: ‘I use one occasionally (weekly or monthly)’ and ‘I use one regularly (everyday)’ for 2024. </a:t>
            </a:r>
          </a:p>
          <a:p>
            <a:pPr>
              <a:lnSpc>
                <a:spcPct val="107000"/>
              </a:lnSpc>
              <a:spcBef>
                <a:spcPts val="600"/>
              </a:spcBef>
            </a:pPr>
            <a:r>
              <a:rPr lang="en-GB" sz="1300" i="1" dirty="0">
                <a:solidFill>
                  <a:schemeClr val="tx1"/>
                </a:solidFill>
                <a:cs typeface="Times New Roman" panose="02020603050405020304" pitchFamily="18" charset="0"/>
              </a:rPr>
              <a:t>‘What type of Vape have you tried or used?’ – Added for 2024. </a:t>
            </a:r>
          </a:p>
          <a:p>
            <a:pPr>
              <a:lnSpc>
                <a:spcPct val="107000"/>
              </a:lnSpc>
              <a:spcBef>
                <a:spcPts val="600"/>
              </a:spcBef>
            </a:pPr>
            <a:r>
              <a:rPr lang="en-GB" sz="1300" i="1" dirty="0">
                <a:solidFill>
                  <a:schemeClr val="tx1"/>
                </a:solidFill>
                <a:cs typeface="Times New Roman" panose="02020603050405020304" pitchFamily="18" charset="0"/>
              </a:rPr>
              <a:t>‘Have you ever bought…’ – New options added: ‘E-cigs/Vapes ordered on the internet or through social media’, ‘E-cigs/Vapes from a petrol station/convenience store/supermarket’, and ‘E-cigs/Vapes from a vape store’ for 2023, and ‘Cigarettes/E-cigs/Vapes from someone at school’ for 2024. </a:t>
            </a:r>
          </a:p>
          <a:p>
            <a:pPr>
              <a:lnSpc>
                <a:spcPct val="107000"/>
              </a:lnSpc>
              <a:spcBef>
                <a:spcPts val="600"/>
              </a:spcBef>
            </a:pPr>
            <a:r>
              <a:rPr lang="en-GB" sz="1300" i="1" dirty="0">
                <a:solidFill>
                  <a:schemeClr val="tx1"/>
                </a:solidFill>
                <a:cs typeface="Times New Roman" panose="02020603050405020304" pitchFamily="18" charset="0"/>
              </a:rPr>
              <a:t>‘How many people of your age from your school do you believe use electronic cigarettes (e-cigarettes, e-cigs, vapes) in the last 7 days?’ – Added for 2023.</a:t>
            </a:r>
          </a:p>
          <a:p>
            <a:pPr>
              <a:lnSpc>
                <a:spcPct val="107000"/>
              </a:lnSpc>
              <a:spcBef>
                <a:spcPts val="600"/>
              </a:spcBef>
            </a:pPr>
            <a:r>
              <a:rPr lang="en-GB" sz="1300" i="1" dirty="0">
                <a:solidFill>
                  <a:schemeClr val="tx1"/>
                </a:solidFill>
                <a:cs typeface="Times New Roman" panose="02020603050405020304" pitchFamily="18" charset="0"/>
              </a:rPr>
              <a:t>‘How many people of your age in your school do you believe have used Nitrous Oxide (NOS, laughing gas, balloons) in the last 7 days?’ – Added for 2023. </a:t>
            </a:r>
          </a:p>
          <a:p>
            <a:pPr>
              <a:lnSpc>
                <a:spcPct val="107000"/>
              </a:lnSpc>
              <a:spcBef>
                <a:spcPts val="600"/>
              </a:spcBef>
            </a:pPr>
            <a:r>
              <a:rPr lang="en-GB" sz="1300" i="1" dirty="0">
                <a:solidFill>
                  <a:schemeClr val="tx1"/>
                </a:solidFill>
                <a:cs typeface="Times New Roman" panose="02020603050405020304" pitchFamily="18" charset="0"/>
              </a:rPr>
              <a:t>‘Have you ever been offered…’ – New option added: ‘Nitrous Oxide’ for 2023. </a:t>
            </a:r>
          </a:p>
          <a:p>
            <a:pPr>
              <a:lnSpc>
                <a:spcPct val="107000"/>
              </a:lnSpc>
              <a:spcBef>
                <a:spcPts val="600"/>
              </a:spcBef>
            </a:pPr>
            <a:r>
              <a:rPr lang="en-GB" sz="1300" i="1" dirty="0">
                <a:solidFill>
                  <a:schemeClr val="tx1"/>
                </a:solidFill>
                <a:cs typeface="Times New Roman" panose="02020603050405020304" pitchFamily="18" charset="0"/>
              </a:rPr>
              <a:t>‘Look at the list of drugs below and tick one answer from each row.’ – New option added: ‘Nitrous Oxide (Laughing gas, NOS, balloons)’ for 2023. </a:t>
            </a:r>
          </a:p>
        </p:txBody>
      </p:sp>
    </p:spTree>
    <p:extLst>
      <p:ext uri="{BB962C8B-B14F-4D97-AF65-F5344CB8AC3E}">
        <p14:creationId xmlns:p14="http://schemas.microsoft.com/office/powerpoint/2010/main" val="45861156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675A6-5741-14A5-94E6-F52DE8C05F4A}"/>
              </a:ext>
            </a:extLst>
          </p:cNvPr>
          <p:cNvSpPr>
            <a:spLocks noGrp="1"/>
          </p:cNvSpPr>
          <p:nvPr>
            <p:ph type="title"/>
          </p:nvPr>
        </p:nvSpPr>
        <p:spPr/>
        <p:txBody>
          <a:bodyPr/>
          <a:lstStyle/>
          <a:p>
            <a:r>
              <a:rPr lang="en-GB" sz="2400" dirty="0"/>
              <a:t>Appendices</a:t>
            </a:r>
          </a:p>
        </p:txBody>
      </p:sp>
      <p:sp>
        <p:nvSpPr>
          <p:cNvPr id="3" name="Content Placeholder 2">
            <a:extLst>
              <a:ext uri="{FF2B5EF4-FFF2-40B4-BE49-F238E27FC236}">
                <a16:creationId xmlns:a16="http://schemas.microsoft.com/office/drawing/2014/main" id="{6D0C20EC-981D-5485-857E-9D27406AB2C3}"/>
              </a:ext>
            </a:extLst>
          </p:cNvPr>
          <p:cNvSpPr>
            <a:spLocks noGrp="1"/>
          </p:cNvSpPr>
          <p:nvPr>
            <p:ph idx="1"/>
          </p:nvPr>
        </p:nvSpPr>
        <p:spPr>
          <a:xfrm>
            <a:off x="183019" y="1015348"/>
            <a:ext cx="10515600" cy="4351338"/>
          </a:xfrm>
        </p:spPr>
        <p:txBody>
          <a:bodyPr>
            <a:normAutofit fontScale="25000" lnSpcReduction="20000"/>
          </a:bodyPr>
          <a:lstStyle/>
          <a:p>
            <a:pPr marL="0" indent="0">
              <a:lnSpc>
                <a:spcPct val="127000"/>
              </a:lnSpc>
              <a:spcBef>
                <a:spcPts val="600"/>
              </a:spcBef>
              <a:spcAft>
                <a:spcPts val="800"/>
              </a:spcAft>
              <a:buNone/>
            </a:pPr>
            <a:r>
              <a:rPr lang="en-GB" sz="6400" b="1" dirty="0">
                <a:solidFill>
                  <a:srgbClr val="FF0000"/>
                </a:solidFill>
                <a:cs typeface="Times New Roman" panose="02020603050405020304" pitchFamily="18" charset="0"/>
              </a:rPr>
              <a:t>Technology and being online</a:t>
            </a:r>
          </a:p>
          <a:p>
            <a:pPr>
              <a:lnSpc>
                <a:spcPct val="127000"/>
              </a:lnSpc>
              <a:spcBef>
                <a:spcPts val="600"/>
              </a:spcBef>
              <a:spcAft>
                <a:spcPts val="800"/>
              </a:spcAft>
            </a:pPr>
            <a:r>
              <a:rPr lang="en-GB" sz="4800" i="1" dirty="0">
                <a:solidFill>
                  <a:schemeClr val="tx1"/>
                </a:solidFill>
                <a:cs typeface="Times New Roman" panose="02020603050405020304" pitchFamily="18" charset="0"/>
              </a:rPr>
              <a:t>Question on screen time removed for 2024.</a:t>
            </a:r>
          </a:p>
          <a:p>
            <a:pPr>
              <a:lnSpc>
                <a:spcPct val="127000"/>
              </a:lnSpc>
              <a:spcBef>
                <a:spcPts val="600"/>
              </a:spcBef>
              <a:spcAft>
                <a:spcPts val="800"/>
              </a:spcAft>
            </a:pPr>
            <a:r>
              <a:rPr lang="en-GB" sz="4800" i="1" dirty="0">
                <a:solidFill>
                  <a:schemeClr val="tx1"/>
                </a:solidFill>
                <a:cs typeface="Times New Roman" panose="02020603050405020304" pitchFamily="18" charset="0"/>
              </a:rPr>
              <a:t>‘Does your screen time/time online have any negative effects on you (outside of school or for homework)?’ – New option added: ‘I don’t think there are any negative effects on me’ for 2024. </a:t>
            </a:r>
          </a:p>
          <a:p>
            <a:pPr>
              <a:lnSpc>
                <a:spcPct val="127000"/>
              </a:lnSpc>
              <a:spcBef>
                <a:spcPts val="600"/>
              </a:spcBef>
              <a:spcAft>
                <a:spcPts val="800"/>
              </a:spcAft>
            </a:pPr>
            <a:r>
              <a:rPr lang="en-GB" sz="4800" i="1" dirty="0">
                <a:solidFill>
                  <a:schemeClr val="tx1"/>
                </a:solidFill>
                <a:cs typeface="Times New Roman" panose="02020603050405020304" pitchFamily="18" charset="0"/>
              </a:rPr>
              <a:t>‘Do you have an account or profile on any social media sites or apps?’ – New options added: ‘Reddit’, ‘Twitch’, ‘Twitter’ and ‘Dating Sites’ for 2023, ‘House Party’ removed for 2023. </a:t>
            </a:r>
          </a:p>
          <a:p>
            <a:pPr>
              <a:lnSpc>
                <a:spcPct val="127000"/>
              </a:lnSpc>
              <a:spcBef>
                <a:spcPts val="600"/>
              </a:spcBef>
              <a:spcAft>
                <a:spcPts val="800"/>
              </a:spcAft>
            </a:pPr>
            <a:r>
              <a:rPr lang="en-GB" sz="4800" i="1" dirty="0">
                <a:solidFill>
                  <a:schemeClr val="tx1"/>
                </a:solidFill>
                <a:cs typeface="Times New Roman" panose="02020603050405020304" pitchFamily="18" charset="0"/>
              </a:rPr>
              <a:t>‘Have you ever been told to stay safe while being online?’ – New options added: ‘Yes, by parents/carers’, ‘Yes, by school’ and ‘Yes, I found information online’ for 2024. </a:t>
            </a:r>
          </a:p>
          <a:p>
            <a:pPr>
              <a:lnSpc>
                <a:spcPct val="127000"/>
              </a:lnSpc>
              <a:spcBef>
                <a:spcPts val="600"/>
              </a:spcBef>
              <a:spcAft>
                <a:spcPts val="800"/>
              </a:spcAft>
            </a:pPr>
            <a:r>
              <a:rPr lang="en-GB" sz="4800" i="1" dirty="0">
                <a:solidFill>
                  <a:schemeClr val="tx1"/>
                </a:solidFill>
                <a:cs typeface="Times New Roman" panose="02020603050405020304" pitchFamily="18" charset="0"/>
              </a:rPr>
              <a:t>Question wording changed to ‘Has someone who knows you ever sent or posted online nude or semi naked imaged of you, either real or a deepfake?’ and new options added: ‘Yes – real images’ and ‘Yes – Deepfake images’ for 2024. </a:t>
            </a:r>
          </a:p>
          <a:p>
            <a:pPr>
              <a:lnSpc>
                <a:spcPct val="127000"/>
              </a:lnSpc>
              <a:spcBef>
                <a:spcPts val="600"/>
              </a:spcBef>
              <a:spcAft>
                <a:spcPts val="800"/>
              </a:spcAft>
            </a:pPr>
            <a:r>
              <a:rPr lang="en-GB" sz="4800" i="1" dirty="0">
                <a:solidFill>
                  <a:schemeClr val="tx1"/>
                </a:solidFill>
                <a:cs typeface="Times New Roman" panose="02020603050405020304" pitchFamily="18" charset="0"/>
              </a:rPr>
              <a:t>‘Do you think you used any service for young people in Doncaster in the last 12 months?’ – Added for 2023. </a:t>
            </a:r>
          </a:p>
          <a:p>
            <a:pPr>
              <a:lnSpc>
                <a:spcPct val="127000"/>
              </a:lnSpc>
              <a:spcBef>
                <a:spcPts val="600"/>
              </a:spcBef>
              <a:spcAft>
                <a:spcPts val="800"/>
              </a:spcAft>
            </a:pPr>
            <a:r>
              <a:rPr lang="en-GB" sz="4800" i="1" dirty="0">
                <a:solidFill>
                  <a:schemeClr val="tx1"/>
                </a:solidFill>
                <a:cs typeface="Times New Roman" panose="02020603050405020304" pitchFamily="18" charset="0"/>
              </a:rPr>
              <a:t>‘When you’ve accessed these services how would you describe your experiences?’ – Added for 2023. </a:t>
            </a:r>
          </a:p>
          <a:p>
            <a:endParaRPr lang="en-GB" dirty="0"/>
          </a:p>
        </p:txBody>
      </p:sp>
    </p:spTree>
    <p:extLst>
      <p:ext uri="{BB962C8B-B14F-4D97-AF65-F5344CB8AC3E}">
        <p14:creationId xmlns:p14="http://schemas.microsoft.com/office/powerpoint/2010/main" val="13275436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Content Placeholder 2"/>
          <p:cNvSpPr txBox="1">
            <a:spLocks/>
          </p:cNvSpPr>
          <p:nvPr/>
        </p:nvSpPr>
        <p:spPr>
          <a:xfrm>
            <a:off x="174176" y="4004441"/>
            <a:ext cx="7896655" cy="2545445"/>
          </a:xfrm>
          <a:prstGeom prst="rect">
            <a:avLst/>
          </a:prstGeom>
        </p:spPr>
        <p:txBody>
          <a:bodyPr vert="horz" wrap="square"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10000"/>
              </a:lnSpc>
              <a:spcBef>
                <a:spcPts val="0"/>
              </a:spcBef>
            </a:pPr>
            <a:r>
              <a:rPr lang="en-GB" sz="1600" dirty="0">
                <a:solidFill>
                  <a:srgbClr val="404040"/>
                </a:solidFill>
                <a:latin typeface="Calibri" panose="020F0502020204030204" pitchFamily="34" charset="0"/>
              </a:rPr>
              <a:t>PFA Research Ltd</a:t>
            </a:r>
          </a:p>
          <a:p>
            <a:pPr algn="l">
              <a:lnSpc>
                <a:spcPct val="110000"/>
              </a:lnSpc>
              <a:spcBef>
                <a:spcPts val="0"/>
              </a:spcBef>
            </a:pPr>
            <a:r>
              <a:rPr lang="en-GB" sz="1600" dirty="0">
                <a:solidFill>
                  <a:srgbClr val="404040"/>
                </a:solidFill>
                <a:latin typeface="Calibri" panose="020F0502020204030204" pitchFamily="34" charset="0"/>
              </a:rPr>
              <a:t>Tremough Innovation Centre</a:t>
            </a:r>
          </a:p>
          <a:p>
            <a:pPr algn="l">
              <a:lnSpc>
                <a:spcPct val="110000"/>
              </a:lnSpc>
              <a:spcBef>
                <a:spcPts val="0"/>
              </a:spcBef>
            </a:pPr>
            <a:r>
              <a:rPr lang="en-GB" sz="1600" dirty="0">
                <a:solidFill>
                  <a:srgbClr val="404040"/>
                </a:solidFill>
                <a:latin typeface="Calibri" panose="020F0502020204030204" pitchFamily="34" charset="0"/>
              </a:rPr>
              <a:t>Penryn</a:t>
            </a:r>
          </a:p>
          <a:p>
            <a:pPr algn="l">
              <a:lnSpc>
                <a:spcPct val="110000"/>
              </a:lnSpc>
              <a:spcBef>
                <a:spcPts val="0"/>
              </a:spcBef>
            </a:pPr>
            <a:r>
              <a:rPr lang="en-GB" sz="1600" dirty="0">
                <a:solidFill>
                  <a:srgbClr val="404040"/>
                </a:solidFill>
                <a:latin typeface="Calibri" panose="020F0502020204030204" pitchFamily="34" charset="0"/>
              </a:rPr>
              <a:t>Cornwall</a:t>
            </a:r>
          </a:p>
          <a:p>
            <a:pPr algn="l">
              <a:lnSpc>
                <a:spcPct val="110000"/>
              </a:lnSpc>
              <a:spcBef>
                <a:spcPts val="0"/>
              </a:spcBef>
            </a:pPr>
            <a:r>
              <a:rPr lang="en-GB" sz="1600" dirty="0">
                <a:solidFill>
                  <a:srgbClr val="404040"/>
                </a:solidFill>
                <a:latin typeface="Calibri" panose="020F0502020204030204" pitchFamily="34" charset="0"/>
              </a:rPr>
              <a:t>TR10 9TA</a:t>
            </a:r>
          </a:p>
          <a:p>
            <a:pPr algn="l">
              <a:lnSpc>
                <a:spcPct val="110000"/>
              </a:lnSpc>
              <a:spcBef>
                <a:spcPts val="0"/>
              </a:spcBef>
            </a:pPr>
            <a:endParaRPr lang="en-GB" sz="1600" dirty="0">
              <a:solidFill>
                <a:srgbClr val="404040"/>
              </a:solidFill>
              <a:latin typeface="Calibri" panose="020F0502020204030204" pitchFamily="34" charset="0"/>
            </a:endParaRPr>
          </a:p>
          <a:p>
            <a:pPr algn="l">
              <a:lnSpc>
                <a:spcPct val="110000"/>
              </a:lnSpc>
              <a:spcBef>
                <a:spcPts val="0"/>
              </a:spcBef>
            </a:pPr>
            <a:r>
              <a:rPr lang="en-GB" sz="1600" dirty="0">
                <a:solidFill>
                  <a:srgbClr val="404040"/>
                </a:solidFill>
                <a:latin typeface="Calibri" panose="020F0502020204030204" pitchFamily="34" charset="0"/>
              </a:rPr>
              <a:t>Tel. 01326 375705</a:t>
            </a:r>
          </a:p>
          <a:p>
            <a:pPr algn="l">
              <a:lnSpc>
                <a:spcPct val="110000"/>
              </a:lnSpc>
              <a:spcBef>
                <a:spcPts val="0"/>
              </a:spcBef>
            </a:pPr>
            <a:r>
              <a:rPr lang="en-GB" sz="1600" dirty="0">
                <a:solidFill>
                  <a:srgbClr val="404040"/>
                </a:solidFill>
                <a:latin typeface="Calibri" panose="020F0502020204030204" pitchFamily="34" charset="0"/>
              </a:rPr>
              <a:t>Email. info@pfa-research.com</a:t>
            </a:r>
          </a:p>
          <a:p>
            <a:pPr algn="l">
              <a:lnSpc>
                <a:spcPct val="110000"/>
              </a:lnSpc>
              <a:spcBef>
                <a:spcPts val="0"/>
              </a:spcBef>
            </a:pPr>
            <a:r>
              <a:rPr lang="en-GB" sz="1600" dirty="0">
                <a:solidFill>
                  <a:srgbClr val="404040"/>
                </a:solidFill>
                <a:latin typeface="Calibri" panose="020F0502020204030204" pitchFamily="34" charset="0"/>
              </a:rPr>
              <a:t>Web. http://www.pfa-research.com</a:t>
            </a:r>
          </a:p>
        </p:txBody>
      </p:sp>
    </p:spTree>
    <p:extLst>
      <p:ext uri="{BB962C8B-B14F-4D97-AF65-F5344CB8AC3E}">
        <p14:creationId xmlns:p14="http://schemas.microsoft.com/office/powerpoint/2010/main" val="2866315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Notes </a:t>
            </a:r>
          </a:p>
        </p:txBody>
      </p:sp>
      <p:sp>
        <p:nvSpPr>
          <p:cNvPr id="3" name="Content Placeholder 2"/>
          <p:cNvSpPr>
            <a:spLocks noGrp="1"/>
          </p:cNvSpPr>
          <p:nvPr>
            <p:ph idx="1"/>
          </p:nvPr>
        </p:nvSpPr>
        <p:spPr>
          <a:xfrm>
            <a:off x="183019" y="835200"/>
            <a:ext cx="10569776" cy="5509422"/>
          </a:xfrm>
        </p:spPr>
        <p:txBody>
          <a:bodyPr vert="horz" lIns="91440" tIns="45720" rIns="91440" bIns="45720" rtlCol="0">
            <a:noAutofit/>
          </a:bodyPr>
          <a:lstStyle/>
          <a:p>
            <a:pPr marL="0" indent="0">
              <a:buNone/>
            </a:pPr>
            <a:r>
              <a:rPr lang="en-GB" sz="1200" b="1" dirty="0">
                <a:solidFill>
                  <a:srgbClr val="404040"/>
                </a:solidFill>
              </a:rPr>
              <a:t>Rounding errors</a:t>
            </a:r>
          </a:p>
          <a:p>
            <a:pPr marL="0" indent="0">
              <a:buNone/>
            </a:pPr>
            <a:r>
              <a:rPr lang="en-GB" sz="1200" dirty="0">
                <a:solidFill>
                  <a:srgbClr val="404040"/>
                </a:solidFill>
              </a:rPr>
              <a:t>Totals of series from single response questions may sum to 99% or 101%, rather than exactly 100%, due to rounding errors. Analyses of multiple response questions will typically total more than 100% due to more than one response being selected.</a:t>
            </a:r>
          </a:p>
          <a:p>
            <a:pPr marL="0" indent="0">
              <a:spcBef>
                <a:spcPts val="1800"/>
              </a:spcBef>
              <a:buNone/>
            </a:pPr>
            <a:r>
              <a:rPr lang="en-GB" sz="1200" b="1" dirty="0">
                <a:solidFill>
                  <a:srgbClr val="404040"/>
                </a:solidFill>
              </a:rPr>
              <a:t>Analysis cohorts</a:t>
            </a:r>
          </a:p>
          <a:p>
            <a:pPr marL="0" indent="0">
              <a:buNone/>
            </a:pPr>
            <a:r>
              <a:rPr lang="en-GB" sz="1200" dirty="0">
                <a:solidFill>
                  <a:srgbClr val="404040"/>
                </a:solidFill>
              </a:rPr>
              <a:t>Given that the survey was anonymous to participants, cohorts used for the analysis are derived from self-declared indicators through the survey, rather than from officially held data from schools. </a:t>
            </a:r>
          </a:p>
          <a:p>
            <a:r>
              <a:rPr lang="en-GB" sz="1200" dirty="0">
                <a:solidFill>
                  <a:srgbClr val="404040"/>
                </a:solidFill>
              </a:rPr>
              <a:t>The group ‘Have a disability’ includes pupils who stated that they have a disability and/or a long-standing illness. </a:t>
            </a:r>
          </a:p>
          <a:p>
            <a:r>
              <a:rPr lang="en-GB" sz="1200" dirty="0">
                <a:solidFill>
                  <a:srgbClr val="404040"/>
                </a:solidFill>
              </a:rPr>
              <a:t>The following abbreviations have been used: </a:t>
            </a:r>
          </a:p>
          <a:p>
            <a:pPr lvl="1"/>
            <a:r>
              <a:rPr lang="en-GB" sz="1200" dirty="0">
                <a:solidFill>
                  <a:srgbClr val="404040"/>
                </a:solidFill>
              </a:rPr>
              <a:t>SEN – Special Educational Needs (derived from the question: “Do you have a special educational need or learning difficulty?”)</a:t>
            </a:r>
          </a:p>
          <a:p>
            <a:pPr lvl="1"/>
            <a:r>
              <a:rPr lang="en-GB" sz="1200" dirty="0">
                <a:solidFill>
                  <a:srgbClr val="404040"/>
                </a:solidFill>
              </a:rPr>
              <a:t>FSM – Free school meal (derived from the question: “Do you receive free school meals?”)</a:t>
            </a:r>
          </a:p>
          <a:p>
            <a:pPr lvl="1"/>
            <a:r>
              <a:rPr lang="en-GB" sz="1200" dirty="0">
                <a:solidFill>
                  <a:schemeClr val="tx1">
                    <a:lumMod val="75000"/>
                    <a:lumOff val="25000"/>
                  </a:schemeClr>
                </a:solidFill>
              </a:rPr>
              <a:t>Eng 2nd Lang – English as 2</a:t>
            </a:r>
            <a:r>
              <a:rPr lang="en-GB" sz="1200" baseline="30000" dirty="0">
                <a:solidFill>
                  <a:schemeClr val="tx1">
                    <a:lumMod val="75000"/>
                    <a:lumOff val="25000"/>
                  </a:schemeClr>
                </a:solidFill>
              </a:rPr>
              <a:t>nd</a:t>
            </a:r>
            <a:r>
              <a:rPr lang="en-GB" sz="1200" dirty="0">
                <a:solidFill>
                  <a:schemeClr val="tx1">
                    <a:lumMod val="75000"/>
                    <a:lumOff val="25000"/>
                  </a:schemeClr>
                </a:solidFill>
              </a:rPr>
              <a:t> language (delivered from the question: “</a:t>
            </a:r>
            <a:r>
              <a:rPr lang="en-US" sz="1200" dirty="0">
                <a:solidFill>
                  <a:schemeClr val="tx1">
                    <a:lumMod val="75000"/>
                    <a:lumOff val="25000"/>
                  </a:schemeClr>
                </a:solidFill>
              </a:rPr>
              <a:t>Do you speak languages other than English at home?”)</a:t>
            </a:r>
          </a:p>
          <a:p>
            <a:pPr lvl="1"/>
            <a:r>
              <a:rPr lang="en-US" sz="1200" dirty="0">
                <a:solidFill>
                  <a:schemeClr val="tx1">
                    <a:lumMod val="75000"/>
                    <a:lumOff val="25000"/>
                  </a:schemeClr>
                </a:solidFill>
              </a:rPr>
              <a:t>LGBTQ – Pupils identifying as LGBTQ (delivered from the questions: “Are you…? [Describe myself differently]” and “What is your sexual orientation?”)</a:t>
            </a:r>
            <a:endParaRPr lang="en-GB" sz="1200" dirty="0">
              <a:solidFill>
                <a:srgbClr val="404040"/>
              </a:solidFill>
            </a:endParaRPr>
          </a:p>
          <a:p>
            <a:r>
              <a:rPr lang="en-GB" sz="1200" dirty="0">
                <a:solidFill>
                  <a:srgbClr val="404040"/>
                </a:solidFill>
              </a:rPr>
              <a:t>Ethnic groups (derived from the question “How would you describe your ethnic background?”) have been grouped for the purpose of analysis as follows: </a:t>
            </a:r>
          </a:p>
          <a:p>
            <a:pPr lvl="1"/>
            <a:r>
              <a:rPr lang="en-GB" sz="1200" dirty="0">
                <a:solidFill>
                  <a:srgbClr val="404040"/>
                </a:solidFill>
              </a:rPr>
              <a:t>Ethnicity White – White British, White Irish, White Romany or Gypsy, White traveller of Irish heritage, other White background.</a:t>
            </a:r>
          </a:p>
          <a:p>
            <a:pPr lvl="1"/>
            <a:r>
              <a:rPr lang="en-GB" sz="1200" dirty="0">
                <a:solidFill>
                  <a:srgbClr val="404040"/>
                </a:solidFill>
              </a:rPr>
              <a:t>Ethnic minority groups- Asian (including Bangladeshi Asian, British Asian, Indian Asian, Pakistani Asian, other Asian background), Black (including Black African, Black British, Black Caribbean, other Black background), Chinese (including, British Chinese, Chinese, other Chinese background), Mixed (including ,mixed White and Asian, mixed White and Black African, mixed White and Black Caribbean, other mixed background), other background.  </a:t>
            </a:r>
          </a:p>
          <a:p>
            <a:pPr marL="0" indent="0">
              <a:spcBef>
                <a:spcPts val="1800"/>
              </a:spcBef>
              <a:buNone/>
            </a:pPr>
            <a:r>
              <a:rPr lang="en-GB" sz="1200" b="1" dirty="0">
                <a:solidFill>
                  <a:srgbClr val="404040"/>
                </a:solidFill>
              </a:rPr>
              <a:t>Sections in this report</a:t>
            </a:r>
          </a:p>
          <a:p>
            <a:pPr marL="0" indent="0">
              <a:buNone/>
            </a:pPr>
            <a:r>
              <a:rPr lang="en-GB" sz="1200" dirty="0">
                <a:solidFill>
                  <a:srgbClr val="404040"/>
                </a:solidFill>
              </a:rPr>
              <a:t>Each thematic section in the report has been assigned a colour key to aid easy identification. This colour coding has been extended through to sections within Conclusions.</a:t>
            </a:r>
          </a:p>
        </p:txBody>
      </p:sp>
    </p:spTree>
    <p:extLst>
      <p:ext uri="{BB962C8B-B14F-4D97-AF65-F5344CB8AC3E}">
        <p14:creationId xmlns:p14="http://schemas.microsoft.com/office/powerpoint/2010/main" val="7977481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a:t>
            </a:r>
          </a:p>
        </p:txBody>
      </p:sp>
      <p:sp>
        <p:nvSpPr>
          <p:cNvPr id="3" name="Content Placeholder 2"/>
          <p:cNvSpPr>
            <a:spLocks noGrp="1"/>
          </p:cNvSpPr>
          <p:nvPr>
            <p:ph idx="1"/>
          </p:nvPr>
        </p:nvSpPr>
        <p:spPr>
          <a:xfrm>
            <a:off x="183019" y="835200"/>
            <a:ext cx="6041935" cy="5938462"/>
          </a:xfrm>
        </p:spPr>
        <p:txBody>
          <a:bodyPr>
            <a:noAutofit/>
          </a:bodyPr>
          <a:lstStyle/>
          <a:p>
            <a:pPr>
              <a:lnSpc>
                <a:spcPct val="100000"/>
              </a:lnSpc>
              <a:spcBef>
                <a:spcPts val="0"/>
              </a:spcBef>
              <a:spcAft>
                <a:spcPts val="600"/>
              </a:spcAft>
            </a:pPr>
            <a:r>
              <a:rPr lang="en-GB" sz="1200" dirty="0">
                <a:solidFill>
                  <a:schemeClr val="tx1">
                    <a:lumMod val="65000"/>
                    <a:lumOff val="35000"/>
                  </a:schemeClr>
                </a:solidFill>
                <a:latin typeface="+mn-lt"/>
              </a:rPr>
              <a:t>This report concentrates on Years 8 and 10 with a total base of 1170 pupils, with 706 from Year 8 and 464 from Year 10.</a:t>
            </a:r>
          </a:p>
          <a:p>
            <a:pPr>
              <a:lnSpc>
                <a:spcPct val="100000"/>
              </a:lnSpc>
              <a:spcBef>
                <a:spcPts val="0"/>
              </a:spcBef>
              <a:spcAft>
                <a:spcPts val="600"/>
              </a:spcAft>
            </a:pPr>
            <a:r>
              <a:rPr lang="en-GB" sz="1200" dirty="0">
                <a:solidFill>
                  <a:schemeClr val="tx1">
                    <a:lumMod val="65000"/>
                    <a:lumOff val="35000"/>
                  </a:schemeClr>
                </a:solidFill>
                <a:latin typeface="+mn-lt"/>
              </a:rPr>
              <a:t>In total, the survey collected 2,219 responses across 9 of the 19 secondary school spanning Years 7-10.</a:t>
            </a:r>
          </a:p>
          <a:p>
            <a:pPr marL="0" indent="0">
              <a:lnSpc>
                <a:spcPct val="100000"/>
              </a:lnSpc>
              <a:spcBef>
                <a:spcPts val="0"/>
              </a:spcBef>
              <a:spcAft>
                <a:spcPts val="600"/>
              </a:spcAft>
              <a:buNone/>
            </a:pPr>
            <a:r>
              <a:rPr lang="en-GB" sz="1200" b="1" dirty="0">
                <a:solidFill>
                  <a:schemeClr val="tx1">
                    <a:lumMod val="65000"/>
                    <a:lumOff val="35000"/>
                  </a:schemeClr>
                </a:solidFill>
                <a:latin typeface="+mn-lt"/>
              </a:rPr>
              <a:t>Among the Year 8 and Year 10 sample: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47%</a:t>
            </a:r>
            <a:r>
              <a:rPr lang="en-GB" sz="1200" dirty="0">
                <a:solidFill>
                  <a:schemeClr val="tx1">
                    <a:lumMod val="65000"/>
                    <a:lumOff val="35000"/>
                  </a:schemeClr>
                </a:solidFill>
                <a:latin typeface="+mn-lt"/>
              </a:rPr>
              <a:t> of pupils were girls and </a:t>
            </a:r>
            <a:r>
              <a:rPr lang="en-GB" sz="1200" dirty="0">
                <a:solidFill>
                  <a:schemeClr val="tx1">
                    <a:lumMod val="65000"/>
                    <a:lumOff val="35000"/>
                  </a:schemeClr>
                </a:solidFill>
                <a:latin typeface="+mn-lt"/>
                <a:cs typeface="DINPro-Medium" panose="020B0604020101020102" pitchFamily="34" charset="0"/>
              </a:rPr>
              <a:t>49%</a:t>
            </a:r>
            <a:r>
              <a:rPr lang="en-GB" sz="1200" dirty="0">
                <a:solidFill>
                  <a:schemeClr val="tx1">
                    <a:lumMod val="65000"/>
                    <a:lumOff val="35000"/>
                  </a:schemeClr>
                </a:solidFill>
                <a:latin typeface="+mn-lt"/>
              </a:rPr>
              <a:t> boys.</a:t>
            </a:r>
          </a:p>
          <a:p>
            <a:pPr>
              <a:lnSpc>
                <a:spcPct val="100000"/>
              </a:lnSpc>
              <a:spcBef>
                <a:spcPts val="0"/>
              </a:spcBef>
              <a:spcAft>
                <a:spcPts val="600"/>
              </a:spcAft>
            </a:pPr>
            <a:r>
              <a:rPr lang="en-GB" sz="1200" dirty="0">
                <a:solidFill>
                  <a:schemeClr val="tx1">
                    <a:lumMod val="65000"/>
                    <a:lumOff val="35000"/>
                  </a:schemeClr>
                </a:solidFill>
                <a:latin typeface="+mn-lt"/>
              </a:rPr>
              <a:t>89% of pupils identify their ethnicity as White, a further 4</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Mixed race,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Asian,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Black and 1% Chinese. </a:t>
            </a:r>
          </a:p>
          <a:p>
            <a:pPr>
              <a:lnSpc>
                <a:spcPct val="100000"/>
              </a:lnSpc>
              <a:spcBef>
                <a:spcPts val="0"/>
              </a:spcBef>
              <a:spcAft>
                <a:spcPts val="600"/>
              </a:spcAft>
            </a:pPr>
            <a:r>
              <a:rPr lang="en-GB" sz="1200" dirty="0">
                <a:solidFill>
                  <a:schemeClr val="tx1">
                    <a:lumMod val="65000"/>
                    <a:lumOff val="35000"/>
                  </a:schemeClr>
                </a:solidFill>
                <a:latin typeface="+mn-lt"/>
              </a:rPr>
              <a:t>54% of pupils live with their Mum and Dad together, 18% live with a mainly/single parent, 15% live with a parent and a stepparent, 9% live with a shared arrangement, and 3% in other arrangements (including same sex couples, other relatives and foster parents).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18%</a:t>
            </a:r>
            <a:r>
              <a:rPr lang="en-GB" sz="1200" dirty="0">
                <a:solidFill>
                  <a:schemeClr val="tx1">
                    <a:lumMod val="65000"/>
                    <a:lumOff val="35000"/>
                  </a:schemeClr>
                </a:solidFill>
                <a:latin typeface="+mn-lt"/>
              </a:rPr>
              <a:t> of pupils speak another language at home.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14%</a:t>
            </a:r>
            <a:r>
              <a:rPr lang="en-GB" sz="1200" dirty="0">
                <a:solidFill>
                  <a:schemeClr val="tx1">
                    <a:lumMod val="65000"/>
                    <a:lumOff val="35000"/>
                  </a:schemeClr>
                </a:solidFill>
                <a:latin typeface="+mn-lt"/>
              </a:rPr>
              <a:t> have a long-standing illness.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9%</a:t>
            </a:r>
            <a:r>
              <a:rPr lang="en-GB" sz="1200" dirty="0">
                <a:solidFill>
                  <a:schemeClr val="tx1">
                    <a:lumMod val="65000"/>
                    <a:lumOff val="35000"/>
                  </a:schemeClr>
                </a:solidFill>
                <a:latin typeface="+mn-lt"/>
              </a:rPr>
              <a:t> have a disability.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14%</a:t>
            </a:r>
            <a:r>
              <a:rPr lang="en-GB" sz="1200" dirty="0">
                <a:solidFill>
                  <a:schemeClr val="tx1">
                    <a:lumMod val="65000"/>
                    <a:lumOff val="35000"/>
                  </a:schemeClr>
                </a:solidFill>
                <a:latin typeface="+mn-lt"/>
              </a:rPr>
              <a:t> of pupils have a special educational need, a further 18</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were unsure whether they do or not.</a:t>
            </a:r>
          </a:p>
          <a:p>
            <a:pPr>
              <a:lnSpc>
                <a:spcPct val="100000"/>
              </a:lnSpc>
              <a:spcBef>
                <a:spcPts val="0"/>
              </a:spcBef>
              <a:spcAft>
                <a:spcPts val="600"/>
              </a:spcAft>
            </a:pPr>
            <a:r>
              <a:rPr lang="en-GB" sz="1200" dirty="0">
                <a:solidFill>
                  <a:schemeClr val="tx1">
                    <a:lumMod val="65000"/>
                    <a:lumOff val="35000"/>
                  </a:schemeClr>
                </a:solidFill>
                <a:latin typeface="+mn-lt"/>
              </a:rPr>
              <a:t>Of those with special educational needs 35% said they do not receive any help and a further 15</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unsure.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7%</a:t>
            </a:r>
            <a:r>
              <a:rPr lang="en-GB" sz="1200" dirty="0">
                <a:solidFill>
                  <a:schemeClr val="tx1">
                    <a:lumMod val="65000"/>
                    <a:lumOff val="35000"/>
                  </a:schemeClr>
                </a:solidFill>
                <a:latin typeface="+mn-lt"/>
              </a:rPr>
              <a:t> of pupils are young carers and amongst those young carers 5% said the school is aware that they are a carer.</a:t>
            </a:r>
          </a:p>
          <a:p>
            <a:pPr>
              <a:lnSpc>
                <a:spcPct val="100000"/>
              </a:lnSpc>
              <a:spcBef>
                <a:spcPts val="0"/>
              </a:spcBef>
              <a:spcAft>
                <a:spcPts val="600"/>
              </a:spcAft>
            </a:pPr>
            <a:r>
              <a:rPr lang="en-GB" sz="1200" dirty="0">
                <a:solidFill>
                  <a:schemeClr val="tx1">
                    <a:lumMod val="65000"/>
                    <a:lumOff val="35000"/>
                  </a:schemeClr>
                </a:solidFill>
                <a:latin typeface="+mn-lt"/>
              </a:rPr>
              <a:t>32% of all pupils are present in at least one ‘risk’ cohort.</a:t>
            </a:r>
          </a:p>
          <a:p>
            <a:pPr>
              <a:lnSpc>
                <a:spcPct val="100000"/>
              </a:lnSpc>
              <a:spcBef>
                <a:spcPts val="0"/>
              </a:spcBef>
              <a:spcAft>
                <a:spcPts val="600"/>
              </a:spcAft>
            </a:pPr>
            <a:r>
              <a:rPr lang="en-GB" sz="1200" dirty="0">
                <a:solidFill>
                  <a:schemeClr val="tx1">
                    <a:lumMod val="65000"/>
                    <a:lumOff val="35000"/>
                  </a:schemeClr>
                </a:solidFill>
                <a:latin typeface="+mn-lt"/>
              </a:rPr>
              <a:t>85% of pupils identify as Heterosexual, 5% are Bisexual, 1% identify as gay and 2% identify as a lesbian. 2% identify as ‘something else’ with 4% that prefer not to say.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5%</a:t>
            </a:r>
            <a:r>
              <a:rPr lang="en-GB" sz="1200" dirty="0">
                <a:solidFill>
                  <a:schemeClr val="tx1">
                    <a:lumMod val="65000"/>
                    <a:lumOff val="35000"/>
                  </a:schemeClr>
                </a:solidFill>
                <a:latin typeface="+mn-lt"/>
              </a:rPr>
              <a:t> of pupils said they had help filling in the survey.</a:t>
            </a:r>
          </a:p>
          <a:p>
            <a:pPr>
              <a:lnSpc>
                <a:spcPct val="100000"/>
              </a:lnSpc>
              <a:spcBef>
                <a:spcPts val="600"/>
              </a:spcBef>
              <a:spcAft>
                <a:spcPts val="600"/>
              </a:spcAft>
            </a:pPr>
            <a:endParaRPr lang="en-GB" sz="1200" dirty="0">
              <a:solidFill>
                <a:schemeClr val="bg2">
                  <a:lumMod val="25000"/>
                </a:schemeClr>
              </a:solidFill>
              <a:latin typeface="+mn-lt"/>
            </a:endParaRPr>
          </a:p>
          <a:p>
            <a:pPr>
              <a:lnSpc>
                <a:spcPct val="100000"/>
              </a:lnSpc>
              <a:spcBef>
                <a:spcPts val="600"/>
              </a:spcBef>
              <a:spcAft>
                <a:spcPts val="600"/>
              </a:spcAft>
            </a:pPr>
            <a:endParaRPr lang="en-GB" sz="1200" dirty="0">
              <a:solidFill>
                <a:schemeClr val="bg2">
                  <a:lumMod val="25000"/>
                </a:schemeClr>
              </a:solidFill>
              <a:latin typeface="+mn-lt"/>
            </a:endParaRPr>
          </a:p>
        </p:txBody>
      </p:sp>
      <p:graphicFrame>
        <p:nvGraphicFramePr>
          <p:cNvPr id="4" name="Table 3"/>
          <p:cNvGraphicFramePr>
            <a:graphicFrameLocks noGrp="1"/>
          </p:cNvGraphicFramePr>
          <p:nvPr>
            <p:extLst>
              <p:ext uri="{D42A27DB-BD31-4B8C-83A1-F6EECF244321}">
                <p14:modId xmlns:p14="http://schemas.microsoft.com/office/powerpoint/2010/main" val="36950035"/>
              </p:ext>
            </p:extLst>
          </p:nvPr>
        </p:nvGraphicFramePr>
        <p:xfrm>
          <a:off x="6360188" y="835200"/>
          <a:ext cx="5520327" cy="5522901"/>
        </p:xfrm>
        <a:graphic>
          <a:graphicData uri="http://schemas.openxmlformats.org/drawingml/2006/table">
            <a:tbl>
              <a:tblPr firstRow="1" bandRow="1">
                <a:tableStyleId>{5940675A-B579-460E-94D1-54222C63F5DA}</a:tableStyleId>
              </a:tblPr>
              <a:tblGrid>
                <a:gridCol w="2892870">
                  <a:extLst>
                    <a:ext uri="{9D8B030D-6E8A-4147-A177-3AD203B41FA5}">
                      <a16:colId xmlns:a16="http://schemas.microsoft.com/office/drawing/2014/main" val="20000"/>
                    </a:ext>
                  </a:extLst>
                </a:gridCol>
                <a:gridCol w="875819">
                  <a:extLst>
                    <a:ext uri="{9D8B030D-6E8A-4147-A177-3AD203B41FA5}">
                      <a16:colId xmlns:a16="http://schemas.microsoft.com/office/drawing/2014/main" val="20001"/>
                    </a:ext>
                  </a:extLst>
                </a:gridCol>
                <a:gridCol w="875819">
                  <a:extLst>
                    <a:ext uri="{9D8B030D-6E8A-4147-A177-3AD203B41FA5}">
                      <a16:colId xmlns:a16="http://schemas.microsoft.com/office/drawing/2014/main" val="20002"/>
                    </a:ext>
                  </a:extLst>
                </a:gridCol>
                <a:gridCol w="875819">
                  <a:extLst>
                    <a:ext uri="{9D8B030D-6E8A-4147-A177-3AD203B41FA5}">
                      <a16:colId xmlns:a16="http://schemas.microsoft.com/office/drawing/2014/main" val="20003"/>
                    </a:ext>
                  </a:extLst>
                </a:gridCol>
              </a:tblGrid>
              <a:tr h="402746">
                <a:tc>
                  <a:txBody>
                    <a:bodyPr/>
                    <a:lstStyle/>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8526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5262">
                <a:tc>
                  <a:txBody>
                    <a:bodyPr/>
                    <a:lstStyle/>
                    <a:p>
                      <a:r>
                        <a:rPr lang="en-GB" sz="1100" dirty="0">
                          <a:solidFill>
                            <a:schemeClr val="tx1">
                              <a:lumMod val="75000"/>
                              <a:lumOff val="25000"/>
                            </a:schemeClr>
                          </a:solidFill>
                        </a:rPr>
                        <a:t>Girls</a:t>
                      </a:r>
                      <a:r>
                        <a:rPr lang="en-GB" sz="1100" baseline="0" dirty="0">
                          <a:solidFill>
                            <a:schemeClr val="tx1">
                              <a:lumMod val="75000"/>
                              <a:lumOff val="25000"/>
                            </a:schemeClr>
                          </a:solidFill>
                        </a:rPr>
                        <a:t>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5262">
                <a:tc>
                  <a:txBody>
                    <a:bodyPr/>
                    <a:lstStyle/>
                    <a:p>
                      <a:r>
                        <a:rPr lang="en-GB" sz="1100" dirty="0">
                          <a:solidFill>
                            <a:schemeClr val="tx1">
                              <a:lumMod val="75000"/>
                              <a:lumOff val="25000"/>
                            </a:schemeClr>
                          </a:solidFill>
                        </a:rPr>
                        <a:t>Boys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5262">
                <a:tc>
                  <a:txBody>
                    <a:bodyPr/>
                    <a:lstStyle/>
                    <a:p>
                      <a:r>
                        <a:rPr lang="en-GB" sz="1100" dirty="0">
                          <a:solidFill>
                            <a:schemeClr val="tx1">
                              <a:lumMod val="75000"/>
                              <a:lumOff val="25000"/>
                            </a:schemeClr>
                          </a:solidFill>
                        </a:rPr>
                        <a:t>Ethnicity</a:t>
                      </a:r>
                      <a:r>
                        <a:rPr lang="en-GB" sz="1100" baseline="0" dirty="0">
                          <a:solidFill>
                            <a:schemeClr val="tx1">
                              <a:lumMod val="75000"/>
                              <a:lumOff val="25000"/>
                            </a:schemeClr>
                          </a:solidFill>
                        </a:rPr>
                        <a:t>: White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5262">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Ethnicity: Other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85262">
                <a:tc>
                  <a:txBody>
                    <a:bodyPr/>
                    <a:lstStyle/>
                    <a:p>
                      <a:r>
                        <a:rPr lang="en-GB" sz="1100" dirty="0">
                          <a:solidFill>
                            <a:schemeClr val="tx1">
                              <a:lumMod val="75000"/>
                              <a:lumOff val="25000"/>
                            </a:schemeClr>
                          </a:solidFill>
                        </a:rPr>
                        <a:t>English as 2</a:t>
                      </a:r>
                      <a:r>
                        <a:rPr lang="en-GB" sz="1100" baseline="30000" dirty="0">
                          <a:solidFill>
                            <a:schemeClr val="tx1">
                              <a:lumMod val="75000"/>
                              <a:lumOff val="25000"/>
                            </a:schemeClr>
                          </a:solidFill>
                        </a:rPr>
                        <a:t>nd</a:t>
                      </a:r>
                      <a:r>
                        <a:rPr lang="en-GB" sz="1100" baseline="0" dirty="0">
                          <a:solidFill>
                            <a:schemeClr val="tx1">
                              <a:lumMod val="75000"/>
                              <a:lumOff val="25000"/>
                            </a:schemeClr>
                          </a:solidFill>
                        </a:rPr>
                        <a:t> language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85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Multilingual</a:t>
                      </a:r>
                      <a:r>
                        <a:rPr lang="en-GB" sz="1100" baseline="0" dirty="0">
                          <a:solidFill>
                            <a:schemeClr val="tx1">
                              <a:lumMod val="75000"/>
                              <a:lumOff val="25000"/>
                            </a:schemeClr>
                          </a:solidFill>
                        </a:rPr>
                        <a:t> and Ethnicity: White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85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aseline="0" dirty="0">
                          <a:solidFill>
                            <a:schemeClr val="tx1">
                              <a:lumMod val="75000"/>
                              <a:lumOff val="25000"/>
                            </a:schemeClr>
                          </a:solidFill>
                        </a:rPr>
                        <a:t>Multilingual and Ethnic Minority Groups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85262">
                <a:tc>
                  <a:txBody>
                    <a:bodyPr/>
                    <a:lstStyle/>
                    <a:p>
                      <a:r>
                        <a:rPr lang="en-GB" sz="1100" dirty="0">
                          <a:solidFill>
                            <a:schemeClr val="tx1">
                              <a:lumMod val="75000"/>
                              <a:lumOff val="25000"/>
                            </a:schemeClr>
                          </a:solidFill>
                        </a:rPr>
                        <a:t>With</a:t>
                      </a:r>
                      <a:r>
                        <a:rPr lang="en-GB" sz="1100" baseline="0" dirty="0">
                          <a:solidFill>
                            <a:schemeClr val="tx1">
                              <a:lumMod val="75000"/>
                              <a:lumOff val="25000"/>
                            </a:schemeClr>
                          </a:solidFill>
                        </a:rPr>
                        <a:t> a Disability or long-standing illness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73037">
                <a:tc>
                  <a:txBody>
                    <a:bodyPr/>
                    <a:lstStyle/>
                    <a:p>
                      <a:r>
                        <a:rPr lang="en-GB" sz="1100" dirty="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85262">
                <a:tc>
                  <a:txBody>
                    <a:bodyPr/>
                    <a:lstStyle/>
                    <a:p>
                      <a:r>
                        <a:rPr lang="en-GB" sz="1100" dirty="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85262">
                <a:tc>
                  <a:txBody>
                    <a:bodyPr/>
                    <a:lstStyle/>
                    <a:p>
                      <a:r>
                        <a:rPr lang="en-GB" sz="1100" dirty="0">
                          <a:solidFill>
                            <a:schemeClr val="tx1">
                              <a:lumMod val="75000"/>
                              <a:lumOff val="25000"/>
                            </a:schemeClr>
                          </a:solidFill>
                        </a:rPr>
                        <a:t>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385262">
                <a:tc>
                  <a:txBody>
                    <a:bodyPr/>
                    <a:lstStyle/>
                    <a:p>
                      <a:r>
                        <a:rPr lang="en-GB" sz="1100" dirty="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4023735"/>
                  </a:ext>
                </a:extLst>
              </a:tr>
            </a:tbl>
          </a:graphicData>
        </a:graphic>
      </p:graphicFrame>
    </p:spTree>
    <p:extLst>
      <p:ext uri="{BB962C8B-B14F-4D97-AF65-F5344CB8AC3E}">
        <p14:creationId xmlns:p14="http://schemas.microsoft.com/office/powerpoint/2010/main" val="34724782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Pupils who receive free school meals are the group most likely to live with mainly or only mum, and they are the only group more likely to do so than having a ‘traditional’ family structure of mum and dad together. Those who speak English as a second language are more likely to have the traditional structure of both mum and dad together. </a:t>
            </a:r>
          </a:p>
        </p:txBody>
      </p:sp>
      <p:sp>
        <p:nvSpPr>
          <p:cNvPr id="7" name="TextBox 6"/>
          <p:cNvSpPr txBox="1"/>
          <p:nvPr/>
        </p:nvSpPr>
        <p:spPr>
          <a:xfrm>
            <a:off x="183018" y="6522289"/>
            <a:ext cx="6475477"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Which adults do you live with? </a:t>
            </a:r>
            <a:r>
              <a:rPr lang="en-GB" sz="1000" i="1" dirty="0">
                <a:solidFill>
                  <a:srgbClr val="002060"/>
                </a:solidFill>
                <a:latin typeface="Calibri" panose="020F0502020204030204" pitchFamily="34" charset="0"/>
              </a:rPr>
              <a:t>Introduced in 2023.</a:t>
            </a:r>
          </a:p>
        </p:txBody>
      </p:sp>
      <p:graphicFrame>
        <p:nvGraphicFramePr>
          <p:cNvPr id="6" name="Table 5"/>
          <p:cNvGraphicFramePr>
            <a:graphicFrameLocks noGrp="1"/>
          </p:cNvGraphicFramePr>
          <p:nvPr>
            <p:extLst>
              <p:ext uri="{D42A27DB-BD31-4B8C-83A1-F6EECF244321}">
                <p14:modId xmlns:p14="http://schemas.microsoft.com/office/powerpoint/2010/main" val="1532487492"/>
              </p:ext>
            </p:extLst>
          </p:nvPr>
        </p:nvGraphicFramePr>
        <p:xfrm>
          <a:off x="353403" y="1145219"/>
          <a:ext cx="11293076" cy="4270162"/>
        </p:xfrm>
        <a:graphic>
          <a:graphicData uri="http://schemas.openxmlformats.org/drawingml/2006/table">
            <a:tbl>
              <a:tblPr firstRow="1" bandRow="1">
                <a:tableStyleId>{5940675A-B579-460E-94D1-54222C63F5DA}</a:tableStyleId>
              </a:tblPr>
              <a:tblGrid>
                <a:gridCol w="1855571">
                  <a:extLst>
                    <a:ext uri="{9D8B030D-6E8A-4147-A177-3AD203B41FA5}">
                      <a16:colId xmlns:a16="http://schemas.microsoft.com/office/drawing/2014/main" val="20000"/>
                    </a:ext>
                  </a:extLst>
                </a:gridCol>
                <a:gridCol w="856320">
                  <a:extLst>
                    <a:ext uri="{9D8B030D-6E8A-4147-A177-3AD203B41FA5}">
                      <a16:colId xmlns:a16="http://schemas.microsoft.com/office/drawing/2014/main" val="20001"/>
                    </a:ext>
                  </a:extLst>
                </a:gridCol>
                <a:gridCol w="690918">
                  <a:extLst>
                    <a:ext uri="{9D8B030D-6E8A-4147-A177-3AD203B41FA5}">
                      <a16:colId xmlns:a16="http://schemas.microsoft.com/office/drawing/2014/main" val="20002"/>
                    </a:ext>
                  </a:extLst>
                </a:gridCol>
                <a:gridCol w="717297">
                  <a:extLst>
                    <a:ext uri="{9D8B030D-6E8A-4147-A177-3AD203B41FA5}">
                      <a16:colId xmlns:a16="http://schemas.microsoft.com/office/drawing/2014/main" val="20003"/>
                    </a:ext>
                  </a:extLst>
                </a:gridCol>
                <a:gridCol w="717297">
                  <a:extLst>
                    <a:ext uri="{9D8B030D-6E8A-4147-A177-3AD203B41FA5}">
                      <a16:colId xmlns:a16="http://schemas.microsoft.com/office/drawing/2014/main" val="20004"/>
                    </a:ext>
                  </a:extLst>
                </a:gridCol>
                <a:gridCol w="717297">
                  <a:extLst>
                    <a:ext uri="{9D8B030D-6E8A-4147-A177-3AD203B41FA5}">
                      <a16:colId xmlns:a16="http://schemas.microsoft.com/office/drawing/2014/main" val="20005"/>
                    </a:ext>
                  </a:extLst>
                </a:gridCol>
                <a:gridCol w="717297">
                  <a:extLst>
                    <a:ext uri="{9D8B030D-6E8A-4147-A177-3AD203B41FA5}">
                      <a16:colId xmlns:a16="http://schemas.microsoft.com/office/drawing/2014/main" val="20006"/>
                    </a:ext>
                  </a:extLst>
                </a:gridCol>
                <a:gridCol w="665700">
                  <a:extLst>
                    <a:ext uri="{9D8B030D-6E8A-4147-A177-3AD203B41FA5}">
                      <a16:colId xmlns:a16="http://schemas.microsoft.com/office/drawing/2014/main" val="20007"/>
                    </a:ext>
                  </a:extLst>
                </a:gridCol>
                <a:gridCol w="768894">
                  <a:extLst>
                    <a:ext uri="{9D8B030D-6E8A-4147-A177-3AD203B41FA5}">
                      <a16:colId xmlns:a16="http://schemas.microsoft.com/office/drawing/2014/main" val="20008"/>
                    </a:ext>
                  </a:extLst>
                </a:gridCol>
                <a:gridCol w="576006">
                  <a:extLst>
                    <a:ext uri="{9D8B030D-6E8A-4147-A177-3AD203B41FA5}">
                      <a16:colId xmlns:a16="http://schemas.microsoft.com/office/drawing/2014/main" val="20009"/>
                    </a:ext>
                  </a:extLst>
                </a:gridCol>
                <a:gridCol w="785091">
                  <a:extLst>
                    <a:ext uri="{9D8B030D-6E8A-4147-A177-3AD203B41FA5}">
                      <a16:colId xmlns:a16="http://schemas.microsoft.com/office/drawing/2014/main" val="20010"/>
                    </a:ext>
                  </a:extLst>
                </a:gridCol>
                <a:gridCol w="790794">
                  <a:extLst>
                    <a:ext uri="{9D8B030D-6E8A-4147-A177-3AD203B41FA5}">
                      <a16:colId xmlns:a16="http://schemas.microsoft.com/office/drawing/2014/main" val="20011"/>
                    </a:ext>
                  </a:extLst>
                </a:gridCol>
                <a:gridCol w="705497">
                  <a:extLst>
                    <a:ext uri="{9D8B030D-6E8A-4147-A177-3AD203B41FA5}">
                      <a16:colId xmlns:a16="http://schemas.microsoft.com/office/drawing/2014/main" val="2817439607"/>
                    </a:ext>
                  </a:extLst>
                </a:gridCol>
                <a:gridCol w="729097">
                  <a:extLst>
                    <a:ext uri="{9D8B030D-6E8A-4147-A177-3AD203B41FA5}">
                      <a16:colId xmlns:a16="http://schemas.microsoft.com/office/drawing/2014/main" val="2782753770"/>
                    </a:ext>
                  </a:extLst>
                </a:gridCol>
              </a:tblGrid>
              <a:tr h="7057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3937">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3937">
                <a:tc>
                  <a:txBody>
                    <a:bodyPr/>
                    <a:lstStyle/>
                    <a:p>
                      <a:r>
                        <a:rPr lang="en-GB" sz="1100" dirty="0">
                          <a:solidFill>
                            <a:schemeClr val="tx1">
                              <a:lumMod val="75000"/>
                              <a:lumOff val="25000"/>
                            </a:schemeClr>
                          </a:solidFill>
                        </a:rPr>
                        <a:t>Mum and Dad together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3937">
                <a:tc>
                  <a:txBody>
                    <a:bodyPr/>
                    <a:lstStyle/>
                    <a:p>
                      <a:r>
                        <a:rPr lang="en-GB" sz="1100" dirty="0">
                          <a:solidFill>
                            <a:schemeClr val="tx1">
                              <a:lumMod val="75000"/>
                              <a:lumOff val="25000"/>
                            </a:schemeClr>
                          </a:solidFill>
                        </a:rPr>
                        <a:t>Mainly or only Mum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6604">
                <a:tc>
                  <a:txBody>
                    <a:bodyPr/>
                    <a:lstStyle/>
                    <a:p>
                      <a:r>
                        <a:rPr lang="en-GB" sz="1100" dirty="0">
                          <a:solidFill>
                            <a:schemeClr val="tx1">
                              <a:lumMod val="75000"/>
                              <a:lumOff val="25000"/>
                            </a:schemeClr>
                          </a:solidFill>
                        </a:rPr>
                        <a:t>Mum and Stepdad/Partner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3937">
                <a:tc>
                  <a:txBody>
                    <a:bodyPr/>
                    <a:lstStyle/>
                    <a:p>
                      <a:pPr marL="0" algn="l" defTabSz="914400" rtl="0" eaLnBrk="1" latinLnBrk="0" hangingPunct="1"/>
                      <a:r>
                        <a:rPr lang="en-GB" sz="1100" dirty="0">
                          <a:solidFill>
                            <a:schemeClr val="tx1">
                              <a:lumMod val="75000"/>
                              <a:lumOff val="25000"/>
                            </a:schemeClr>
                          </a:solidFill>
                        </a:rPr>
                        <a:t>Mum and Dad </a:t>
                      </a:r>
                      <a:r>
                        <a:rPr lang="en-GB" sz="1100" kern="1200" dirty="0">
                          <a:solidFill>
                            <a:schemeClr val="tx1">
                              <a:lumMod val="75000"/>
                              <a:lumOff val="25000"/>
                            </a:schemeClr>
                          </a:solidFill>
                          <a:latin typeface="+mn-lt"/>
                          <a:ea typeface="+mn-ea"/>
                          <a:cs typeface="+mn-cs"/>
                        </a:rPr>
                        <a:t>shared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3937">
                <a:tc>
                  <a:txBody>
                    <a:bodyPr/>
                    <a:lstStyle/>
                    <a:p>
                      <a:r>
                        <a:rPr lang="en-GB" sz="1100" dirty="0">
                          <a:solidFill>
                            <a:schemeClr val="tx1">
                              <a:lumMod val="75000"/>
                              <a:lumOff val="25000"/>
                            </a:schemeClr>
                          </a:solidFill>
                        </a:rPr>
                        <a:t>Mainly or only Dad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3937">
                <a:tc>
                  <a:txBody>
                    <a:bodyPr/>
                    <a:lstStyle/>
                    <a:p>
                      <a:r>
                        <a:rPr lang="en-GB" sz="1100" dirty="0">
                          <a:solidFill>
                            <a:schemeClr val="tx1">
                              <a:lumMod val="75000"/>
                              <a:lumOff val="25000"/>
                            </a:schemeClr>
                          </a:solidFill>
                        </a:rPr>
                        <a:t>Dad and Stepmum/Partner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6604">
                <a:tc>
                  <a:txBody>
                    <a:bodyPr/>
                    <a:lstStyle/>
                    <a:p>
                      <a:r>
                        <a:rPr lang="en-GB" sz="1100" dirty="0">
                          <a:solidFill>
                            <a:schemeClr val="tx1">
                              <a:lumMod val="75000"/>
                              <a:lumOff val="25000"/>
                            </a:schemeClr>
                          </a:solidFill>
                        </a:rPr>
                        <a:t>Mum and Mum/Dad and Dad</a:t>
                      </a:r>
                      <a:r>
                        <a:rPr lang="en-GB" sz="1100" baseline="0" dirty="0">
                          <a:solidFill>
                            <a:schemeClr val="tx1">
                              <a:lumMod val="75000"/>
                              <a:lumOff val="25000"/>
                            </a:schemeClr>
                          </a:solidFill>
                        </a:rPr>
                        <a:t> </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86194281"/>
                  </a:ext>
                </a:extLst>
              </a:tr>
              <a:tr h="494341">
                <a:tc>
                  <a:txBody>
                    <a:bodyPr/>
                    <a:lstStyle/>
                    <a:p>
                      <a:r>
                        <a:rPr lang="en-GB" sz="1100" dirty="0">
                          <a:solidFill>
                            <a:schemeClr val="tx1">
                              <a:lumMod val="75000"/>
                              <a:lumOff val="25000"/>
                            </a:schemeClr>
                          </a:solidFill>
                        </a:rPr>
                        <a:t>Other relatives e.g. Aunt, grandparent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7751823"/>
                  </a:ext>
                </a:extLst>
              </a:tr>
              <a:tr h="296604">
                <a:tc>
                  <a:txBody>
                    <a:bodyPr/>
                    <a:lstStyle/>
                    <a:p>
                      <a:r>
                        <a:rPr lang="en-GB" sz="1100" dirty="0">
                          <a:solidFill>
                            <a:schemeClr val="tx1">
                              <a:lumMod val="75000"/>
                              <a:lumOff val="25000"/>
                            </a:schemeClr>
                          </a:solidFill>
                        </a:rPr>
                        <a:t>Foster parents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66432146"/>
                  </a:ext>
                </a:extLst>
              </a:tr>
              <a:tr h="296604">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Residential social worker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12658827"/>
                  </a:ext>
                </a:extLst>
              </a:tr>
            </a:tbl>
          </a:graphicData>
        </a:graphic>
      </p:graphicFrame>
    </p:spTree>
    <p:extLst>
      <p:ext uri="{BB962C8B-B14F-4D97-AF65-F5344CB8AC3E}">
        <p14:creationId xmlns:p14="http://schemas.microsoft.com/office/powerpoint/2010/main" val="9044322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(1) </a:t>
            </a:r>
          </a:p>
        </p:txBody>
      </p:sp>
      <p:graphicFrame>
        <p:nvGraphicFramePr>
          <p:cNvPr id="9" name="Table 8">
            <a:extLst>
              <a:ext uri="{FF2B5EF4-FFF2-40B4-BE49-F238E27FC236}">
                <a16:creationId xmlns:a16="http://schemas.microsoft.com/office/drawing/2014/main" id="{CB928BFB-2150-49D2-880E-C4A6B489E5BF}"/>
              </a:ext>
            </a:extLst>
          </p:cNvPr>
          <p:cNvGraphicFramePr>
            <a:graphicFrameLocks noGrp="1"/>
          </p:cNvGraphicFramePr>
          <p:nvPr>
            <p:extLst>
              <p:ext uri="{D42A27DB-BD31-4B8C-83A1-F6EECF244321}">
                <p14:modId xmlns:p14="http://schemas.microsoft.com/office/powerpoint/2010/main" val="4064582681"/>
              </p:ext>
            </p:extLst>
          </p:nvPr>
        </p:nvGraphicFramePr>
        <p:xfrm>
          <a:off x="304800" y="961200"/>
          <a:ext cx="11466898" cy="3185694"/>
        </p:xfrm>
        <a:graphic>
          <a:graphicData uri="http://schemas.openxmlformats.org/drawingml/2006/table">
            <a:tbl>
              <a:tblPr firstRow="1" bandRow="1">
                <a:tableStyleId>{5940675A-B579-460E-94D1-54222C63F5DA}</a:tableStyleId>
              </a:tblPr>
              <a:tblGrid>
                <a:gridCol w="2294965">
                  <a:extLst>
                    <a:ext uri="{9D8B030D-6E8A-4147-A177-3AD203B41FA5}">
                      <a16:colId xmlns:a16="http://schemas.microsoft.com/office/drawing/2014/main" val="20000"/>
                    </a:ext>
                  </a:extLst>
                </a:gridCol>
                <a:gridCol w="1096653">
                  <a:extLst>
                    <a:ext uri="{9D8B030D-6E8A-4147-A177-3AD203B41FA5}">
                      <a16:colId xmlns:a16="http://schemas.microsoft.com/office/drawing/2014/main" val="2361447582"/>
                    </a:ext>
                  </a:extLst>
                </a:gridCol>
                <a:gridCol w="1153610">
                  <a:extLst>
                    <a:ext uri="{9D8B030D-6E8A-4147-A177-3AD203B41FA5}">
                      <a16:colId xmlns:a16="http://schemas.microsoft.com/office/drawing/2014/main" val="20001"/>
                    </a:ext>
                  </a:extLst>
                </a:gridCol>
                <a:gridCol w="1153610">
                  <a:extLst>
                    <a:ext uri="{9D8B030D-6E8A-4147-A177-3AD203B41FA5}">
                      <a16:colId xmlns:a16="http://schemas.microsoft.com/office/drawing/2014/main" val="20003"/>
                    </a:ext>
                  </a:extLst>
                </a:gridCol>
                <a:gridCol w="1153612">
                  <a:extLst>
                    <a:ext uri="{9D8B030D-6E8A-4147-A177-3AD203B41FA5}">
                      <a16:colId xmlns:a16="http://schemas.microsoft.com/office/drawing/2014/main" val="20005"/>
                    </a:ext>
                  </a:extLst>
                </a:gridCol>
                <a:gridCol w="1153612">
                  <a:extLst>
                    <a:ext uri="{9D8B030D-6E8A-4147-A177-3AD203B41FA5}">
                      <a16:colId xmlns:a16="http://schemas.microsoft.com/office/drawing/2014/main" val="20007"/>
                    </a:ext>
                  </a:extLst>
                </a:gridCol>
                <a:gridCol w="1153612">
                  <a:extLst>
                    <a:ext uri="{9D8B030D-6E8A-4147-A177-3AD203B41FA5}">
                      <a16:colId xmlns:a16="http://schemas.microsoft.com/office/drawing/2014/main" val="20009"/>
                    </a:ext>
                  </a:extLst>
                </a:gridCol>
                <a:gridCol w="1153612">
                  <a:extLst>
                    <a:ext uri="{9D8B030D-6E8A-4147-A177-3AD203B41FA5}">
                      <a16:colId xmlns:a16="http://schemas.microsoft.com/office/drawing/2014/main" val="1273807507"/>
                    </a:ext>
                  </a:extLst>
                </a:gridCol>
                <a:gridCol w="1153612">
                  <a:extLst>
                    <a:ext uri="{9D8B030D-6E8A-4147-A177-3AD203B41FA5}">
                      <a16:colId xmlns:a16="http://schemas.microsoft.com/office/drawing/2014/main" val="20011"/>
                    </a:ext>
                  </a:extLst>
                </a:gridCol>
              </a:tblGrid>
              <a:tr h="334298">
                <a:tc>
                  <a:txBody>
                    <a:bodyPr/>
                    <a:lstStyle/>
                    <a:p>
                      <a:r>
                        <a:rPr lang="en-GB" sz="1100" dirty="0">
                          <a:solidFill>
                            <a:schemeClr val="tx1">
                              <a:lumMod val="75000"/>
                              <a:lumOff val="25000"/>
                            </a:schemeClr>
                          </a:solidFill>
                          <a:latin typeface="+mn-lt"/>
                        </a:rPr>
                        <a:t>Those represented in cohort (      ) are also present in cohort (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kern="1200" dirty="0">
                          <a:solidFill>
                            <a:schemeClr val="tx1">
                              <a:lumMod val="75000"/>
                              <a:lumOff val="25000"/>
                            </a:schemeClr>
                          </a:solidFill>
                          <a:latin typeface="+mn-lt"/>
                          <a:ea typeface="+mn-ea"/>
                          <a:cs typeface="+mn-cs"/>
                        </a:rPr>
                        <a:t>Free School Meal (FSM)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Special Educational Needs (SEN)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Disability/ long-standing illness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38280">
                <a:tc>
                  <a:txBody>
                    <a:bodyPr/>
                    <a:lstStyle/>
                    <a:p>
                      <a:r>
                        <a:rPr lang="en-GB" sz="1100" b="1" dirty="0">
                          <a:solidFill>
                            <a:schemeClr val="tx1">
                              <a:lumMod val="75000"/>
                              <a:lumOff val="25000"/>
                            </a:schemeClr>
                          </a:solidFill>
                          <a:latin typeface="+mn-lt"/>
                        </a:rPr>
                        <a:t>Free School Meal (FSM)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r h="332329">
                <a:tc>
                  <a:txBody>
                    <a:bodyPr/>
                    <a:lstStyle/>
                    <a:p>
                      <a:r>
                        <a:rPr lang="en-GB" sz="1100" b="1" dirty="0">
                          <a:solidFill>
                            <a:schemeClr val="tx1">
                              <a:lumMod val="75000"/>
                              <a:lumOff val="25000"/>
                            </a:schemeClr>
                          </a:solidFill>
                          <a:latin typeface="+mn-lt"/>
                        </a:rPr>
                        <a:t>Special Educational Needs (SEN)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332329">
                <a:tc>
                  <a:txBody>
                    <a:bodyPr/>
                    <a:lstStyle/>
                    <a:p>
                      <a:r>
                        <a:rPr lang="en-GB" sz="1100" b="1" dirty="0">
                          <a:solidFill>
                            <a:schemeClr val="tx1">
                              <a:lumMod val="75000"/>
                              <a:lumOff val="25000"/>
                            </a:schemeClr>
                          </a:solidFill>
                          <a:latin typeface="+mn-lt"/>
                        </a:rPr>
                        <a:t>Disability/long-standing illness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280787380"/>
                  </a:ext>
                </a:extLst>
              </a:tr>
              <a:tr h="332329">
                <a:tc>
                  <a:txBody>
                    <a:bodyPr/>
                    <a:lstStyle/>
                    <a:p>
                      <a:r>
                        <a:rPr lang="en-GB" sz="1100" b="1" dirty="0">
                          <a:solidFill>
                            <a:schemeClr val="tx1">
                              <a:lumMod val="75000"/>
                              <a:lumOff val="25000"/>
                            </a:schemeClr>
                          </a:solidFill>
                          <a:latin typeface="+mn-lt"/>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5"/>
                  </a:ext>
                </a:extLst>
              </a:tr>
              <a:tr h="332329">
                <a:tc>
                  <a:txBody>
                    <a:bodyPr/>
                    <a:lstStyle/>
                    <a:p>
                      <a:r>
                        <a:rPr lang="en-GB" sz="1100" b="1" dirty="0">
                          <a:solidFill>
                            <a:schemeClr val="tx1">
                              <a:lumMod val="75000"/>
                              <a:lumOff val="25000"/>
                            </a:schemeClr>
                          </a:solidFill>
                          <a:latin typeface="+mn-lt"/>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6"/>
                  </a:ext>
                </a:extLst>
              </a:tr>
              <a:tr h="332329">
                <a:tc>
                  <a:txBody>
                    <a:bodyPr/>
                    <a:lstStyle/>
                    <a:p>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8"/>
                  </a:ext>
                </a:extLst>
              </a:tr>
              <a:tr h="332329">
                <a:tc>
                  <a:txBody>
                    <a:bodyPr/>
                    <a:lstStyle/>
                    <a:p>
                      <a:r>
                        <a:rPr lang="en-GB" sz="1100" b="1" dirty="0">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9"/>
                  </a:ext>
                </a:extLst>
              </a:tr>
            </a:tbl>
          </a:graphicData>
        </a:graphic>
      </p:graphicFrame>
      <p:sp>
        <p:nvSpPr>
          <p:cNvPr id="4" name="Content Placeholder 2">
            <a:extLst>
              <a:ext uri="{FF2B5EF4-FFF2-40B4-BE49-F238E27FC236}">
                <a16:creationId xmlns:a16="http://schemas.microsoft.com/office/drawing/2014/main" id="{DF067785-FD82-49CC-8B47-E48A3CDFA964}"/>
              </a:ext>
            </a:extLst>
          </p:cNvPr>
          <p:cNvSpPr>
            <a:spLocks noGrp="1"/>
          </p:cNvSpPr>
          <p:nvPr>
            <p:ph idx="1"/>
          </p:nvPr>
        </p:nvSpPr>
        <p:spPr>
          <a:xfrm>
            <a:off x="304800" y="4272415"/>
            <a:ext cx="11466898" cy="655680"/>
          </a:xfrm>
        </p:spPr>
        <p:txBody>
          <a:bodyPr vert="horz" lIns="91440" tIns="45720" rIns="91440" bIns="45720" rtlCol="0">
            <a:noAutofit/>
          </a:bodyPr>
          <a:lstStyle/>
          <a:p>
            <a:pPr marL="0" indent="0">
              <a:buNone/>
            </a:pPr>
            <a:r>
              <a:rPr lang="en-GB" sz="1100" dirty="0">
                <a:solidFill>
                  <a:srgbClr val="404040"/>
                </a:solidFill>
              </a:rPr>
              <a:t>Some pupils will have been represented by more than one of the cohorts. For example; for 43% of the sample of 165 pupils who state they have special educational needs (SEN), also say they have a disability or long-standing illness. </a:t>
            </a:r>
          </a:p>
        </p:txBody>
      </p:sp>
      <p:sp>
        <p:nvSpPr>
          <p:cNvPr id="3" name="Arrow: Right 2">
            <a:extLst>
              <a:ext uri="{FF2B5EF4-FFF2-40B4-BE49-F238E27FC236}">
                <a16:creationId xmlns:a16="http://schemas.microsoft.com/office/drawing/2014/main" id="{B87D7441-DA9D-4752-93B0-6E1FD80AB894}"/>
              </a:ext>
            </a:extLst>
          </p:cNvPr>
          <p:cNvSpPr/>
          <p:nvPr/>
        </p:nvSpPr>
        <p:spPr>
          <a:xfrm>
            <a:off x="2088774" y="1044140"/>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Arrow: Right 4">
            <a:extLst>
              <a:ext uri="{FF2B5EF4-FFF2-40B4-BE49-F238E27FC236}">
                <a16:creationId xmlns:a16="http://schemas.microsoft.com/office/drawing/2014/main" id="{4E898153-40B4-4AC0-B0E2-4902500DE09F}"/>
              </a:ext>
            </a:extLst>
          </p:cNvPr>
          <p:cNvSpPr/>
          <p:nvPr/>
        </p:nvSpPr>
        <p:spPr>
          <a:xfrm rot="5400000">
            <a:off x="1905556" y="1243497"/>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9635987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(2)</a:t>
            </a:r>
          </a:p>
        </p:txBody>
      </p:sp>
      <p:graphicFrame>
        <p:nvGraphicFramePr>
          <p:cNvPr id="32" name="Table 31">
            <a:extLst>
              <a:ext uri="{FF2B5EF4-FFF2-40B4-BE49-F238E27FC236}">
                <a16:creationId xmlns:a16="http://schemas.microsoft.com/office/drawing/2014/main" id="{A12A4F8F-7CBF-48CE-B1F3-B3BC85D452D5}"/>
              </a:ext>
            </a:extLst>
          </p:cNvPr>
          <p:cNvGraphicFramePr>
            <a:graphicFrameLocks noGrp="1"/>
          </p:cNvGraphicFramePr>
          <p:nvPr>
            <p:extLst>
              <p:ext uri="{D42A27DB-BD31-4B8C-83A1-F6EECF244321}">
                <p14:modId xmlns:p14="http://schemas.microsoft.com/office/powerpoint/2010/main" val="3227157594"/>
              </p:ext>
            </p:extLst>
          </p:nvPr>
        </p:nvGraphicFramePr>
        <p:xfrm>
          <a:off x="360000" y="961200"/>
          <a:ext cx="11288402" cy="2983882"/>
        </p:xfrm>
        <a:graphic>
          <a:graphicData uri="http://schemas.openxmlformats.org/drawingml/2006/table">
            <a:tbl>
              <a:tblPr firstRow="1" bandRow="1">
                <a:tableStyleId>{5940675A-B579-460E-94D1-54222C63F5DA}</a:tableStyleId>
              </a:tblPr>
              <a:tblGrid>
                <a:gridCol w="2331442">
                  <a:extLst>
                    <a:ext uri="{9D8B030D-6E8A-4147-A177-3AD203B41FA5}">
                      <a16:colId xmlns:a16="http://schemas.microsoft.com/office/drawing/2014/main" val="20000"/>
                    </a:ext>
                  </a:extLst>
                </a:gridCol>
                <a:gridCol w="935355">
                  <a:extLst>
                    <a:ext uri="{9D8B030D-6E8A-4147-A177-3AD203B41FA5}">
                      <a16:colId xmlns:a16="http://schemas.microsoft.com/office/drawing/2014/main" val="2361447582"/>
                    </a:ext>
                  </a:extLst>
                </a:gridCol>
                <a:gridCol w="856037">
                  <a:extLst>
                    <a:ext uri="{9D8B030D-6E8A-4147-A177-3AD203B41FA5}">
                      <a16:colId xmlns:a16="http://schemas.microsoft.com/office/drawing/2014/main" val="3162188538"/>
                    </a:ext>
                  </a:extLst>
                </a:gridCol>
                <a:gridCol w="935355">
                  <a:extLst>
                    <a:ext uri="{9D8B030D-6E8A-4147-A177-3AD203B41FA5}">
                      <a16:colId xmlns:a16="http://schemas.microsoft.com/office/drawing/2014/main" val="20001"/>
                    </a:ext>
                  </a:extLst>
                </a:gridCol>
                <a:gridCol w="856037">
                  <a:extLst>
                    <a:ext uri="{9D8B030D-6E8A-4147-A177-3AD203B41FA5}">
                      <a16:colId xmlns:a16="http://schemas.microsoft.com/office/drawing/2014/main" val="75609325"/>
                    </a:ext>
                  </a:extLst>
                </a:gridCol>
                <a:gridCol w="935355">
                  <a:extLst>
                    <a:ext uri="{9D8B030D-6E8A-4147-A177-3AD203B41FA5}">
                      <a16:colId xmlns:a16="http://schemas.microsoft.com/office/drawing/2014/main" val="20003"/>
                    </a:ext>
                  </a:extLst>
                </a:gridCol>
                <a:gridCol w="856037">
                  <a:extLst>
                    <a:ext uri="{9D8B030D-6E8A-4147-A177-3AD203B41FA5}">
                      <a16:colId xmlns:a16="http://schemas.microsoft.com/office/drawing/2014/main" val="1751304306"/>
                    </a:ext>
                  </a:extLst>
                </a:gridCol>
                <a:gridCol w="935355">
                  <a:extLst>
                    <a:ext uri="{9D8B030D-6E8A-4147-A177-3AD203B41FA5}">
                      <a16:colId xmlns:a16="http://schemas.microsoft.com/office/drawing/2014/main" val="20005"/>
                    </a:ext>
                  </a:extLst>
                </a:gridCol>
                <a:gridCol w="856037">
                  <a:extLst>
                    <a:ext uri="{9D8B030D-6E8A-4147-A177-3AD203B41FA5}">
                      <a16:colId xmlns:a16="http://schemas.microsoft.com/office/drawing/2014/main" val="149089752"/>
                    </a:ext>
                  </a:extLst>
                </a:gridCol>
                <a:gridCol w="935355">
                  <a:extLst>
                    <a:ext uri="{9D8B030D-6E8A-4147-A177-3AD203B41FA5}">
                      <a16:colId xmlns:a16="http://schemas.microsoft.com/office/drawing/2014/main" val="20007"/>
                    </a:ext>
                  </a:extLst>
                </a:gridCol>
                <a:gridCol w="856037">
                  <a:extLst>
                    <a:ext uri="{9D8B030D-6E8A-4147-A177-3AD203B41FA5}">
                      <a16:colId xmlns:a16="http://schemas.microsoft.com/office/drawing/2014/main" val="2982129754"/>
                    </a:ext>
                  </a:extLst>
                </a:gridCol>
              </a:tblGrid>
              <a:tr h="340611">
                <a:tc>
                  <a:txBody>
                    <a:bodyPr/>
                    <a:lstStyle/>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kern="1200" dirty="0">
                          <a:solidFill>
                            <a:schemeClr val="tx1">
                              <a:lumMod val="75000"/>
                              <a:lumOff val="25000"/>
                            </a:schemeClr>
                          </a:solidFill>
                          <a:latin typeface="+mn-lt"/>
                          <a:ea typeface="+mn-ea"/>
                          <a:cs typeface="+mn-cs"/>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extLst>
                  <a:ext uri="{0D108BD9-81ED-4DB2-BD59-A6C34878D82A}">
                    <a16:rowId xmlns:a16="http://schemas.microsoft.com/office/drawing/2014/main" val="10000"/>
                  </a:ext>
                </a:extLst>
              </a:tr>
              <a:tr h="326083">
                <a:tc>
                  <a:txBody>
                    <a:bodyPr/>
                    <a:lstStyle/>
                    <a:p>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50728882"/>
                  </a:ext>
                </a:extLst>
              </a:tr>
              <a:tr h="27950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100" i="1" dirty="0">
                          <a:solidFill>
                            <a:schemeClr val="tx1">
                              <a:lumMod val="75000"/>
                              <a:lumOff val="25000"/>
                            </a:schemeClr>
                          </a:solidFill>
                        </a:rPr>
                        <a:t>1170</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100" i="1" dirty="0">
                          <a:solidFill>
                            <a:schemeClr val="tx1">
                              <a:lumMod val="75000"/>
                              <a:lumOff val="25000"/>
                            </a:schemeClr>
                          </a:solidFill>
                        </a:rPr>
                        <a:t>706</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100" i="1" dirty="0">
                          <a:solidFill>
                            <a:schemeClr val="tx1">
                              <a:lumMod val="75000"/>
                              <a:lumOff val="25000"/>
                            </a:schemeClr>
                          </a:solidFill>
                        </a:rPr>
                        <a:t>464</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100" i="1" dirty="0">
                          <a:solidFill>
                            <a:schemeClr val="tx1">
                              <a:lumMod val="75000"/>
                              <a:lumOff val="25000"/>
                            </a:schemeClr>
                          </a:solidFill>
                        </a:rPr>
                        <a:t>577</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100" i="1" dirty="0">
                          <a:solidFill>
                            <a:schemeClr val="tx1">
                              <a:lumMod val="75000"/>
                              <a:lumOff val="25000"/>
                            </a:schemeClr>
                          </a:solidFill>
                        </a:rPr>
                        <a:t>549</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44668">
                <a:tc>
                  <a:txBody>
                    <a:bodyPr/>
                    <a:lstStyle/>
                    <a:p>
                      <a:r>
                        <a:rPr lang="en-GB" sz="1100" b="1" dirty="0">
                          <a:solidFill>
                            <a:schemeClr val="tx1">
                              <a:lumMod val="75000"/>
                              <a:lumOff val="25000"/>
                            </a:schemeClr>
                          </a:solidFill>
                        </a:rPr>
                        <a:t>Not present in any risk cohorts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472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283</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189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41%</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231</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234</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43%</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38604">
                <a:tc>
                  <a:txBody>
                    <a:bodyPr/>
                    <a:lstStyle/>
                    <a:p>
                      <a:r>
                        <a:rPr lang="en-GB" sz="1100" b="1" dirty="0">
                          <a:solidFill>
                            <a:schemeClr val="tx1">
                              <a:lumMod val="75000"/>
                              <a:lumOff val="25000"/>
                            </a:schemeClr>
                          </a:solidFill>
                        </a:rPr>
                        <a:t>Present in 1 cohort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372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234</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33%</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138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199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34%</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167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38604">
                <a:tc>
                  <a:txBody>
                    <a:bodyPr/>
                    <a:lstStyle/>
                    <a:p>
                      <a:r>
                        <a:rPr lang="en-GB" sz="1100" b="1" dirty="0">
                          <a:solidFill>
                            <a:schemeClr val="tx1">
                              <a:lumMod val="75000"/>
                              <a:lumOff val="25000"/>
                            </a:schemeClr>
                          </a:solidFill>
                        </a:rPr>
                        <a:t>Present in 2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206</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119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87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97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98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80787380"/>
                  </a:ext>
                </a:extLst>
              </a:tr>
              <a:tr h="338604">
                <a:tc>
                  <a:txBody>
                    <a:bodyPr/>
                    <a:lstStyle/>
                    <a:p>
                      <a:r>
                        <a:rPr lang="en-GB" sz="1100" b="1" dirty="0">
                          <a:solidFill>
                            <a:schemeClr val="tx1">
                              <a:lumMod val="75000"/>
                              <a:lumOff val="25000"/>
                            </a:schemeClr>
                          </a:solidFill>
                        </a:rPr>
                        <a:t>Present in 3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88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49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8%</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37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8604">
                <a:tc>
                  <a:txBody>
                    <a:bodyPr/>
                    <a:lstStyle/>
                    <a:p>
                      <a:r>
                        <a:rPr lang="en-GB" sz="1100" b="1" dirty="0">
                          <a:solidFill>
                            <a:schemeClr val="tx1">
                              <a:lumMod val="75000"/>
                              <a:lumOff val="25000"/>
                            </a:schemeClr>
                          </a:solidFill>
                        </a:rPr>
                        <a:t>Present in 4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24</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15</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9</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38604">
                <a:tc>
                  <a:txBody>
                    <a:bodyPr/>
                    <a:lstStyle/>
                    <a:p>
                      <a:r>
                        <a:rPr lang="en-GB" sz="1100" b="1" dirty="0">
                          <a:solidFill>
                            <a:schemeClr val="tx1">
                              <a:lumMod val="75000"/>
                              <a:lumOff val="25000"/>
                            </a:schemeClr>
                          </a:solidFill>
                        </a:rPr>
                        <a:t>Present in 5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7</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5</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2</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1</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100" i="0" kern="1200" dirty="0">
                          <a:solidFill>
                            <a:schemeClr val="tx1">
                              <a:lumMod val="75000"/>
                              <a:lumOff val="25000"/>
                            </a:schemeClr>
                          </a:solidFill>
                          <a:latin typeface="+mn-lt"/>
                          <a:ea typeface="+mn-ea"/>
                          <a:cs typeface="+mn-cs"/>
                        </a:rPr>
                        <a:t>0%</a:t>
                      </a:r>
                      <a:endParaRPr lang="en-GB" sz="11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33" name="TextBox 32">
            <a:extLst>
              <a:ext uri="{FF2B5EF4-FFF2-40B4-BE49-F238E27FC236}">
                <a16:creationId xmlns:a16="http://schemas.microsoft.com/office/drawing/2014/main" id="{E8915858-613E-4114-92C9-B75763CF8345}"/>
              </a:ext>
            </a:extLst>
          </p:cNvPr>
          <p:cNvSpPr txBox="1"/>
          <p:nvPr/>
        </p:nvSpPr>
        <p:spPr>
          <a:xfrm>
            <a:off x="356543" y="4110156"/>
            <a:ext cx="10895269" cy="276999"/>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Cohorts: FSM, SEN, those with disability or long-standing illness, young carers, Ethnic minority, English as 2</a:t>
            </a:r>
            <a:r>
              <a:rPr lang="en-GB" sz="1100" baseline="30000" dirty="0">
                <a:solidFill>
                  <a:schemeClr val="tx1">
                    <a:lumMod val="75000"/>
                    <a:lumOff val="25000"/>
                  </a:schemeClr>
                </a:solidFill>
              </a:rPr>
              <a:t>nd</a:t>
            </a:r>
            <a:r>
              <a:rPr lang="en-GB" sz="1100" dirty="0">
                <a:solidFill>
                  <a:schemeClr val="tx1">
                    <a:lumMod val="75000"/>
                    <a:lumOff val="25000"/>
                  </a:schemeClr>
                </a:solidFill>
              </a:rPr>
              <a:t> language, LGBTQ</a:t>
            </a:r>
            <a:r>
              <a:rPr lang="en-GB" sz="1200" dirty="0">
                <a:solidFill>
                  <a:schemeClr val="tx1">
                    <a:lumMod val="75000"/>
                    <a:lumOff val="25000"/>
                  </a:schemeClr>
                </a:solidFill>
              </a:rPr>
              <a:t>. </a:t>
            </a:r>
          </a:p>
        </p:txBody>
      </p:sp>
      <p:sp>
        <p:nvSpPr>
          <p:cNvPr id="6" name="Rectangle: Rounded Corners 5">
            <a:extLst>
              <a:ext uri="{FF2B5EF4-FFF2-40B4-BE49-F238E27FC236}">
                <a16:creationId xmlns:a16="http://schemas.microsoft.com/office/drawing/2014/main" id="{49573092-049F-4F2C-B30D-ED2090F191AB}"/>
              </a:ext>
            </a:extLst>
          </p:cNvPr>
          <p:cNvSpPr/>
          <p:nvPr/>
        </p:nvSpPr>
        <p:spPr>
          <a:xfrm>
            <a:off x="6844937" y="4604964"/>
            <a:ext cx="4406875" cy="992180"/>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a:solidFill>
                  <a:schemeClr val="bg1"/>
                </a:solidFill>
              </a:rPr>
              <a:t>60% of pupils appear in at least one cohort group. </a:t>
            </a:r>
          </a:p>
          <a:p>
            <a:pPr algn="ctr"/>
            <a:r>
              <a:rPr lang="en-GB" sz="1200" dirty="0">
                <a:solidFill>
                  <a:schemeClr val="bg1"/>
                </a:solidFill>
              </a:rPr>
              <a:t>There are only small variances across the age groups and genders.</a:t>
            </a:r>
          </a:p>
        </p:txBody>
      </p:sp>
    </p:spTree>
    <p:extLst>
      <p:ext uri="{BB962C8B-B14F-4D97-AF65-F5344CB8AC3E}">
        <p14:creationId xmlns:p14="http://schemas.microsoft.com/office/powerpoint/2010/main" val="39049621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Survey results</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19388595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Table of Contents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US" sz="1400" dirty="0">
              <a:solidFill>
                <a:schemeClr val="tx1"/>
              </a:solidFill>
            </a:endParaRPr>
          </a:p>
          <a:p>
            <a:pPr>
              <a:lnSpc>
                <a:spcPct val="110000"/>
              </a:lnSpc>
            </a:pPr>
            <a:endParaRPr lang="en-GB" sz="1400" dirty="0"/>
          </a:p>
        </p:txBody>
      </p:sp>
      <p:graphicFrame>
        <p:nvGraphicFramePr>
          <p:cNvPr id="5" name="Table 4"/>
          <p:cNvGraphicFramePr>
            <a:graphicFrameLocks noGrp="1"/>
          </p:cNvGraphicFramePr>
          <p:nvPr>
            <p:extLst>
              <p:ext uri="{D42A27DB-BD31-4B8C-83A1-F6EECF244321}">
                <p14:modId xmlns:p14="http://schemas.microsoft.com/office/powerpoint/2010/main" val="2865832340"/>
              </p:ext>
            </p:extLst>
          </p:nvPr>
        </p:nvGraphicFramePr>
        <p:xfrm>
          <a:off x="250559" y="1176493"/>
          <a:ext cx="6230633" cy="5191760"/>
        </p:xfrm>
        <a:graphic>
          <a:graphicData uri="http://schemas.openxmlformats.org/drawingml/2006/table">
            <a:tbl>
              <a:tblPr firstRow="1" bandRow="1">
                <a:tableStyleId>{2D5ABB26-0587-4C30-8999-92F81FD0307C}</a:tableStyleId>
              </a:tblPr>
              <a:tblGrid>
                <a:gridCol w="5326281">
                  <a:extLst>
                    <a:ext uri="{9D8B030D-6E8A-4147-A177-3AD203B41FA5}">
                      <a16:colId xmlns:a16="http://schemas.microsoft.com/office/drawing/2014/main" val="20000"/>
                    </a:ext>
                  </a:extLst>
                </a:gridCol>
                <a:gridCol w="904352">
                  <a:extLst>
                    <a:ext uri="{9D8B030D-6E8A-4147-A177-3AD203B41FA5}">
                      <a16:colId xmlns:a16="http://schemas.microsoft.com/office/drawing/2014/main" val="20001"/>
                    </a:ext>
                  </a:extLst>
                </a:gridCol>
              </a:tblGrid>
              <a:tr h="370840">
                <a:tc>
                  <a:txBody>
                    <a:bodyPr/>
                    <a:lstStyle/>
                    <a:p>
                      <a:r>
                        <a:rPr lang="en-GB" sz="1600" b="1" dirty="0"/>
                        <a:t>Executive Summary</a:t>
                      </a:r>
                      <a:endParaRPr lang="en-GB" sz="1600" b="1" dirty="0">
                        <a:solidFill>
                          <a:srgbClr val="404040"/>
                        </a:solidFill>
                      </a:endParaRPr>
                    </a:p>
                  </a:txBody>
                  <a:tcPr/>
                </a:tc>
                <a:tc>
                  <a:txBody>
                    <a:bodyPr/>
                    <a:lstStyle/>
                    <a:p>
                      <a:pPr algn="ctr"/>
                      <a:r>
                        <a:rPr lang="en-GB" sz="1600" b="1" dirty="0">
                          <a:solidFill>
                            <a:srgbClr val="404040"/>
                          </a:solidFill>
                        </a:rPr>
                        <a:t>4</a:t>
                      </a:r>
                    </a:p>
                  </a:txBody>
                  <a:tcPr/>
                </a:tc>
                <a:extLst>
                  <a:ext uri="{0D108BD9-81ED-4DB2-BD59-A6C34878D82A}">
                    <a16:rowId xmlns:a16="http://schemas.microsoft.com/office/drawing/2014/main" val="10000"/>
                  </a:ext>
                </a:extLst>
              </a:tr>
              <a:tr h="370840">
                <a:tc>
                  <a:txBody>
                    <a:bodyPr/>
                    <a:lstStyle/>
                    <a:p>
                      <a:r>
                        <a:rPr lang="en-GB" sz="1600" b="1" dirty="0"/>
                        <a:t>Objectives, methodology and pupil profile</a:t>
                      </a:r>
                      <a:endParaRPr lang="en-GB" sz="1600" b="1" dirty="0">
                        <a:solidFill>
                          <a:srgbClr val="404040"/>
                        </a:solidFill>
                      </a:endParaRPr>
                    </a:p>
                  </a:txBody>
                  <a:tcPr/>
                </a:tc>
                <a:tc>
                  <a:txBody>
                    <a:bodyPr/>
                    <a:lstStyle/>
                    <a:p>
                      <a:pPr algn="ctr"/>
                      <a:r>
                        <a:rPr lang="en-GB" sz="1600" b="1" dirty="0">
                          <a:solidFill>
                            <a:srgbClr val="404040"/>
                          </a:solidFill>
                        </a:rPr>
                        <a:t>22</a:t>
                      </a:r>
                    </a:p>
                  </a:txBody>
                  <a:tcPr/>
                </a:tc>
                <a:extLst>
                  <a:ext uri="{0D108BD9-81ED-4DB2-BD59-A6C34878D82A}">
                    <a16:rowId xmlns:a16="http://schemas.microsoft.com/office/drawing/2014/main" val="10001"/>
                  </a:ext>
                </a:extLst>
              </a:tr>
              <a:tr h="370840">
                <a:tc>
                  <a:txBody>
                    <a:bodyPr/>
                    <a:lstStyle/>
                    <a:p>
                      <a:pPr marL="0" lvl="0" indent="0"/>
                      <a:r>
                        <a:rPr lang="en-GB" sz="1600" b="1" kern="1200" dirty="0"/>
                        <a:t>Survey results:</a:t>
                      </a:r>
                      <a:endParaRPr lang="en-GB" sz="1600" b="1" kern="1200" dirty="0">
                        <a:solidFill>
                          <a:srgbClr val="404040"/>
                        </a:solidFill>
                        <a:latin typeface="+mn-lt"/>
                        <a:ea typeface="+mn-ea"/>
                        <a:cs typeface="+mn-cs"/>
                      </a:endParaRPr>
                    </a:p>
                  </a:txBody>
                  <a:tcPr/>
                </a:tc>
                <a:tc>
                  <a:txBody>
                    <a:bodyPr/>
                    <a:lstStyle/>
                    <a:p>
                      <a:pPr algn="ctr"/>
                      <a:endParaRPr lang="en-GB" sz="1600" b="1" dirty="0">
                        <a:solidFill>
                          <a:srgbClr val="404040"/>
                        </a:solidFill>
                      </a:endParaRPr>
                    </a:p>
                  </a:txBody>
                  <a:tcPr/>
                </a:tc>
                <a:extLst>
                  <a:ext uri="{0D108BD9-81ED-4DB2-BD59-A6C34878D82A}">
                    <a16:rowId xmlns:a16="http://schemas.microsoft.com/office/drawing/2014/main" val="10002"/>
                  </a:ext>
                </a:extLst>
              </a:tr>
              <a:tr h="370840">
                <a:tc>
                  <a:txBody>
                    <a:bodyPr/>
                    <a:lstStyle/>
                    <a:p>
                      <a:pPr marL="622300" lvl="1" indent="0"/>
                      <a:r>
                        <a:rPr lang="en-GB" sz="1600" dirty="0"/>
                        <a:t>Healthy eating</a:t>
                      </a:r>
                      <a:endParaRPr lang="en-GB" sz="1600" dirty="0">
                        <a:solidFill>
                          <a:srgbClr val="404040"/>
                        </a:solidFill>
                      </a:endParaRPr>
                    </a:p>
                  </a:txBody>
                  <a:tcPr/>
                </a:tc>
                <a:tc>
                  <a:txBody>
                    <a:bodyPr/>
                    <a:lstStyle/>
                    <a:p>
                      <a:pPr algn="ctr"/>
                      <a:r>
                        <a:rPr lang="en-US" sz="1600" dirty="0">
                          <a:solidFill>
                            <a:srgbClr val="404040"/>
                          </a:solidFill>
                        </a:rPr>
                        <a:t>3</a:t>
                      </a:r>
                      <a:r>
                        <a:rPr lang="en-GB" sz="1600" dirty="0">
                          <a:solidFill>
                            <a:srgbClr val="404040"/>
                          </a:solidFill>
                        </a:rPr>
                        <a:t>0</a:t>
                      </a:r>
                    </a:p>
                  </a:txBody>
                  <a:tcPr/>
                </a:tc>
                <a:extLst>
                  <a:ext uri="{0D108BD9-81ED-4DB2-BD59-A6C34878D82A}">
                    <a16:rowId xmlns:a16="http://schemas.microsoft.com/office/drawing/2014/main" val="10003"/>
                  </a:ext>
                </a:extLst>
              </a:tr>
              <a:tr h="370840">
                <a:tc>
                  <a:txBody>
                    <a:bodyPr/>
                    <a:lstStyle/>
                    <a:p>
                      <a:pPr marL="622300" lvl="1" indent="0"/>
                      <a:r>
                        <a:rPr lang="en-GB" sz="1600" dirty="0">
                          <a:solidFill>
                            <a:schemeClr val="tx1"/>
                          </a:solidFill>
                        </a:rPr>
                        <a:t>Wellbeing</a:t>
                      </a:r>
                    </a:p>
                  </a:txBody>
                  <a:tcPr/>
                </a:tc>
                <a:tc>
                  <a:txBody>
                    <a:bodyPr/>
                    <a:lstStyle/>
                    <a:p>
                      <a:pPr algn="ctr"/>
                      <a:r>
                        <a:rPr lang="en-GB" sz="1600" dirty="0">
                          <a:solidFill>
                            <a:srgbClr val="404040"/>
                          </a:solidFill>
                        </a:rPr>
                        <a:t>47</a:t>
                      </a:r>
                    </a:p>
                  </a:txBody>
                  <a:tcPr/>
                </a:tc>
                <a:extLst>
                  <a:ext uri="{0D108BD9-81ED-4DB2-BD59-A6C34878D82A}">
                    <a16:rowId xmlns:a16="http://schemas.microsoft.com/office/drawing/2014/main" val="549442944"/>
                  </a:ext>
                </a:extLst>
              </a:tr>
              <a:tr h="370840">
                <a:tc>
                  <a:txBody>
                    <a:bodyPr/>
                    <a:lstStyle/>
                    <a:p>
                      <a:pPr marL="622300" lvl="1" indent="0" algn="l" defTabSz="914400" rtl="0" eaLnBrk="1" latinLnBrk="0" hangingPunct="1"/>
                      <a:r>
                        <a:rPr lang="en-GB" sz="1600" kern="1200" dirty="0"/>
                        <a:t>Physical activity</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55</a:t>
                      </a:r>
                      <a:endParaRPr lang="en-GB" sz="1600" dirty="0">
                        <a:solidFill>
                          <a:srgbClr val="404040"/>
                        </a:solidFill>
                      </a:endParaRPr>
                    </a:p>
                  </a:txBody>
                  <a:tcPr/>
                </a:tc>
                <a:extLst>
                  <a:ext uri="{0D108BD9-81ED-4DB2-BD59-A6C34878D82A}">
                    <a16:rowId xmlns:a16="http://schemas.microsoft.com/office/drawing/2014/main" val="10004"/>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Relationships</a:t>
                      </a:r>
                    </a:p>
                  </a:txBody>
                  <a:tcPr/>
                </a:tc>
                <a:tc>
                  <a:txBody>
                    <a:bodyPr/>
                    <a:lstStyle/>
                    <a:p>
                      <a:pPr algn="ctr"/>
                      <a:r>
                        <a:rPr lang="en-GB" sz="1600" dirty="0">
                          <a:solidFill>
                            <a:srgbClr val="404040"/>
                          </a:solidFill>
                        </a:rPr>
                        <a:t>68</a:t>
                      </a:r>
                    </a:p>
                  </a:txBody>
                  <a:tcPr/>
                </a:tc>
                <a:extLst>
                  <a:ext uri="{0D108BD9-81ED-4DB2-BD59-A6C34878D82A}">
                    <a16:rowId xmlns:a16="http://schemas.microsoft.com/office/drawing/2014/main" val="10005"/>
                  </a:ext>
                </a:extLst>
              </a:tr>
              <a:tr h="370840">
                <a:tc>
                  <a:txBody>
                    <a:bodyPr/>
                    <a:lstStyle/>
                    <a:p>
                      <a:pPr marL="622300" lvl="1" indent="0" algn="l" defTabSz="914400" rtl="0" eaLnBrk="1" latinLnBrk="0" hangingPunct="1"/>
                      <a:r>
                        <a:rPr lang="en-GB" sz="1600" kern="1200" dirty="0"/>
                        <a:t>Emotional wellbeing</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1</a:t>
                      </a:r>
                      <a:r>
                        <a:rPr lang="en-GB" sz="1600" dirty="0">
                          <a:solidFill>
                            <a:srgbClr val="404040"/>
                          </a:solidFill>
                        </a:rPr>
                        <a:t>05</a:t>
                      </a:r>
                    </a:p>
                  </a:txBody>
                  <a:tcPr/>
                </a:tc>
                <a:extLst>
                  <a:ext uri="{0D108BD9-81ED-4DB2-BD59-A6C34878D82A}">
                    <a16:rowId xmlns:a16="http://schemas.microsoft.com/office/drawing/2014/main" val="10006"/>
                  </a:ext>
                </a:extLst>
              </a:tr>
              <a:tr h="370840">
                <a:tc>
                  <a:txBody>
                    <a:bodyPr/>
                    <a:lstStyle/>
                    <a:p>
                      <a:pPr marL="622300" marR="0" lvl="1" indent="0" algn="l" defTabSz="914400" rtl="0" eaLnBrk="1" fontAlgn="auto" latinLnBrk="0" hangingPunct="1">
                        <a:lnSpc>
                          <a:spcPct val="100000"/>
                        </a:lnSpc>
                        <a:spcBef>
                          <a:spcPts val="0"/>
                        </a:spcBef>
                        <a:spcAft>
                          <a:spcPts val="0"/>
                        </a:spcAft>
                        <a:buClrTx/>
                        <a:buSzTx/>
                        <a:buFontTx/>
                        <a:buNone/>
                        <a:tabLst/>
                        <a:defRPr/>
                      </a:pPr>
                      <a:r>
                        <a:rPr lang="en-GB" sz="1600" kern="1200" dirty="0"/>
                        <a:t>Staying safe</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123</a:t>
                      </a:r>
                    </a:p>
                  </a:txBody>
                  <a:tcPr/>
                </a:tc>
                <a:extLst>
                  <a:ext uri="{0D108BD9-81ED-4DB2-BD59-A6C34878D82A}">
                    <a16:rowId xmlns:a16="http://schemas.microsoft.com/office/drawing/2014/main" val="10007"/>
                  </a:ext>
                </a:extLst>
              </a:tr>
              <a:tr h="370840">
                <a:tc>
                  <a:txBody>
                    <a:bodyPr/>
                    <a:lstStyle/>
                    <a:p>
                      <a:pPr marL="622300" lvl="1" indent="0" algn="l" defTabSz="914400" rtl="0" eaLnBrk="1" latinLnBrk="0" hangingPunct="1"/>
                      <a:r>
                        <a:rPr lang="en-GB" sz="1600" dirty="0"/>
                        <a:t>Your community and activities</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168</a:t>
                      </a:r>
                    </a:p>
                  </a:txBody>
                  <a:tcPr/>
                </a:tc>
                <a:extLst>
                  <a:ext uri="{0D108BD9-81ED-4DB2-BD59-A6C34878D82A}">
                    <a16:rowId xmlns:a16="http://schemas.microsoft.com/office/drawing/2014/main" val="10008"/>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Technology and being online</a:t>
                      </a:r>
                    </a:p>
                  </a:txBody>
                  <a:tcPr/>
                </a:tc>
                <a:tc>
                  <a:txBody>
                    <a:bodyPr/>
                    <a:lstStyle/>
                    <a:p>
                      <a:pPr algn="ctr"/>
                      <a:r>
                        <a:rPr lang="en-GB" sz="1600" dirty="0">
                          <a:solidFill>
                            <a:srgbClr val="404040"/>
                          </a:solidFill>
                        </a:rPr>
                        <a:t>175</a:t>
                      </a:r>
                    </a:p>
                  </a:txBody>
                  <a:tcPr/>
                </a:tc>
                <a:extLst>
                  <a:ext uri="{0D108BD9-81ED-4DB2-BD59-A6C34878D82A}">
                    <a16:rowId xmlns:a16="http://schemas.microsoft.com/office/drawing/2014/main" val="10009"/>
                  </a:ext>
                </a:extLst>
              </a:tr>
              <a:tr h="370840">
                <a:tc>
                  <a:txBody>
                    <a:bodyPr/>
                    <a:lstStyle/>
                    <a:p>
                      <a:r>
                        <a:rPr lang="en-GB" sz="1600" b="1" dirty="0"/>
                        <a:t>Conclusions</a:t>
                      </a:r>
                      <a:endParaRPr lang="en-GB" sz="1600" b="1" dirty="0">
                        <a:solidFill>
                          <a:srgbClr val="404040"/>
                        </a:solidFill>
                      </a:endParaRPr>
                    </a:p>
                  </a:txBody>
                  <a:tcPr/>
                </a:tc>
                <a:tc>
                  <a:txBody>
                    <a:bodyPr/>
                    <a:lstStyle/>
                    <a:p>
                      <a:pPr algn="ctr"/>
                      <a:r>
                        <a:rPr lang="en-GB" sz="1600" b="1" dirty="0">
                          <a:solidFill>
                            <a:srgbClr val="404040"/>
                          </a:solidFill>
                        </a:rPr>
                        <a:t>194</a:t>
                      </a:r>
                    </a:p>
                  </a:txBody>
                  <a:tcPr/>
                </a:tc>
                <a:extLst>
                  <a:ext uri="{0D108BD9-81ED-4DB2-BD59-A6C34878D82A}">
                    <a16:rowId xmlns:a16="http://schemas.microsoft.com/office/drawing/2014/main" val="10010"/>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1"/>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2"/>
                  </a:ext>
                </a:extLst>
              </a:tr>
            </a:tbl>
          </a:graphicData>
        </a:graphic>
      </p:graphicFrame>
      <p:grpSp>
        <p:nvGrpSpPr>
          <p:cNvPr id="16" name="Group 15"/>
          <p:cNvGrpSpPr/>
          <p:nvPr/>
        </p:nvGrpSpPr>
        <p:grpSpPr>
          <a:xfrm>
            <a:off x="475130" y="2353576"/>
            <a:ext cx="389106" cy="2819667"/>
            <a:chOff x="475130" y="2353576"/>
            <a:chExt cx="389106" cy="2819667"/>
          </a:xfrm>
        </p:grpSpPr>
        <p:grpSp>
          <p:nvGrpSpPr>
            <p:cNvPr id="7" name="Group 6"/>
            <p:cNvGrpSpPr/>
            <p:nvPr/>
          </p:nvGrpSpPr>
          <p:grpSpPr>
            <a:xfrm>
              <a:off x="475130" y="2353576"/>
              <a:ext cx="389106" cy="2452112"/>
              <a:chOff x="475130" y="2353576"/>
              <a:chExt cx="389106" cy="2452112"/>
            </a:xfrm>
          </p:grpSpPr>
          <p:sp>
            <p:nvSpPr>
              <p:cNvPr id="6" name="Rectangle 5"/>
              <p:cNvSpPr/>
              <p:nvPr/>
            </p:nvSpPr>
            <p:spPr>
              <a:xfrm>
                <a:off x="475130" y="2353576"/>
                <a:ext cx="389106" cy="223737"/>
              </a:xfrm>
              <a:prstGeom prst="rect">
                <a:avLst/>
              </a:prstGeom>
              <a:solidFill>
                <a:srgbClr val="00A9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Rectangle 7"/>
              <p:cNvSpPr/>
              <p:nvPr/>
            </p:nvSpPr>
            <p:spPr>
              <a:xfrm>
                <a:off x="475130" y="2714693"/>
                <a:ext cx="389106" cy="22373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Rectangle 8"/>
              <p:cNvSpPr/>
              <p:nvPr/>
            </p:nvSpPr>
            <p:spPr>
              <a:xfrm>
                <a:off x="475130" y="3089544"/>
                <a:ext cx="389106" cy="2237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475130" y="3808368"/>
                <a:ext cx="389106" cy="22373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Rectangle 11"/>
              <p:cNvSpPr/>
              <p:nvPr/>
            </p:nvSpPr>
            <p:spPr>
              <a:xfrm>
                <a:off x="475130" y="4223210"/>
                <a:ext cx="389106" cy="22373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Rectangle 13"/>
              <p:cNvSpPr/>
              <p:nvPr/>
            </p:nvSpPr>
            <p:spPr>
              <a:xfrm>
                <a:off x="475130" y="4581951"/>
                <a:ext cx="389106" cy="22373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Rectangle 18"/>
              <p:cNvSpPr/>
              <p:nvPr/>
            </p:nvSpPr>
            <p:spPr>
              <a:xfrm>
                <a:off x="475130" y="3457098"/>
                <a:ext cx="389106" cy="22373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F9999"/>
                  </a:solidFill>
                </a:endParaRPr>
              </a:p>
            </p:txBody>
          </p:sp>
        </p:grpSp>
        <p:sp>
          <p:nvSpPr>
            <p:cNvPr id="15" name="Rectangle 14"/>
            <p:cNvSpPr/>
            <p:nvPr/>
          </p:nvSpPr>
          <p:spPr>
            <a:xfrm>
              <a:off x="475130" y="4949506"/>
              <a:ext cx="389106" cy="22373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Tree>
    <p:extLst>
      <p:ext uri="{BB962C8B-B14F-4D97-AF65-F5344CB8AC3E}">
        <p14:creationId xmlns:p14="http://schemas.microsoft.com/office/powerpoint/2010/main" val="30078096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ea typeface="MS Mincho" panose="02020609040205080304" pitchFamily="49" charset="-128"/>
                <a:cs typeface="DINPro-Medium" panose="020B0604020101020102" pitchFamily="34" charset="0"/>
              </a:rPr>
              <a:t>Healthy eating:</a:t>
            </a:r>
          </a:p>
          <a:p>
            <a:pPr>
              <a:spcAft>
                <a:spcPts val="0"/>
              </a:spcAft>
            </a:pPr>
            <a:r>
              <a:rPr lang="en-GB" sz="3600">
                <a:solidFill>
                  <a:srgbClr val="00A98A"/>
                </a:solidFill>
                <a:ea typeface="MS Mincho" panose="02020609040205080304" pitchFamily="49" charset="-128"/>
                <a:cs typeface="DINPro" panose="020B0504020101020102" pitchFamily="34" charset="0"/>
              </a:rPr>
              <a:t>Attitudes to food and drink</a:t>
            </a:r>
            <a:endParaRPr lang="en-GB" sz="3600">
              <a:solidFill>
                <a:srgbClr val="00A98A"/>
              </a:solidFill>
              <a:ea typeface="MS Mincho" panose="02020609040205080304" pitchFamily="49" charset="-128"/>
              <a:cs typeface="DINPro-Medium" panose="020B06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42171882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0780545" cy="546793"/>
          </a:xfrm>
        </p:spPr>
        <p:txBody>
          <a:bodyPr anchor="t">
            <a:normAutofit/>
          </a:bodyPr>
          <a:lstStyle/>
          <a:p>
            <a:r>
              <a:rPr lang="en-GB" sz="1600" dirty="0"/>
              <a:t>28% of pupils say they normally have nothing to eat or drink at breakfast time with an additional 21%% only having a drink, increased from 16% in 2023.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867633117"/>
              </p:ext>
            </p:extLst>
          </p:nvPr>
        </p:nvGraphicFramePr>
        <p:xfrm>
          <a:off x="183019" y="596323"/>
          <a:ext cx="5850194" cy="428544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145200"/>
            <a:ext cx="9561870"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What do you usually eat before starting school?</a:t>
            </a:r>
          </a:p>
          <a:p>
            <a:r>
              <a:rPr lang="en-GB" sz="1000" i="1" dirty="0">
                <a:solidFill>
                  <a:srgbClr val="002060"/>
                </a:solidFill>
                <a:latin typeface="Calibri" panose="020F0502020204030204" pitchFamily="34" charset="0"/>
              </a:rPr>
              <a:t>Base: All valid respondents, 2022 n=834, 2023 n=1,057, 2024 n= 1,170</a:t>
            </a:r>
          </a:p>
        </p:txBody>
      </p:sp>
      <p:graphicFrame>
        <p:nvGraphicFramePr>
          <p:cNvPr id="9" name="Table 8"/>
          <p:cNvGraphicFramePr>
            <a:graphicFrameLocks noGrp="1"/>
          </p:cNvGraphicFramePr>
          <p:nvPr>
            <p:extLst>
              <p:ext uri="{D42A27DB-BD31-4B8C-83A1-F6EECF244321}">
                <p14:modId xmlns:p14="http://schemas.microsoft.com/office/powerpoint/2010/main" val="845731377"/>
              </p:ext>
            </p:extLst>
          </p:nvPr>
        </p:nvGraphicFramePr>
        <p:xfrm>
          <a:off x="6158795" y="892571"/>
          <a:ext cx="5474406" cy="3990657"/>
        </p:xfrm>
        <a:graphic>
          <a:graphicData uri="http://schemas.openxmlformats.org/drawingml/2006/table">
            <a:tbl>
              <a:tblPr firstRow="1" bandRow="1">
                <a:tableStyleId>{5940675A-B579-460E-94D1-54222C63F5DA}</a:tableStyleId>
              </a:tblPr>
              <a:tblGrid>
                <a:gridCol w="1445692">
                  <a:extLst>
                    <a:ext uri="{9D8B030D-6E8A-4147-A177-3AD203B41FA5}">
                      <a16:colId xmlns:a16="http://schemas.microsoft.com/office/drawing/2014/main" val="20000"/>
                    </a:ext>
                  </a:extLst>
                </a:gridCol>
                <a:gridCol w="878658">
                  <a:extLst>
                    <a:ext uri="{9D8B030D-6E8A-4147-A177-3AD203B41FA5}">
                      <a16:colId xmlns:a16="http://schemas.microsoft.com/office/drawing/2014/main" val="20001"/>
                    </a:ext>
                  </a:extLst>
                </a:gridCol>
                <a:gridCol w="600271">
                  <a:extLst>
                    <a:ext uri="{9D8B030D-6E8A-4147-A177-3AD203B41FA5}">
                      <a16:colId xmlns:a16="http://schemas.microsoft.com/office/drawing/2014/main" val="20002"/>
                    </a:ext>
                  </a:extLst>
                </a:gridCol>
                <a:gridCol w="661168">
                  <a:extLst>
                    <a:ext uri="{9D8B030D-6E8A-4147-A177-3AD203B41FA5}">
                      <a16:colId xmlns:a16="http://schemas.microsoft.com/office/drawing/2014/main" val="20003"/>
                    </a:ext>
                  </a:extLst>
                </a:gridCol>
                <a:gridCol w="570889">
                  <a:extLst>
                    <a:ext uri="{9D8B030D-6E8A-4147-A177-3AD203B41FA5}">
                      <a16:colId xmlns:a16="http://schemas.microsoft.com/office/drawing/2014/main" val="20004"/>
                    </a:ext>
                  </a:extLst>
                </a:gridCol>
                <a:gridCol w="658864">
                  <a:extLst>
                    <a:ext uri="{9D8B030D-6E8A-4147-A177-3AD203B41FA5}">
                      <a16:colId xmlns:a16="http://schemas.microsoft.com/office/drawing/2014/main" val="20005"/>
                    </a:ext>
                  </a:extLst>
                </a:gridCol>
                <a:gridCol w="658864">
                  <a:extLst>
                    <a:ext uri="{9D8B030D-6E8A-4147-A177-3AD203B41FA5}">
                      <a16:colId xmlns:a16="http://schemas.microsoft.com/office/drawing/2014/main" val="20006"/>
                    </a:ext>
                  </a:extLst>
                </a:gridCol>
              </a:tblGrid>
              <a:tr h="334298">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2329">
                <a:tc>
                  <a:txBody>
                    <a:bodyPr/>
                    <a:lstStyle/>
                    <a:p>
                      <a:r>
                        <a:rPr lang="en-GB" sz="1100" b="0" dirty="0">
                          <a:solidFill>
                            <a:schemeClr val="tx1">
                              <a:lumMod val="75000"/>
                              <a:lumOff val="25000"/>
                            </a:schemeClr>
                          </a:solidFill>
                        </a:rPr>
                        <a:t>Cereal or porridge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329">
                <a:tc>
                  <a:txBody>
                    <a:bodyPr/>
                    <a:lstStyle/>
                    <a:p>
                      <a:r>
                        <a:rPr lang="en-GB" sz="1100" b="0" dirty="0">
                          <a:solidFill>
                            <a:schemeClr val="tx1">
                              <a:lumMod val="75000"/>
                              <a:lumOff val="25000"/>
                            </a:schemeClr>
                          </a:solidFill>
                        </a:rPr>
                        <a:t>Bread product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dirty="0">
                          <a:solidFill>
                            <a:schemeClr val="tx1">
                              <a:lumMod val="75000"/>
                              <a:lumOff val="25000"/>
                            </a:schemeClr>
                          </a:solidFill>
                        </a:rPr>
                        <a:t>Hot breakfast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2329">
                <a:tc>
                  <a:txBody>
                    <a:bodyPr/>
                    <a:lstStyle/>
                    <a:p>
                      <a:r>
                        <a:rPr lang="en-GB" sz="1100" b="0" dirty="0">
                          <a:solidFill>
                            <a:schemeClr val="tx1">
                              <a:lumMod val="75000"/>
                              <a:lumOff val="25000"/>
                            </a:schemeClr>
                          </a:solidFill>
                        </a:rPr>
                        <a:t>Fruit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23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dirty="0">
                          <a:solidFill>
                            <a:schemeClr val="tx1">
                              <a:lumMod val="75000"/>
                              <a:lumOff val="25000"/>
                            </a:schemeClr>
                          </a:solidFill>
                        </a:rPr>
                        <a:t>Yoghurt or yoghurt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2329">
                <a:tc>
                  <a:txBody>
                    <a:bodyPr/>
                    <a:lstStyle/>
                    <a:p>
                      <a:r>
                        <a:rPr lang="en-GB" sz="1100" b="0" dirty="0">
                          <a:solidFill>
                            <a:schemeClr val="tx1">
                              <a:lumMod val="75000"/>
                              <a:lumOff val="25000"/>
                            </a:schemeClr>
                          </a:solidFill>
                        </a:rPr>
                        <a:t>Cake, pastries, crisps,</a:t>
                      </a:r>
                      <a:r>
                        <a:rPr lang="en-GB" sz="1100" b="0" baseline="0" dirty="0">
                          <a:solidFill>
                            <a:schemeClr val="tx1">
                              <a:lumMod val="75000"/>
                              <a:lumOff val="25000"/>
                            </a:schemeClr>
                          </a:solidFill>
                        </a:rPr>
                        <a:t> sweets</a:t>
                      </a:r>
                      <a:endParaRPr lang="en-GB" sz="1100" b="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2329">
                <a:tc>
                  <a:txBody>
                    <a:bodyPr/>
                    <a:lstStyle/>
                    <a:p>
                      <a:r>
                        <a:rPr lang="en-GB" sz="1100" b="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2329">
                <a:tc>
                  <a:txBody>
                    <a:bodyPr/>
                    <a:lstStyle/>
                    <a:p>
                      <a:r>
                        <a:rPr lang="en-GB" sz="1100" b="0" dirty="0">
                          <a:solidFill>
                            <a:schemeClr val="tx1">
                              <a:lumMod val="75000"/>
                              <a:lumOff val="25000"/>
                            </a:schemeClr>
                          </a:solidFill>
                        </a:rPr>
                        <a:t>I only have a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8398386"/>
                  </a:ext>
                </a:extLst>
              </a:tr>
              <a:tr h="168143">
                <a:tc>
                  <a:txBody>
                    <a:bodyPr/>
                    <a:lstStyle/>
                    <a:p>
                      <a:r>
                        <a:rPr lang="en-GB" sz="1100" b="0" dirty="0">
                          <a:solidFill>
                            <a:schemeClr val="tx1">
                              <a:lumMod val="75000"/>
                              <a:lumOff val="25000"/>
                            </a:schemeClr>
                          </a:solidFill>
                        </a:rPr>
                        <a:t>I don’t normally have anything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0076901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students not having breakfast is because they do not feel hungry. </a:t>
            </a:r>
          </a:p>
        </p:txBody>
      </p:sp>
      <p:sp>
        <p:nvSpPr>
          <p:cNvPr id="6" name="TextBox 5"/>
          <p:cNvSpPr txBox="1"/>
          <p:nvPr/>
        </p:nvSpPr>
        <p:spPr>
          <a:xfrm>
            <a:off x="183020" y="6214512"/>
            <a:ext cx="4211428"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normally have anything to eat or drink, or only have a drink before starting school, why is this (tick all that apply)? </a:t>
            </a:r>
            <a:r>
              <a:rPr lang="en-GB" sz="1000" i="1" dirty="0">
                <a:solidFill>
                  <a:srgbClr val="002060"/>
                </a:solidFill>
                <a:latin typeface="Calibri" panose="020F0502020204030204" pitchFamily="34" charset="0"/>
              </a:rPr>
              <a:t>Introduced in 2023.</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2023 n= 479, 2024 n=570</a:t>
            </a:r>
          </a:p>
        </p:txBody>
      </p:sp>
      <p:graphicFrame>
        <p:nvGraphicFramePr>
          <p:cNvPr id="13" name="Table 12"/>
          <p:cNvGraphicFramePr>
            <a:graphicFrameLocks noGrp="1"/>
          </p:cNvGraphicFramePr>
          <p:nvPr>
            <p:extLst>
              <p:ext uri="{D42A27DB-BD31-4B8C-83A1-F6EECF244321}">
                <p14:modId xmlns:p14="http://schemas.microsoft.com/office/powerpoint/2010/main" val="1712654441"/>
              </p:ext>
            </p:extLst>
          </p:nvPr>
        </p:nvGraphicFramePr>
        <p:xfrm>
          <a:off x="4817267" y="685095"/>
          <a:ext cx="6815934" cy="2593814"/>
        </p:xfrm>
        <a:graphic>
          <a:graphicData uri="http://schemas.openxmlformats.org/drawingml/2006/table">
            <a:tbl>
              <a:tblPr firstRow="1" bandRow="1">
                <a:tableStyleId>{5940675A-B579-460E-94D1-54222C63F5DA}</a:tableStyleId>
              </a:tblPr>
              <a:tblGrid>
                <a:gridCol w="1785225">
                  <a:extLst>
                    <a:ext uri="{9D8B030D-6E8A-4147-A177-3AD203B41FA5}">
                      <a16:colId xmlns:a16="http://schemas.microsoft.com/office/drawing/2014/main" val="20000"/>
                    </a:ext>
                  </a:extLst>
                </a:gridCol>
                <a:gridCol w="1069238">
                  <a:extLst>
                    <a:ext uri="{9D8B030D-6E8A-4147-A177-3AD203B41FA5}">
                      <a16:colId xmlns:a16="http://schemas.microsoft.com/office/drawing/2014/main" val="20001"/>
                    </a:ext>
                  </a:extLst>
                </a:gridCol>
                <a:gridCol w="680187">
                  <a:extLst>
                    <a:ext uri="{9D8B030D-6E8A-4147-A177-3AD203B41FA5}">
                      <a16:colId xmlns:a16="http://schemas.microsoft.com/office/drawing/2014/main" val="20002"/>
                    </a:ext>
                  </a:extLst>
                </a:gridCol>
                <a:gridCol w="820321">
                  <a:extLst>
                    <a:ext uri="{9D8B030D-6E8A-4147-A177-3AD203B41FA5}">
                      <a16:colId xmlns:a16="http://schemas.microsoft.com/office/drawing/2014/main" val="20003"/>
                    </a:ext>
                  </a:extLst>
                </a:gridCol>
                <a:gridCol w="820321">
                  <a:extLst>
                    <a:ext uri="{9D8B030D-6E8A-4147-A177-3AD203B41FA5}">
                      <a16:colId xmlns:a16="http://schemas.microsoft.com/office/drawing/2014/main" val="20004"/>
                    </a:ext>
                  </a:extLst>
                </a:gridCol>
                <a:gridCol w="820321">
                  <a:extLst>
                    <a:ext uri="{9D8B030D-6E8A-4147-A177-3AD203B41FA5}">
                      <a16:colId xmlns:a16="http://schemas.microsoft.com/office/drawing/2014/main" val="20005"/>
                    </a:ext>
                  </a:extLst>
                </a:gridCol>
                <a:gridCol w="820321">
                  <a:extLst>
                    <a:ext uri="{9D8B030D-6E8A-4147-A177-3AD203B41FA5}">
                      <a16:colId xmlns:a16="http://schemas.microsoft.com/office/drawing/2014/main" val="20006"/>
                    </a:ext>
                  </a:extLst>
                </a:gridCol>
              </a:tblGrid>
              <a:tr h="377965">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388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3009">
                <a:tc>
                  <a:txBody>
                    <a:bodyPr/>
                    <a:lstStyle/>
                    <a:p>
                      <a:r>
                        <a:rPr lang="en-GB" sz="11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343009">
                <a:tc>
                  <a:txBody>
                    <a:bodyPr/>
                    <a:lstStyle/>
                    <a:p>
                      <a:r>
                        <a:rPr lang="en-GB" sz="11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56470">
                <a:tc>
                  <a:txBody>
                    <a:bodyPr/>
                    <a:lstStyle/>
                    <a:p>
                      <a:r>
                        <a:rPr lang="en-GB" sz="11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6470">
                <a:tc>
                  <a:txBody>
                    <a:bodyPr/>
                    <a:lstStyle/>
                    <a:p>
                      <a:r>
                        <a:rPr lang="en-GB" sz="11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43009">
                <a:tc>
                  <a:txBody>
                    <a:bodyPr/>
                    <a:lstStyle/>
                    <a:p>
                      <a:r>
                        <a:rPr lang="en-GB" sz="11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23437915"/>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48828376"/>
              </p:ext>
            </p:extLst>
          </p:nvPr>
        </p:nvGraphicFramePr>
        <p:xfrm>
          <a:off x="4817267" y="3383329"/>
          <a:ext cx="6815934" cy="2831183"/>
        </p:xfrm>
        <a:graphic>
          <a:graphicData uri="http://schemas.openxmlformats.org/drawingml/2006/table">
            <a:tbl>
              <a:tblPr firstRow="1" bandRow="1">
                <a:tableStyleId>{5940675A-B579-460E-94D1-54222C63F5DA}</a:tableStyleId>
              </a:tblPr>
              <a:tblGrid>
                <a:gridCol w="1679838">
                  <a:extLst>
                    <a:ext uri="{9D8B030D-6E8A-4147-A177-3AD203B41FA5}">
                      <a16:colId xmlns:a16="http://schemas.microsoft.com/office/drawing/2014/main" val="20000"/>
                    </a:ext>
                  </a:extLst>
                </a:gridCol>
                <a:gridCol w="602382">
                  <a:extLst>
                    <a:ext uri="{9D8B030D-6E8A-4147-A177-3AD203B41FA5}">
                      <a16:colId xmlns:a16="http://schemas.microsoft.com/office/drawing/2014/main" val="20001"/>
                    </a:ext>
                  </a:extLst>
                </a:gridCol>
                <a:gridCol w="877153">
                  <a:extLst>
                    <a:ext uri="{9D8B030D-6E8A-4147-A177-3AD203B41FA5}">
                      <a16:colId xmlns:a16="http://schemas.microsoft.com/office/drawing/2014/main" val="20002"/>
                    </a:ext>
                  </a:extLst>
                </a:gridCol>
                <a:gridCol w="655222">
                  <a:extLst>
                    <a:ext uri="{9D8B030D-6E8A-4147-A177-3AD203B41FA5}">
                      <a16:colId xmlns:a16="http://schemas.microsoft.com/office/drawing/2014/main" val="20003"/>
                    </a:ext>
                  </a:extLst>
                </a:gridCol>
                <a:gridCol w="813744">
                  <a:extLst>
                    <a:ext uri="{9D8B030D-6E8A-4147-A177-3AD203B41FA5}">
                      <a16:colId xmlns:a16="http://schemas.microsoft.com/office/drawing/2014/main" val="20004"/>
                    </a:ext>
                  </a:extLst>
                </a:gridCol>
                <a:gridCol w="771471">
                  <a:extLst>
                    <a:ext uri="{9D8B030D-6E8A-4147-A177-3AD203B41FA5}">
                      <a16:colId xmlns:a16="http://schemas.microsoft.com/office/drawing/2014/main" val="20005"/>
                    </a:ext>
                  </a:extLst>
                </a:gridCol>
                <a:gridCol w="718631">
                  <a:extLst>
                    <a:ext uri="{9D8B030D-6E8A-4147-A177-3AD203B41FA5}">
                      <a16:colId xmlns:a16="http://schemas.microsoft.com/office/drawing/2014/main" val="20006"/>
                    </a:ext>
                  </a:extLst>
                </a:gridCol>
                <a:gridCol w="697493">
                  <a:extLst>
                    <a:ext uri="{9D8B030D-6E8A-4147-A177-3AD203B41FA5}">
                      <a16:colId xmlns:a16="http://schemas.microsoft.com/office/drawing/2014/main" val="2717879828"/>
                    </a:ext>
                  </a:extLst>
                </a:gridCol>
              </a:tblGrid>
              <a:tr h="613749">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303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3035">
                <a:tc>
                  <a:txBody>
                    <a:bodyPr/>
                    <a:lstStyle/>
                    <a:p>
                      <a:r>
                        <a:rPr lang="en-GB" sz="11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368521">
                <a:tc>
                  <a:txBody>
                    <a:bodyPr/>
                    <a:lstStyle/>
                    <a:p>
                      <a:r>
                        <a:rPr lang="en-GB" sz="11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15930">
                <a:tc>
                  <a:txBody>
                    <a:bodyPr/>
                    <a:lstStyle/>
                    <a:p>
                      <a:r>
                        <a:rPr lang="en-GB" sz="11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8392">
                <a:tc>
                  <a:txBody>
                    <a:bodyPr/>
                    <a:lstStyle/>
                    <a:p>
                      <a:r>
                        <a:rPr lang="en-GB" sz="11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68521">
                <a:tc>
                  <a:txBody>
                    <a:bodyPr/>
                    <a:lstStyle/>
                    <a:p>
                      <a:r>
                        <a:rPr lang="en-GB" sz="11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94781321"/>
                  </a:ext>
                </a:extLst>
              </a:tr>
            </a:tbl>
          </a:graphicData>
        </a:graphic>
      </p:graphicFrame>
      <p:graphicFrame>
        <p:nvGraphicFramePr>
          <p:cNvPr id="14" name="Chart 13"/>
          <p:cNvGraphicFramePr/>
          <p:nvPr>
            <p:extLst>
              <p:ext uri="{D42A27DB-BD31-4B8C-83A1-F6EECF244321}">
                <p14:modId xmlns:p14="http://schemas.microsoft.com/office/powerpoint/2010/main" val="3364946055"/>
              </p:ext>
            </p:extLst>
          </p:nvPr>
        </p:nvGraphicFramePr>
        <p:xfrm>
          <a:off x="321739" y="630000"/>
          <a:ext cx="3962400" cy="3559733"/>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a:extLst>
              <a:ext uri="{FF2B5EF4-FFF2-40B4-BE49-F238E27FC236}">
                <a16:creationId xmlns:a16="http://schemas.microsoft.com/office/drawing/2014/main" id="{72470FBA-D43A-71DC-9B17-0112BF0B4315}"/>
              </a:ext>
            </a:extLst>
          </p:cNvPr>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6217875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14% of all secondary school pupils do not have any lunch and 23% receive free school meals. Year 10 pupils are more likely to not have lunch than year 8 (17% v. 12%), as are girls in comparison to boys (20% v. 8%). </a:t>
            </a:r>
          </a:p>
        </p:txBody>
      </p:sp>
      <p:sp>
        <p:nvSpPr>
          <p:cNvPr id="10" name="TextBox 9"/>
          <p:cNvSpPr txBox="1"/>
          <p:nvPr/>
        </p:nvSpPr>
        <p:spPr>
          <a:xfrm>
            <a:off x="183600" y="6145200"/>
            <a:ext cx="9561870"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On a school day, what do you usually do for  lunch? </a:t>
            </a:r>
          </a:p>
          <a:p>
            <a:r>
              <a:rPr lang="en-GB" sz="1000" dirty="0">
                <a:solidFill>
                  <a:srgbClr val="002060"/>
                </a:solidFill>
                <a:latin typeface="Calibri" panose="020F0502020204030204" pitchFamily="34" charset="0"/>
              </a:rPr>
              <a:t>Q: Do you receive free school meals?  </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5" name="Content Placeholder 6"/>
          <p:cNvGraphicFramePr>
            <a:graphicFrameLocks/>
          </p:cNvGraphicFramePr>
          <p:nvPr>
            <p:extLst>
              <p:ext uri="{D42A27DB-BD31-4B8C-83A1-F6EECF244321}">
                <p14:modId xmlns:p14="http://schemas.microsoft.com/office/powerpoint/2010/main" val="3020944103"/>
              </p:ext>
            </p:extLst>
          </p:nvPr>
        </p:nvGraphicFramePr>
        <p:xfrm>
          <a:off x="-235749" y="805669"/>
          <a:ext cx="5270030" cy="3871819"/>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4038132564"/>
              </p:ext>
            </p:extLst>
          </p:nvPr>
        </p:nvGraphicFramePr>
        <p:xfrm>
          <a:off x="5446233" y="1080000"/>
          <a:ext cx="6186969" cy="2245090"/>
        </p:xfrm>
        <a:graphic>
          <a:graphicData uri="http://schemas.openxmlformats.org/drawingml/2006/table">
            <a:tbl>
              <a:tblPr firstRow="1" bandRow="1">
                <a:tableStyleId>{5940675A-B579-460E-94D1-54222C63F5DA}</a:tableStyleId>
              </a:tblPr>
              <a:tblGrid>
                <a:gridCol w="1719228">
                  <a:extLst>
                    <a:ext uri="{9D8B030D-6E8A-4147-A177-3AD203B41FA5}">
                      <a16:colId xmlns:a16="http://schemas.microsoft.com/office/drawing/2014/main" val="20000"/>
                    </a:ext>
                  </a:extLst>
                </a:gridCol>
                <a:gridCol w="851817">
                  <a:extLst>
                    <a:ext uri="{9D8B030D-6E8A-4147-A177-3AD203B41FA5}">
                      <a16:colId xmlns:a16="http://schemas.microsoft.com/office/drawing/2014/main" val="20001"/>
                    </a:ext>
                  </a:extLst>
                </a:gridCol>
                <a:gridCol w="637432">
                  <a:extLst>
                    <a:ext uri="{9D8B030D-6E8A-4147-A177-3AD203B41FA5}">
                      <a16:colId xmlns:a16="http://schemas.microsoft.com/office/drawing/2014/main" val="20002"/>
                    </a:ext>
                  </a:extLst>
                </a:gridCol>
                <a:gridCol w="744623">
                  <a:extLst>
                    <a:ext uri="{9D8B030D-6E8A-4147-A177-3AD203B41FA5}">
                      <a16:colId xmlns:a16="http://schemas.microsoft.com/office/drawing/2014/main" val="20003"/>
                    </a:ext>
                  </a:extLst>
                </a:gridCol>
                <a:gridCol w="744623">
                  <a:extLst>
                    <a:ext uri="{9D8B030D-6E8A-4147-A177-3AD203B41FA5}">
                      <a16:colId xmlns:a16="http://schemas.microsoft.com/office/drawing/2014/main" val="20004"/>
                    </a:ext>
                  </a:extLst>
                </a:gridCol>
                <a:gridCol w="744623">
                  <a:extLst>
                    <a:ext uri="{9D8B030D-6E8A-4147-A177-3AD203B41FA5}">
                      <a16:colId xmlns:a16="http://schemas.microsoft.com/office/drawing/2014/main" val="20005"/>
                    </a:ext>
                  </a:extLst>
                </a:gridCol>
                <a:gridCol w="744623">
                  <a:extLst>
                    <a:ext uri="{9D8B030D-6E8A-4147-A177-3AD203B41FA5}">
                      <a16:colId xmlns:a16="http://schemas.microsoft.com/office/drawing/2014/main" val="20006"/>
                    </a:ext>
                  </a:extLst>
                </a:gridCol>
              </a:tblGrid>
              <a:tr h="443797">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627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980">
                <a:tc>
                  <a:txBody>
                    <a:bodyPr/>
                    <a:lstStyle/>
                    <a:p>
                      <a:r>
                        <a:rPr lang="en-GB" sz="11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74980">
                <a:tc>
                  <a:txBody>
                    <a:bodyPr/>
                    <a:lstStyle/>
                    <a:p>
                      <a:r>
                        <a:rPr lang="en-GB" sz="11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4980">
                <a:tc>
                  <a:txBody>
                    <a:bodyPr/>
                    <a:lstStyle/>
                    <a:p>
                      <a:r>
                        <a:rPr lang="en-GB" sz="11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3797">
                <a:tc>
                  <a:txBody>
                    <a:bodyPr/>
                    <a:lstStyle/>
                    <a:p>
                      <a:r>
                        <a:rPr lang="en-GB" sz="11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6278">
                <a:tc>
                  <a:txBody>
                    <a:bodyPr/>
                    <a:lstStyle/>
                    <a:p>
                      <a:r>
                        <a:rPr lang="en-US" sz="1100" dirty="0">
                          <a:solidFill>
                            <a:schemeClr val="tx1">
                              <a:lumMod val="75000"/>
                              <a:lumOff val="25000"/>
                            </a:schemeClr>
                          </a:solidFill>
                        </a:rPr>
                        <a:t>Go home for lunch</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3645578185"/>
              </p:ext>
            </p:extLst>
          </p:nvPr>
        </p:nvGraphicFramePr>
        <p:xfrm>
          <a:off x="5446233" y="3463441"/>
          <a:ext cx="6186968" cy="2640646"/>
        </p:xfrm>
        <a:graphic>
          <a:graphicData uri="http://schemas.openxmlformats.org/drawingml/2006/table">
            <a:tbl>
              <a:tblPr firstRow="1" bandRow="1">
                <a:tableStyleId>{5940675A-B579-460E-94D1-54222C63F5DA}</a:tableStyleId>
              </a:tblPr>
              <a:tblGrid>
                <a:gridCol w="1250268">
                  <a:extLst>
                    <a:ext uri="{9D8B030D-6E8A-4147-A177-3AD203B41FA5}">
                      <a16:colId xmlns:a16="http://schemas.microsoft.com/office/drawing/2014/main" val="20000"/>
                    </a:ext>
                  </a:extLst>
                </a:gridCol>
                <a:gridCol w="500294">
                  <a:extLst>
                    <a:ext uri="{9D8B030D-6E8A-4147-A177-3AD203B41FA5}">
                      <a16:colId xmlns:a16="http://schemas.microsoft.com/office/drawing/2014/main" val="20001"/>
                    </a:ext>
                  </a:extLst>
                </a:gridCol>
                <a:gridCol w="770453">
                  <a:extLst>
                    <a:ext uri="{9D8B030D-6E8A-4147-A177-3AD203B41FA5}">
                      <a16:colId xmlns:a16="http://schemas.microsoft.com/office/drawing/2014/main" val="20002"/>
                    </a:ext>
                  </a:extLst>
                </a:gridCol>
                <a:gridCol w="640376">
                  <a:extLst>
                    <a:ext uri="{9D8B030D-6E8A-4147-A177-3AD203B41FA5}">
                      <a16:colId xmlns:a16="http://schemas.microsoft.com/office/drawing/2014/main" val="20003"/>
                    </a:ext>
                  </a:extLst>
                </a:gridCol>
                <a:gridCol w="770453">
                  <a:extLst>
                    <a:ext uri="{9D8B030D-6E8A-4147-A177-3AD203B41FA5}">
                      <a16:colId xmlns:a16="http://schemas.microsoft.com/office/drawing/2014/main" val="20004"/>
                    </a:ext>
                  </a:extLst>
                </a:gridCol>
                <a:gridCol w="860506">
                  <a:extLst>
                    <a:ext uri="{9D8B030D-6E8A-4147-A177-3AD203B41FA5}">
                      <a16:colId xmlns:a16="http://schemas.microsoft.com/office/drawing/2014/main" val="20005"/>
                    </a:ext>
                  </a:extLst>
                </a:gridCol>
                <a:gridCol w="710418">
                  <a:extLst>
                    <a:ext uri="{9D8B030D-6E8A-4147-A177-3AD203B41FA5}">
                      <a16:colId xmlns:a16="http://schemas.microsoft.com/office/drawing/2014/main" val="20006"/>
                    </a:ext>
                  </a:extLst>
                </a:gridCol>
                <a:gridCol w="684200">
                  <a:extLst>
                    <a:ext uri="{9D8B030D-6E8A-4147-A177-3AD203B41FA5}">
                      <a16:colId xmlns:a16="http://schemas.microsoft.com/office/drawing/2014/main" val="1036556209"/>
                    </a:ext>
                  </a:extLst>
                </a:gridCol>
              </a:tblGrid>
              <a:tr h="589629">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269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698">
                <a:tc>
                  <a:txBody>
                    <a:bodyPr/>
                    <a:lstStyle/>
                    <a:p>
                      <a:r>
                        <a:rPr lang="en-GB" sz="11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2698">
                <a:tc>
                  <a:txBody>
                    <a:bodyPr/>
                    <a:lstStyle/>
                    <a:p>
                      <a:r>
                        <a:rPr lang="en-GB" sz="11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1163">
                <a:tc>
                  <a:txBody>
                    <a:bodyPr/>
                    <a:lstStyle/>
                    <a:p>
                      <a:r>
                        <a:rPr lang="en-GB" sz="11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1163">
                <a:tc>
                  <a:txBody>
                    <a:bodyPr/>
                    <a:lstStyle/>
                    <a:p>
                      <a:r>
                        <a:rPr lang="en-GB" sz="11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1163">
                <a:tc>
                  <a:txBody>
                    <a:bodyPr/>
                    <a:lstStyle/>
                    <a:p>
                      <a:r>
                        <a:rPr lang="en-US" sz="1100" dirty="0">
                          <a:solidFill>
                            <a:schemeClr val="tx1">
                              <a:lumMod val="75000"/>
                              <a:lumOff val="25000"/>
                            </a:schemeClr>
                          </a:solidFill>
                        </a:rPr>
                        <a:t>Go home for lunch</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bl>
          </a:graphicData>
        </a:graphic>
      </p:graphicFrame>
    </p:spTree>
    <p:extLst>
      <p:ext uri="{BB962C8B-B14F-4D97-AF65-F5344CB8AC3E}">
        <p14:creationId xmlns:p14="http://schemas.microsoft.com/office/powerpoint/2010/main" val="20254003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pupils not having any lunch is because they do not feel hungry…</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Base: All valid respondents, 2022 n=101, 2023 n=136, 2024 n=162 </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extLst>
              <p:ext uri="{D42A27DB-BD31-4B8C-83A1-F6EECF244321}">
                <p14:modId xmlns:p14="http://schemas.microsoft.com/office/powerpoint/2010/main" val="2881709697"/>
              </p:ext>
            </p:extLst>
          </p:nvPr>
        </p:nvGraphicFramePr>
        <p:xfrm>
          <a:off x="183599" y="835201"/>
          <a:ext cx="10257977" cy="47226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033376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…which is a reason more common for Year 8s than Year 10s, and for girls more than boys.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3199012950"/>
              </p:ext>
            </p:extLst>
          </p:nvPr>
        </p:nvGraphicFramePr>
        <p:xfrm>
          <a:off x="321739" y="559179"/>
          <a:ext cx="11311461" cy="2664556"/>
        </p:xfrm>
        <a:graphic>
          <a:graphicData uri="http://schemas.openxmlformats.org/drawingml/2006/table">
            <a:tbl>
              <a:tblPr firstRow="1" bandRow="1">
                <a:tableStyleId>{5940675A-B579-460E-94D1-54222C63F5DA}</a:tableStyleId>
              </a:tblPr>
              <a:tblGrid>
                <a:gridCol w="2866546">
                  <a:extLst>
                    <a:ext uri="{9D8B030D-6E8A-4147-A177-3AD203B41FA5}">
                      <a16:colId xmlns:a16="http://schemas.microsoft.com/office/drawing/2014/main" val="20000"/>
                    </a:ext>
                  </a:extLst>
                </a:gridCol>
                <a:gridCol w="1566775">
                  <a:extLst>
                    <a:ext uri="{9D8B030D-6E8A-4147-A177-3AD203B41FA5}">
                      <a16:colId xmlns:a16="http://schemas.microsoft.com/office/drawing/2014/main" val="20001"/>
                    </a:ext>
                  </a:extLst>
                </a:gridCol>
                <a:gridCol w="1358476">
                  <a:extLst>
                    <a:ext uri="{9D8B030D-6E8A-4147-A177-3AD203B41FA5}">
                      <a16:colId xmlns:a16="http://schemas.microsoft.com/office/drawing/2014/main" val="20002"/>
                    </a:ext>
                  </a:extLst>
                </a:gridCol>
                <a:gridCol w="1267910">
                  <a:extLst>
                    <a:ext uri="{9D8B030D-6E8A-4147-A177-3AD203B41FA5}">
                      <a16:colId xmlns:a16="http://schemas.microsoft.com/office/drawing/2014/main" val="20003"/>
                    </a:ext>
                  </a:extLst>
                </a:gridCol>
                <a:gridCol w="1394702">
                  <a:extLst>
                    <a:ext uri="{9D8B030D-6E8A-4147-A177-3AD203B41FA5}">
                      <a16:colId xmlns:a16="http://schemas.microsoft.com/office/drawing/2014/main" val="20004"/>
                    </a:ext>
                  </a:extLst>
                </a:gridCol>
                <a:gridCol w="1385645">
                  <a:extLst>
                    <a:ext uri="{9D8B030D-6E8A-4147-A177-3AD203B41FA5}">
                      <a16:colId xmlns:a16="http://schemas.microsoft.com/office/drawing/2014/main" val="20005"/>
                    </a:ext>
                  </a:extLst>
                </a:gridCol>
                <a:gridCol w="1471407">
                  <a:extLst>
                    <a:ext uri="{9D8B030D-6E8A-4147-A177-3AD203B41FA5}">
                      <a16:colId xmlns:a16="http://schemas.microsoft.com/office/drawing/2014/main" val="20006"/>
                    </a:ext>
                  </a:extLst>
                </a:gridCol>
              </a:tblGrid>
              <a:tr h="341404">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94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4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309829">
                <a:tc>
                  <a:txBody>
                    <a:bodyPr/>
                    <a:lstStyle/>
                    <a:p>
                      <a:r>
                        <a:rPr lang="en-GB" sz="11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023332113"/>
              </p:ext>
            </p:extLst>
          </p:nvPr>
        </p:nvGraphicFramePr>
        <p:xfrm>
          <a:off x="321739" y="3374471"/>
          <a:ext cx="11311461" cy="2832550"/>
        </p:xfrm>
        <a:graphic>
          <a:graphicData uri="http://schemas.openxmlformats.org/drawingml/2006/table">
            <a:tbl>
              <a:tblPr firstRow="1" bandRow="1">
                <a:tableStyleId>{5940675A-B579-460E-94D1-54222C63F5DA}</a:tableStyleId>
              </a:tblPr>
              <a:tblGrid>
                <a:gridCol w="2868601">
                  <a:extLst>
                    <a:ext uri="{9D8B030D-6E8A-4147-A177-3AD203B41FA5}">
                      <a16:colId xmlns:a16="http://schemas.microsoft.com/office/drawing/2014/main" val="20000"/>
                    </a:ext>
                  </a:extLst>
                </a:gridCol>
                <a:gridCol w="1255428">
                  <a:extLst>
                    <a:ext uri="{9D8B030D-6E8A-4147-A177-3AD203B41FA5}">
                      <a16:colId xmlns:a16="http://schemas.microsoft.com/office/drawing/2014/main" val="20001"/>
                    </a:ext>
                  </a:extLst>
                </a:gridCol>
                <a:gridCol w="1234510">
                  <a:extLst>
                    <a:ext uri="{9D8B030D-6E8A-4147-A177-3AD203B41FA5}">
                      <a16:colId xmlns:a16="http://schemas.microsoft.com/office/drawing/2014/main" val="20002"/>
                    </a:ext>
                  </a:extLst>
                </a:gridCol>
                <a:gridCol w="1123784">
                  <a:extLst>
                    <a:ext uri="{9D8B030D-6E8A-4147-A177-3AD203B41FA5}">
                      <a16:colId xmlns:a16="http://schemas.microsoft.com/office/drawing/2014/main" val="20003"/>
                    </a:ext>
                  </a:extLst>
                </a:gridCol>
                <a:gridCol w="1275325">
                  <a:extLst>
                    <a:ext uri="{9D8B030D-6E8A-4147-A177-3AD203B41FA5}">
                      <a16:colId xmlns:a16="http://schemas.microsoft.com/office/drawing/2014/main" val="20004"/>
                    </a:ext>
                  </a:extLst>
                </a:gridCol>
                <a:gridCol w="1268665">
                  <a:extLst>
                    <a:ext uri="{9D8B030D-6E8A-4147-A177-3AD203B41FA5}">
                      <a16:colId xmlns:a16="http://schemas.microsoft.com/office/drawing/2014/main" val="20005"/>
                    </a:ext>
                  </a:extLst>
                </a:gridCol>
                <a:gridCol w="1142574">
                  <a:extLst>
                    <a:ext uri="{9D8B030D-6E8A-4147-A177-3AD203B41FA5}">
                      <a16:colId xmlns:a16="http://schemas.microsoft.com/office/drawing/2014/main" val="20006"/>
                    </a:ext>
                  </a:extLst>
                </a:gridCol>
                <a:gridCol w="1142574">
                  <a:extLst>
                    <a:ext uri="{9D8B030D-6E8A-4147-A177-3AD203B41FA5}">
                      <a16:colId xmlns:a16="http://schemas.microsoft.com/office/drawing/2014/main" val="922819497"/>
                    </a:ext>
                  </a:extLst>
                </a:gridCol>
              </a:tblGrid>
              <a:tr h="436832">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2099">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8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12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23891">
                <a:tc>
                  <a:txBody>
                    <a:bodyPr/>
                    <a:lstStyle/>
                    <a:p>
                      <a:r>
                        <a:rPr lang="en-GB" sz="11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2162615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0904082" cy="900000"/>
          </a:xfrm>
        </p:spPr>
        <p:txBody>
          <a:bodyPr vert="horz" lIns="91440" tIns="45720" rIns="91440" bIns="45720" rtlCol="0" anchor="t">
            <a:noAutofit/>
          </a:bodyPr>
          <a:lstStyle/>
          <a:p>
            <a:r>
              <a:rPr lang="en-GB" sz="1600" dirty="0"/>
              <a:t>78% of all pupils are able to eat with their friends and 53% choose what they want to eat, however this has steadily declined over the last few years.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Base: All valid respondents, 2022 n=834, 2023 n=1,057, 2024 n=1,170</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extLst>
              <p:ext uri="{D42A27DB-BD31-4B8C-83A1-F6EECF244321}">
                <p14:modId xmlns:p14="http://schemas.microsoft.com/office/powerpoint/2010/main" val="2678695893"/>
              </p:ext>
            </p:extLst>
          </p:nvPr>
        </p:nvGraphicFramePr>
        <p:xfrm>
          <a:off x="183600" y="835200"/>
          <a:ext cx="11067874" cy="514411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06219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58% of Year 8’s are more likely to say they can choose what they want to eat compared to Year 10’s at 47%. Compared to girls, boys are more likely to say they have enough time to eat their lunch (52% v. 36%) and have a nice space to eat (35% v. 26%).</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3628344085"/>
              </p:ext>
            </p:extLst>
          </p:nvPr>
        </p:nvGraphicFramePr>
        <p:xfrm>
          <a:off x="183308" y="920218"/>
          <a:ext cx="11449891" cy="2498829"/>
        </p:xfrm>
        <a:graphic>
          <a:graphicData uri="http://schemas.openxmlformats.org/drawingml/2006/table">
            <a:tbl>
              <a:tblPr firstRow="1" bandRow="1">
                <a:tableStyleId>{5940675A-B579-460E-94D1-54222C63F5DA}</a:tableStyleId>
              </a:tblPr>
              <a:tblGrid>
                <a:gridCol w="3170678">
                  <a:extLst>
                    <a:ext uri="{9D8B030D-6E8A-4147-A177-3AD203B41FA5}">
                      <a16:colId xmlns:a16="http://schemas.microsoft.com/office/drawing/2014/main" val="20000"/>
                    </a:ext>
                  </a:extLst>
                </a:gridCol>
                <a:gridCol w="1472866">
                  <a:extLst>
                    <a:ext uri="{9D8B030D-6E8A-4147-A177-3AD203B41FA5}">
                      <a16:colId xmlns:a16="http://schemas.microsoft.com/office/drawing/2014/main" val="20001"/>
                    </a:ext>
                  </a:extLst>
                </a:gridCol>
                <a:gridCol w="1294211">
                  <a:extLst>
                    <a:ext uri="{9D8B030D-6E8A-4147-A177-3AD203B41FA5}">
                      <a16:colId xmlns:a16="http://schemas.microsoft.com/office/drawing/2014/main" val="20002"/>
                    </a:ext>
                  </a:extLst>
                </a:gridCol>
                <a:gridCol w="1378034">
                  <a:extLst>
                    <a:ext uri="{9D8B030D-6E8A-4147-A177-3AD203B41FA5}">
                      <a16:colId xmlns:a16="http://schemas.microsoft.com/office/drawing/2014/main" val="20003"/>
                    </a:ext>
                  </a:extLst>
                </a:gridCol>
                <a:gridCol w="1378034">
                  <a:extLst>
                    <a:ext uri="{9D8B030D-6E8A-4147-A177-3AD203B41FA5}">
                      <a16:colId xmlns:a16="http://schemas.microsoft.com/office/drawing/2014/main" val="20004"/>
                    </a:ext>
                  </a:extLst>
                </a:gridCol>
                <a:gridCol w="1378034">
                  <a:extLst>
                    <a:ext uri="{9D8B030D-6E8A-4147-A177-3AD203B41FA5}">
                      <a16:colId xmlns:a16="http://schemas.microsoft.com/office/drawing/2014/main" val="20005"/>
                    </a:ext>
                  </a:extLst>
                </a:gridCol>
                <a:gridCol w="1378034">
                  <a:extLst>
                    <a:ext uri="{9D8B030D-6E8A-4147-A177-3AD203B41FA5}">
                      <a16:colId xmlns:a16="http://schemas.microsoft.com/office/drawing/2014/main" val="20006"/>
                    </a:ext>
                  </a:extLst>
                </a:gridCol>
              </a:tblGrid>
              <a:tr h="357399">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806">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806">
                <a:tc>
                  <a:txBody>
                    <a:bodyPr/>
                    <a:lstStyle/>
                    <a:p>
                      <a:r>
                        <a:rPr lang="en-GB" sz="1100" dirty="0">
                          <a:solidFill>
                            <a:schemeClr val="tx1">
                              <a:lumMod val="75000"/>
                              <a:lumOff val="25000"/>
                            </a:schemeClr>
                          </a:solidFill>
                          <a:latin typeface="+mn-lt"/>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r h="258806">
                <a:tc>
                  <a:txBody>
                    <a:bodyPr/>
                    <a:lstStyle/>
                    <a:p>
                      <a:r>
                        <a:rPr lang="en-GB" sz="1100" dirty="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20363717"/>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865259286"/>
              </p:ext>
            </p:extLst>
          </p:nvPr>
        </p:nvGraphicFramePr>
        <p:xfrm>
          <a:off x="183018" y="3570619"/>
          <a:ext cx="11449892" cy="2705224"/>
        </p:xfrm>
        <a:graphic>
          <a:graphicData uri="http://schemas.openxmlformats.org/drawingml/2006/table">
            <a:tbl>
              <a:tblPr firstRow="1" bandRow="1">
                <a:tableStyleId>{5940675A-B579-460E-94D1-54222C63F5DA}</a:tableStyleId>
              </a:tblPr>
              <a:tblGrid>
                <a:gridCol w="3170579">
                  <a:extLst>
                    <a:ext uri="{9D8B030D-6E8A-4147-A177-3AD203B41FA5}">
                      <a16:colId xmlns:a16="http://schemas.microsoft.com/office/drawing/2014/main" val="20000"/>
                    </a:ext>
                  </a:extLst>
                </a:gridCol>
                <a:gridCol w="1182759">
                  <a:extLst>
                    <a:ext uri="{9D8B030D-6E8A-4147-A177-3AD203B41FA5}">
                      <a16:colId xmlns:a16="http://schemas.microsoft.com/office/drawing/2014/main" val="20001"/>
                    </a:ext>
                  </a:extLst>
                </a:gridCol>
                <a:gridCol w="1182759">
                  <a:extLst>
                    <a:ext uri="{9D8B030D-6E8A-4147-A177-3AD203B41FA5}">
                      <a16:colId xmlns:a16="http://schemas.microsoft.com/office/drawing/2014/main" val="20002"/>
                    </a:ext>
                  </a:extLst>
                </a:gridCol>
                <a:gridCol w="1182759">
                  <a:extLst>
                    <a:ext uri="{9D8B030D-6E8A-4147-A177-3AD203B41FA5}">
                      <a16:colId xmlns:a16="http://schemas.microsoft.com/office/drawing/2014/main" val="20003"/>
                    </a:ext>
                  </a:extLst>
                </a:gridCol>
                <a:gridCol w="1182759">
                  <a:extLst>
                    <a:ext uri="{9D8B030D-6E8A-4147-A177-3AD203B41FA5}">
                      <a16:colId xmlns:a16="http://schemas.microsoft.com/office/drawing/2014/main" val="20004"/>
                    </a:ext>
                  </a:extLst>
                </a:gridCol>
                <a:gridCol w="1182759">
                  <a:extLst>
                    <a:ext uri="{9D8B030D-6E8A-4147-A177-3AD203B41FA5}">
                      <a16:colId xmlns:a16="http://schemas.microsoft.com/office/drawing/2014/main" val="20005"/>
                    </a:ext>
                  </a:extLst>
                </a:gridCol>
                <a:gridCol w="1182759">
                  <a:extLst>
                    <a:ext uri="{9D8B030D-6E8A-4147-A177-3AD203B41FA5}">
                      <a16:colId xmlns:a16="http://schemas.microsoft.com/office/drawing/2014/main" val="20006"/>
                    </a:ext>
                  </a:extLst>
                </a:gridCol>
                <a:gridCol w="1182759">
                  <a:extLst>
                    <a:ext uri="{9D8B030D-6E8A-4147-A177-3AD203B41FA5}">
                      <a16:colId xmlns:a16="http://schemas.microsoft.com/office/drawing/2014/main" val="3095598185"/>
                    </a:ext>
                  </a:extLst>
                </a:gridCol>
              </a:tblGrid>
              <a:tr h="450102">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0061">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061">
                <a:tc>
                  <a:txBody>
                    <a:bodyPr/>
                    <a:lstStyle/>
                    <a:p>
                      <a:r>
                        <a:rPr lang="en-GB" sz="1100" dirty="0">
                          <a:solidFill>
                            <a:schemeClr val="tx1">
                              <a:lumMod val="75000"/>
                              <a:lumOff val="25000"/>
                            </a:schemeClr>
                          </a:solidFill>
                          <a:latin typeface="+mn-lt"/>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r h="270061">
                <a:tc>
                  <a:txBody>
                    <a:bodyPr/>
                    <a:lstStyle/>
                    <a:p>
                      <a:r>
                        <a:rPr lang="en-GB" sz="1100" dirty="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1556113"/>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2443060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00805965"/>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Year 10s are more likely to say that the food they like is chosen on the food shop than Year 8s (65% v. 52%). LGBTQ pupils are the least likely to say that the food they like is chosen (42%).</a:t>
            </a:r>
          </a:p>
        </p:txBody>
      </p:sp>
      <p:sp>
        <p:nvSpPr>
          <p:cNvPr id="6" name="TextBox 5"/>
          <p:cNvSpPr txBox="1"/>
          <p:nvPr/>
        </p:nvSpPr>
        <p:spPr>
          <a:xfrm>
            <a:off x="183019" y="6232664"/>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your parent/carer goes shopping for food, do you go with them? </a:t>
            </a:r>
          </a:p>
          <a:p>
            <a:r>
              <a:rPr lang="en-GB" sz="1000" dirty="0">
                <a:solidFill>
                  <a:srgbClr val="002060"/>
                </a:solidFill>
                <a:latin typeface="Calibri" panose="020F0502020204030204" pitchFamily="34" charset="0"/>
              </a:rPr>
              <a:t>Q: Do you get the food that you ask for when your parent/carer goes shopping?</a:t>
            </a:r>
          </a:p>
          <a:p>
            <a:r>
              <a:rPr lang="en-GB" sz="1000" i="1" dirty="0">
                <a:solidFill>
                  <a:srgbClr val="002060"/>
                </a:solidFill>
                <a:latin typeface="Calibri" panose="020F0502020204030204" pitchFamily="34" charset="0"/>
              </a:rPr>
              <a:t>Introduced in 2021. Base: All valid respondents, 2022 n=834, 2023 n=1,057, 2024 n=1,170</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3" name="Table 12"/>
          <p:cNvGraphicFramePr>
            <a:graphicFrameLocks noGrp="1"/>
          </p:cNvGraphicFramePr>
          <p:nvPr>
            <p:extLst>
              <p:ext uri="{D42A27DB-BD31-4B8C-83A1-F6EECF244321}">
                <p14:modId xmlns:p14="http://schemas.microsoft.com/office/powerpoint/2010/main" val="802107311"/>
              </p:ext>
            </p:extLst>
          </p:nvPr>
        </p:nvGraphicFramePr>
        <p:xfrm>
          <a:off x="5562363" y="1196095"/>
          <a:ext cx="6070837" cy="1828799"/>
        </p:xfrm>
        <a:graphic>
          <a:graphicData uri="http://schemas.openxmlformats.org/drawingml/2006/table">
            <a:tbl>
              <a:tblPr firstRow="1" bandRow="1">
                <a:tableStyleId>{5940675A-B579-460E-94D1-54222C63F5DA}</a:tableStyleId>
              </a:tblPr>
              <a:tblGrid>
                <a:gridCol w="1642867">
                  <a:extLst>
                    <a:ext uri="{9D8B030D-6E8A-4147-A177-3AD203B41FA5}">
                      <a16:colId xmlns:a16="http://schemas.microsoft.com/office/drawing/2014/main" val="20000"/>
                    </a:ext>
                  </a:extLst>
                </a:gridCol>
                <a:gridCol w="819183">
                  <a:extLst>
                    <a:ext uri="{9D8B030D-6E8A-4147-A177-3AD203B41FA5}">
                      <a16:colId xmlns:a16="http://schemas.microsoft.com/office/drawing/2014/main" val="20001"/>
                    </a:ext>
                  </a:extLst>
                </a:gridCol>
                <a:gridCol w="686203">
                  <a:extLst>
                    <a:ext uri="{9D8B030D-6E8A-4147-A177-3AD203B41FA5}">
                      <a16:colId xmlns:a16="http://schemas.microsoft.com/office/drawing/2014/main" val="20002"/>
                    </a:ext>
                  </a:extLst>
                </a:gridCol>
                <a:gridCol w="730646">
                  <a:extLst>
                    <a:ext uri="{9D8B030D-6E8A-4147-A177-3AD203B41FA5}">
                      <a16:colId xmlns:a16="http://schemas.microsoft.com/office/drawing/2014/main" val="20003"/>
                    </a:ext>
                  </a:extLst>
                </a:gridCol>
                <a:gridCol w="730646">
                  <a:extLst>
                    <a:ext uri="{9D8B030D-6E8A-4147-A177-3AD203B41FA5}">
                      <a16:colId xmlns:a16="http://schemas.microsoft.com/office/drawing/2014/main" val="20004"/>
                    </a:ext>
                  </a:extLst>
                </a:gridCol>
                <a:gridCol w="730646">
                  <a:extLst>
                    <a:ext uri="{9D8B030D-6E8A-4147-A177-3AD203B41FA5}">
                      <a16:colId xmlns:a16="http://schemas.microsoft.com/office/drawing/2014/main" val="20005"/>
                    </a:ext>
                  </a:extLst>
                </a:gridCol>
                <a:gridCol w="730646">
                  <a:extLst>
                    <a:ext uri="{9D8B030D-6E8A-4147-A177-3AD203B41FA5}">
                      <a16:colId xmlns:a16="http://schemas.microsoft.com/office/drawing/2014/main" val="20006"/>
                    </a:ext>
                  </a:extLst>
                </a:gridCol>
              </a:tblGrid>
              <a:tr h="508000">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4799">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08000">
                <a:tc>
                  <a:txBody>
                    <a:bodyPr/>
                    <a:lstStyle/>
                    <a:p>
                      <a:r>
                        <a:rPr lang="en-GB" sz="11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8000">
                <a:tc>
                  <a:txBody>
                    <a:bodyPr/>
                    <a:lstStyle/>
                    <a:p>
                      <a:r>
                        <a:rPr lang="en-GB" sz="11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414226606"/>
              </p:ext>
            </p:extLst>
          </p:nvPr>
        </p:nvGraphicFramePr>
        <p:xfrm>
          <a:off x="5562363" y="3281585"/>
          <a:ext cx="6070837" cy="2061940"/>
        </p:xfrm>
        <a:graphic>
          <a:graphicData uri="http://schemas.openxmlformats.org/drawingml/2006/table">
            <a:tbl>
              <a:tblPr firstRow="1" bandRow="1">
                <a:tableStyleId>{5940675A-B579-460E-94D1-54222C63F5DA}</a:tableStyleId>
              </a:tblPr>
              <a:tblGrid>
                <a:gridCol w="1518449">
                  <a:extLst>
                    <a:ext uri="{9D8B030D-6E8A-4147-A177-3AD203B41FA5}">
                      <a16:colId xmlns:a16="http://schemas.microsoft.com/office/drawing/2014/main" val="20000"/>
                    </a:ext>
                  </a:extLst>
                </a:gridCol>
                <a:gridCol w="577044">
                  <a:extLst>
                    <a:ext uri="{9D8B030D-6E8A-4147-A177-3AD203B41FA5}">
                      <a16:colId xmlns:a16="http://schemas.microsoft.com/office/drawing/2014/main" val="20001"/>
                    </a:ext>
                  </a:extLst>
                </a:gridCol>
                <a:gridCol w="776520">
                  <a:extLst>
                    <a:ext uri="{9D8B030D-6E8A-4147-A177-3AD203B41FA5}">
                      <a16:colId xmlns:a16="http://schemas.microsoft.com/office/drawing/2014/main" val="20002"/>
                    </a:ext>
                  </a:extLst>
                </a:gridCol>
                <a:gridCol w="562308">
                  <a:extLst>
                    <a:ext uri="{9D8B030D-6E8A-4147-A177-3AD203B41FA5}">
                      <a16:colId xmlns:a16="http://schemas.microsoft.com/office/drawing/2014/main" val="20003"/>
                    </a:ext>
                  </a:extLst>
                </a:gridCol>
                <a:gridCol w="763131">
                  <a:extLst>
                    <a:ext uri="{9D8B030D-6E8A-4147-A177-3AD203B41FA5}">
                      <a16:colId xmlns:a16="http://schemas.microsoft.com/office/drawing/2014/main" val="20004"/>
                    </a:ext>
                  </a:extLst>
                </a:gridCol>
                <a:gridCol w="746173">
                  <a:extLst>
                    <a:ext uri="{9D8B030D-6E8A-4147-A177-3AD203B41FA5}">
                      <a16:colId xmlns:a16="http://schemas.microsoft.com/office/drawing/2014/main" val="20005"/>
                    </a:ext>
                  </a:extLst>
                </a:gridCol>
                <a:gridCol w="520802">
                  <a:extLst>
                    <a:ext uri="{9D8B030D-6E8A-4147-A177-3AD203B41FA5}">
                      <a16:colId xmlns:a16="http://schemas.microsoft.com/office/drawing/2014/main" val="20006"/>
                    </a:ext>
                  </a:extLst>
                </a:gridCol>
                <a:gridCol w="606410">
                  <a:extLst>
                    <a:ext uri="{9D8B030D-6E8A-4147-A177-3AD203B41FA5}">
                      <a16:colId xmlns:a16="http://schemas.microsoft.com/office/drawing/2014/main" val="1446818420"/>
                    </a:ext>
                  </a:extLst>
                </a:gridCol>
              </a:tblGrid>
              <a:tr h="721679">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929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15485">
                <a:tc>
                  <a:txBody>
                    <a:bodyPr/>
                    <a:lstStyle/>
                    <a:p>
                      <a:r>
                        <a:rPr lang="en-GB" sz="11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15485">
                <a:tc>
                  <a:txBody>
                    <a:bodyPr/>
                    <a:lstStyle/>
                    <a:p>
                      <a:r>
                        <a:rPr lang="en-GB" sz="11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2EDCE56C-654A-400F-A595-F6665DE2D9F3}"/>
              </a:ext>
            </a:extLst>
          </p:cNvPr>
          <p:cNvGraphicFramePr/>
          <p:nvPr>
            <p:extLst>
              <p:ext uri="{D42A27DB-BD31-4B8C-83A1-F6EECF244321}">
                <p14:modId xmlns:p14="http://schemas.microsoft.com/office/powerpoint/2010/main" val="1126903211"/>
              </p:ext>
            </p:extLst>
          </p:nvPr>
        </p:nvGraphicFramePr>
        <p:xfrm>
          <a:off x="183018" y="3173451"/>
          <a:ext cx="5100181" cy="24463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412518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0713581" cy="900000"/>
          </a:xfrm>
        </p:spPr>
        <p:txBody>
          <a:bodyPr vert="horz" lIns="91440" tIns="45720" rIns="91440" bIns="45720" rtlCol="0" anchor="t" anchorCtr="0">
            <a:normAutofit/>
          </a:bodyPr>
          <a:lstStyle/>
          <a:p>
            <a:r>
              <a:rPr lang="en-GB" sz="1600" dirty="0"/>
              <a:t>69% of pupils state that their meals are eaten with members of their household/family. This is the same as 2023, although remains lower than previous years.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083663238"/>
              </p:ext>
            </p:extLst>
          </p:nvPr>
        </p:nvGraphicFramePr>
        <p:xfrm>
          <a:off x="183600" y="825368"/>
          <a:ext cx="10801071" cy="5389695"/>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 Base: All valid respondents, 2022 n=834, 2023 n=1,057, 2024 n=1,170</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0658566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Executive Summary</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382401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721598" cy="900000"/>
          </a:xfrm>
        </p:spPr>
        <p:txBody>
          <a:bodyPr vert="horz" lIns="91440" tIns="45720" rIns="91440" bIns="45720" rtlCol="0" anchor="t">
            <a:noAutofit/>
          </a:bodyPr>
          <a:lstStyle/>
          <a:p>
            <a:r>
              <a:rPr lang="en-GB" sz="1600" dirty="0"/>
              <a:t>Over half of pupils overall say that they eat at the table and can decide how much they eat, this decrease to 45% amongst FSM pupils. Young carers are groups least likely to find mealtimes enjoyable at 36% versus 46% overall. </a:t>
            </a:r>
            <a:br>
              <a:rPr lang="en-GB" sz="1200" dirty="0"/>
            </a:br>
            <a:endParaRPr lang="en-GB" sz="12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1678427346"/>
              </p:ext>
            </p:extLst>
          </p:nvPr>
        </p:nvGraphicFramePr>
        <p:xfrm>
          <a:off x="183018" y="1163783"/>
          <a:ext cx="11450183" cy="3731493"/>
        </p:xfrm>
        <a:graphic>
          <a:graphicData uri="http://schemas.openxmlformats.org/drawingml/2006/table">
            <a:tbl>
              <a:tblPr firstRow="1" bandRow="1">
                <a:tableStyleId>{5940675A-B579-460E-94D1-54222C63F5DA}</a:tableStyleId>
              </a:tblPr>
              <a:tblGrid>
                <a:gridCol w="2441882">
                  <a:extLst>
                    <a:ext uri="{9D8B030D-6E8A-4147-A177-3AD203B41FA5}">
                      <a16:colId xmlns:a16="http://schemas.microsoft.com/office/drawing/2014/main" val="20000"/>
                    </a:ext>
                  </a:extLst>
                </a:gridCol>
                <a:gridCol w="862816">
                  <a:extLst>
                    <a:ext uri="{9D8B030D-6E8A-4147-A177-3AD203B41FA5}">
                      <a16:colId xmlns:a16="http://schemas.microsoft.com/office/drawing/2014/main" val="20001"/>
                    </a:ext>
                  </a:extLst>
                </a:gridCol>
                <a:gridCol w="642742">
                  <a:extLst>
                    <a:ext uri="{9D8B030D-6E8A-4147-A177-3AD203B41FA5}">
                      <a16:colId xmlns:a16="http://schemas.microsoft.com/office/drawing/2014/main" val="20002"/>
                    </a:ext>
                  </a:extLst>
                </a:gridCol>
                <a:gridCol w="654636">
                  <a:extLst>
                    <a:ext uri="{9D8B030D-6E8A-4147-A177-3AD203B41FA5}">
                      <a16:colId xmlns:a16="http://schemas.microsoft.com/office/drawing/2014/main" val="20003"/>
                    </a:ext>
                  </a:extLst>
                </a:gridCol>
                <a:gridCol w="684811">
                  <a:extLst>
                    <a:ext uri="{9D8B030D-6E8A-4147-A177-3AD203B41FA5}">
                      <a16:colId xmlns:a16="http://schemas.microsoft.com/office/drawing/2014/main" val="20004"/>
                    </a:ext>
                  </a:extLst>
                </a:gridCol>
                <a:gridCol w="684811">
                  <a:extLst>
                    <a:ext uri="{9D8B030D-6E8A-4147-A177-3AD203B41FA5}">
                      <a16:colId xmlns:a16="http://schemas.microsoft.com/office/drawing/2014/main" val="20005"/>
                    </a:ext>
                  </a:extLst>
                </a:gridCol>
                <a:gridCol w="684811">
                  <a:extLst>
                    <a:ext uri="{9D8B030D-6E8A-4147-A177-3AD203B41FA5}">
                      <a16:colId xmlns:a16="http://schemas.microsoft.com/office/drawing/2014/main" val="20006"/>
                    </a:ext>
                  </a:extLst>
                </a:gridCol>
                <a:gridCol w="579418">
                  <a:extLst>
                    <a:ext uri="{9D8B030D-6E8A-4147-A177-3AD203B41FA5}">
                      <a16:colId xmlns:a16="http://schemas.microsoft.com/office/drawing/2014/main" val="20007"/>
                    </a:ext>
                  </a:extLst>
                </a:gridCol>
                <a:gridCol w="790202">
                  <a:extLst>
                    <a:ext uri="{9D8B030D-6E8A-4147-A177-3AD203B41FA5}">
                      <a16:colId xmlns:a16="http://schemas.microsoft.com/office/drawing/2014/main" val="20008"/>
                    </a:ext>
                  </a:extLst>
                </a:gridCol>
                <a:gridCol w="620671">
                  <a:extLst>
                    <a:ext uri="{9D8B030D-6E8A-4147-A177-3AD203B41FA5}">
                      <a16:colId xmlns:a16="http://schemas.microsoft.com/office/drawing/2014/main" val="20009"/>
                    </a:ext>
                  </a:extLst>
                </a:gridCol>
                <a:gridCol w="792694">
                  <a:extLst>
                    <a:ext uri="{9D8B030D-6E8A-4147-A177-3AD203B41FA5}">
                      <a16:colId xmlns:a16="http://schemas.microsoft.com/office/drawing/2014/main" val="20010"/>
                    </a:ext>
                  </a:extLst>
                </a:gridCol>
                <a:gridCol w="739971">
                  <a:extLst>
                    <a:ext uri="{9D8B030D-6E8A-4147-A177-3AD203B41FA5}">
                      <a16:colId xmlns:a16="http://schemas.microsoft.com/office/drawing/2014/main" val="20011"/>
                    </a:ext>
                  </a:extLst>
                </a:gridCol>
                <a:gridCol w="675896">
                  <a:extLst>
                    <a:ext uri="{9D8B030D-6E8A-4147-A177-3AD203B41FA5}">
                      <a16:colId xmlns:a16="http://schemas.microsoft.com/office/drawing/2014/main" val="3844504017"/>
                    </a:ext>
                  </a:extLst>
                </a:gridCol>
                <a:gridCol w="594822">
                  <a:extLst>
                    <a:ext uri="{9D8B030D-6E8A-4147-A177-3AD203B41FA5}">
                      <a16:colId xmlns:a16="http://schemas.microsoft.com/office/drawing/2014/main" val="1786737995"/>
                    </a:ext>
                  </a:extLst>
                </a:gridCol>
              </a:tblGrid>
              <a:tr h="702570">
                <a:tc>
                  <a:txBody>
                    <a:bodyPr/>
                    <a:lstStyle/>
                    <a:p>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6547">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6547">
                <a:tc>
                  <a:txBody>
                    <a:bodyPr/>
                    <a:lstStyle/>
                    <a:p>
                      <a:r>
                        <a:rPr lang="en-GB" sz="1100" dirty="0">
                          <a:solidFill>
                            <a:schemeClr val="tx1">
                              <a:lumMod val="75000"/>
                              <a:lumOff val="25000"/>
                            </a:schemeClr>
                          </a:solidFill>
                          <a:latin typeface="+mn-lt"/>
                        </a:rPr>
                        <a:t>Eat with my family/people in the house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6547">
                <a:tc>
                  <a:txBody>
                    <a:bodyPr/>
                    <a:lstStyle/>
                    <a:p>
                      <a:r>
                        <a:rPr lang="en-GB" sz="1100" dirty="0">
                          <a:solidFill>
                            <a:schemeClr val="tx1">
                              <a:lumMod val="75000"/>
                              <a:lumOff val="25000"/>
                            </a:schemeClr>
                          </a:solidFill>
                          <a:latin typeface="+mn-lt"/>
                        </a:rPr>
                        <a:t>Eat at the table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decide how much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Eat while watching television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am given a choice of what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Mealtimes are enjoyable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36547">
                <a:tc>
                  <a:txBody>
                    <a:bodyPr/>
                    <a:lstStyle/>
                    <a:p>
                      <a:r>
                        <a:rPr lang="en-GB" sz="1100" dirty="0">
                          <a:solidFill>
                            <a:schemeClr val="tx1">
                              <a:lumMod val="75000"/>
                              <a:lumOff val="25000"/>
                            </a:schemeClr>
                          </a:solidFill>
                          <a:latin typeface="+mn-lt"/>
                        </a:rPr>
                        <a:t>I don’t eat meals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6547">
                <a:tc>
                  <a:txBody>
                    <a:bodyPr/>
                    <a:lstStyle/>
                    <a:p>
                      <a:r>
                        <a:rPr lang="en-GB" sz="1100" dirty="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38245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57% of pupils say there are rules at home about food and eating. Of those, the most common is that there is no use of devices/mobiles whilst eating (34% say this) although this has steadily declined over the last few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1519331786"/>
              </p:ext>
            </p:extLst>
          </p:nvPr>
        </p:nvGraphicFramePr>
        <p:xfrm>
          <a:off x="183600" y="825368"/>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 Base: All valid respondents, 2022 n=834, 2023 n=1,057, 2024 n=1,170</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967789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As you would expect, there are more rules at home surrounding food and eating for Year 8 pupils (61%) compared to Year 10 pupils (51%). </a:t>
            </a:r>
            <a:br>
              <a:rPr lang="en-GB" sz="1600" dirty="0"/>
            </a:br>
            <a:endParaRPr lang="en-GB" sz="16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4158856981"/>
              </p:ext>
            </p:extLst>
          </p:nvPr>
        </p:nvGraphicFramePr>
        <p:xfrm>
          <a:off x="183021" y="971654"/>
          <a:ext cx="11450182" cy="3724800"/>
        </p:xfrm>
        <a:graphic>
          <a:graphicData uri="http://schemas.openxmlformats.org/drawingml/2006/table">
            <a:tbl>
              <a:tblPr firstRow="1" bandRow="1">
                <a:tableStyleId>{5940675A-B579-460E-94D1-54222C63F5DA}</a:tableStyleId>
              </a:tblPr>
              <a:tblGrid>
                <a:gridCol w="2433228">
                  <a:extLst>
                    <a:ext uri="{9D8B030D-6E8A-4147-A177-3AD203B41FA5}">
                      <a16:colId xmlns:a16="http://schemas.microsoft.com/office/drawing/2014/main" val="20000"/>
                    </a:ext>
                  </a:extLst>
                </a:gridCol>
                <a:gridCol w="863333">
                  <a:extLst>
                    <a:ext uri="{9D8B030D-6E8A-4147-A177-3AD203B41FA5}">
                      <a16:colId xmlns:a16="http://schemas.microsoft.com/office/drawing/2014/main" val="20001"/>
                    </a:ext>
                  </a:extLst>
                </a:gridCol>
                <a:gridCol w="620702">
                  <a:extLst>
                    <a:ext uri="{9D8B030D-6E8A-4147-A177-3AD203B41FA5}">
                      <a16:colId xmlns:a16="http://schemas.microsoft.com/office/drawing/2014/main" val="20002"/>
                    </a:ext>
                  </a:extLst>
                </a:gridCol>
                <a:gridCol w="684811">
                  <a:extLst>
                    <a:ext uri="{9D8B030D-6E8A-4147-A177-3AD203B41FA5}">
                      <a16:colId xmlns:a16="http://schemas.microsoft.com/office/drawing/2014/main" val="20003"/>
                    </a:ext>
                  </a:extLst>
                </a:gridCol>
                <a:gridCol w="684811">
                  <a:extLst>
                    <a:ext uri="{9D8B030D-6E8A-4147-A177-3AD203B41FA5}">
                      <a16:colId xmlns:a16="http://schemas.microsoft.com/office/drawing/2014/main" val="20004"/>
                    </a:ext>
                  </a:extLst>
                </a:gridCol>
                <a:gridCol w="684811">
                  <a:extLst>
                    <a:ext uri="{9D8B030D-6E8A-4147-A177-3AD203B41FA5}">
                      <a16:colId xmlns:a16="http://schemas.microsoft.com/office/drawing/2014/main" val="20005"/>
                    </a:ext>
                  </a:extLst>
                </a:gridCol>
                <a:gridCol w="684811">
                  <a:extLst>
                    <a:ext uri="{9D8B030D-6E8A-4147-A177-3AD203B41FA5}">
                      <a16:colId xmlns:a16="http://schemas.microsoft.com/office/drawing/2014/main" val="20006"/>
                    </a:ext>
                  </a:extLst>
                </a:gridCol>
                <a:gridCol w="588071">
                  <a:extLst>
                    <a:ext uri="{9D8B030D-6E8A-4147-A177-3AD203B41FA5}">
                      <a16:colId xmlns:a16="http://schemas.microsoft.com/office/drawing/2014/main" val="20007"/>
                    </a:ext>
                  </a:extLst>
                </a:gridCol>
                <a:gridCol w="781550">
                  <a:extLst>
                    <a:ext uri="{9D8B030D-6E8A-4147-A177-3AD203B41FA5}">
                      <a16:colId xmlns:a16="http://schemas.microsoft.com/office/drawing/2014/main" val="20008"/>
                    </a:ext>
                  </a:extLst>
                </a:gridCol>
                <a:gridCol w="629758">
                  <a:extLst>
                    <a:ext uri="{9D8B030D-6E8A-4147-A177-3AD203B41FA5}">
                      <a16:colId xmlns:a16="http://schemas.microsoft.com/office/drawing/2014/main" val="20009"/>
                    </a:ext>
                  </a:extLst>
                </a:gridCol>
                <a:gridCol w="783606">
                  <a:extLst>
                    <a:ext uri="{9D8B030D-6E8A-4147-A177-3AD203B41FA5}">
                      <a16:colId xmlns:a16="http://schemas.microsoft.com/office/drawing/2014/main" val="20010"/>
                    </a:ext>
                  </a:extLst>
                </a:gridCol>
                <a:gridCol w="759970">
                  <a:extLst>
                    <a:ext uri="{9D8B030D-6E8A-4147-A177-3AD203B41FA5}">
                      <a16:colId xmlns:a16="http://schemas.microsoft.com/office/drawing/2014/main" val="20011"/>
                    </a:ext>
                  </a:extLst>
                </a:gridCol>
                <a:gridCol w="629684">
                  <a:extLst>
                    <a:ext uri="{9D8B030D-6E8A-4147-A177-3AD203B41FA5}">
                      <a16:colId xmlns:a16="http://schemas.microsoft.com/office/drawing/2014/main" val="1537730133"/>
                    </a:ext>
                  </a:extLst>
                </a:gridCol>
                <a:gridCol w="621036">
                  <a:extLst>
                    <a:ext uri="{9D8B030D-6E8A-4147-A177-3AD203B41FA5}">
                      <a16:colId xmlns:a16="http://schemas.microsoft.com/office/drawing/2014/main" val="2333797757"/>
                    </a:ext>
                  </a:extLst>
                </a:gridCol>
              </a:tblGrid>
              <a:tr h="441506">
                <a:tc>
                  <a:txBody>
                    <a:bodyPr/>
                    <a:lstStyle/>
                    <a:p>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100" dirty="0">
                          <a:solidFill>
                            <a:schemeClr val="tx1">
                              <a:lumMod val="75000"/>
                              <a:lumOff val="25000"/>
                            </a:schemeClr>
                          </a:solidFill>
                        </a:rPr>
                        <a:t>Not using mobile phones/other devices when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Asking permission before getting a snack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You must clear your plate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Having dessert after finishing your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r>
                        <a:rPr lang="en-GB" sz="1100" dirty="0">
                          <a:solidFill>
                            <a:schemeClr val="tx1">
                              <a:lumMod val="75000"/>
                              <a:lumOff val="25000"/>
                            </a:schemeClr>
                          </a:solidFill>
                        </a:rPr>
                        <a:t>Eat some foods on your plate first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r>
                        <a:rPr lang="en-GB" sz="1100" dirty="0">
                          <a:solidFill>
                            <a:schemeClr val="tx1">
                              <a:lumMod val="75000"/>
                              <a:lumOff val="25000"/>
                            </a:schemeClr>
                          </a:solidFill>
                        </a:rPr>
                        <a:t>Getting a reward for eating certain foods or finishing a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100" dirty="0">
                          <a:solidFill>
                            <a:schemeClr val="tx1">
                              <a:lumMod val="75000"/>
                              <a:lumOff val="25000"/>
                            </a:schemeClr>
                          </a:solidFill>
                        </a:rPr>
                        <a:t>Don’t have a drink while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1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47376613"/>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173811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dirty="0"/>
              <a:t>60% of pupils are eating fruits and vegetables everyday/most days and 36% are drinking fruit juice or smoothies everyday/most days. 16% of pupils will be having a takeaway at least 2-3 days a week, over half of all pupils are having snacks and sweets everyday/most days (57%).</a:t>
            </a:r>
          </a:p>
        </p:txBody>
      </p:sp>
      <p:graphicFrame>
        <p:nvGraphicFramePr>
          <p:cNvPr id="10" name="Chart 9"/>
          <p:cNvGraphicFramePr/>
          <p:nvPr>
            <p:extLst>
              <p:ext uri="{D42A27DB-BD31-4B8C-83A1-F6EECF244321}">
                <p14:modId xmlns:p14="http://schemas.microsoft.com/office/powerpoint/2010/main" val="3488633554"/>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4184831"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a:t>
            </a:r>
          </a:p>
          <a:p>
            <a:r>
              <a:rPr lang="en-GB" sz="1000" i="1" dirty="0">
                <a:solidFill>
                  <a:srgbClr val="002060"/>
                </a:solidFill>
                <a:latin typeface="Calibri" panose="020F0502020204030204" pitchFamily="34" charset="0"/>
              </a:rPr>
              <a:t>Base: All valid respondents, n=1,170</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70592707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559215" cy="900000"/>
          </a:xfrm>
        </p:spPr>
        <p:txBody>
          <a:bodyPr vert="horz" lIns="91440" tIns="45720" rIns="91440" bIns="45720" rtlCol="0" anchor="t">
            <a:noAutofit/>
          </a:bodyPr>
          <a:lstStyle/>
          <a:p>
            <a:r>
              <a:rPr lang="en-GB" sz="1600" dirty="0"/>
              <a:t>In previous years, this question has been given with the option of ‘other’ which encapsulated  ‘</a:t>
            </a:r>
            <a:r>
              <a:rPr lang="en-US" sz="1600" dirty="0"/>
              <a:t>sports drinks, fizzy, tea or coffee’ </a:t>
            </a:r>
            <a:r>
              <a:rPr lang="en-GB" sz="1600" dirty="0"/>
              <a:t>Approximately half of all pupils were drinking ‘other drinks ’ most days/everyday (2023 49%, 2022 51%). This year, pupils were given two options ‘energy, sports or fizzy drinks’ and ‘tea or coffee’ instead of ‘other’. </a:t>
            </a:r>
          </a:p>
        </p:txBody>
      </p:sp>
      <p:graphicFrame>
        <p:nvGraphicFramePr>
          <p:cNvPr id="10" name="Chart 9"/>
          <p:cNvGraphicFramePr/>
          <p:nvPr>
            <p:extLst>
              <p:ext uri="{D42A27DB-BD31-4B8C-83A1-F6EECF244321}">
                <p14:modId xmlns:p14="http://schemas.microsoft.com/office/powerpoint/2010/main" val="743830280"/>
              </p:ext>
            </p:extLst>
          </p:nvPr>
        </p:nvGraphicFramePr>
        <p:xfrm>
          <a:off x="191897" y="844078"/>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266800"/>
            <a:ext cx="6044480"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(Everyday/Most days) </a:t>
            </a:r>
          </a:p>
          <a:p>
            <a:r>
              <a:rPr lang="en-GB" sz="1000" i="1" dirty="0">
                <a:solidFill>
                  <a:srgbClr val="002060"/>
                </a:solidFill>
                <a:latin typeface="Calibri" panose="020F0502020204030204" pitchFamily="34" charset="0"/>
              </a:rPr>
              <a:t>Base: All valid respondents, 2022 n=834, 2023 n=1,057, 2024 n=1,170</a:t>
            </a:r>
          </a:p>
          <a:p>
            <a:r>
              <a:rPr lang="en-GB" sz="1000" i="1" dirty="0">
                <a:solidFill>
                  <a:srgbClr val="002060"/>
                </a:solidFill>
                <a:latin typeface="Calibri" panose="020F0502020204030204" pitchFamily="34" charset="0"/>
              </a:rPr>
              <a:t>Please note: Options ‘Energy, sports or fizzy drinks/pop’ and ‘Tea, coffee’ added for 2024 in place of ‘Other drinks’.</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863162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781200"/>
          </a:xfrm>
        </p:spPr>
        <p:txBody>
          <a:bodyPr vert="horz" lIns="91440" tIns="45720" rIns="91440" bIns="45720" rtlCol="0" anchor="t">
            <a:normAutofit/>
          </a:bodyPr>
          <a:lstStyle/>
          <a:p>
            <a:r>
              <a:rPr lang="en-GB" sz="1600" dirty="0"/>
              <a:t>More Year 8 pupils drink energy, sports or fizzy drinks (41%) than Year 10s (37%) as do boys compared to girls (42% v. 36% girls). </a:t>
            </a:r>
            <a:br>
              <a:rPr lang="en-GB" sz="1600" dirty="0"/>
            </a:br>
            <a:r>
              <a:rPr lang="en-GB" sz="1600" dirty="0"/>
              <a:t>FSM pupils are the group least likely to eat fruit and vegetables most days/everyday (54%).</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2395522468"/>
              </p:ext>
            </p:extLst>
          </p:nvPr>
        </p:nvGraphicFramePr>
        <p:xfrm>
          <a:off x="272400" y="1027875"/>
          <a:ext cx="11360800" cy="4178446"/>
        </p:xfrm>
        <a:graphic>
          <a:graphicData uri="http://schemas.openxmlformats.org/drawingml/2006/table">
            <a:tbl>
              <a:tblPr firstRow="1" bandRow="1">
                <a:tableStyleId>{5940675A-B579-460E-94D1-54222C63F5DA}</a:tableStyleId>
              </a:tblPr>
              <a:tblGrid>
                <a:gridCol w="1989919">
                  <a:extLst>
                    <a:ext uri="{9D8B030D-6E8A-4147-A177-3AD203B41FA5}">
                      <a16:colId xmlns:a16="http://schemas.microsoft.com/office/drawing/2014/main" val="20000"/>
                    </a:ext>
                  </a:extLst>
                </a:gridCol>
                <a:gridCol w="1223783">
                  <a:extLst>
                    <a:ext uri="{9D8B030D-6E8A-4147-A177-3AD203B41FA5}">
                      <a16:colId xmlns:a16="http://schemas.microsoft.com/office/drawing/2014/main" val="20001"/>
                    </a:ext>
                  </a:extLst>
                </a:gridCol>
                <a:gridCol w="1161907">
                  <a:extLst>
                    <a:ext uri="{9D8B030D-6E8A-4147-A177-3AD203B41FA5}">
                      <a16:colId xmlns:a16="http://schemas.microsoft.com/office/drawing/2014/main" val="20003"/>
                    </a:ext>
                  </a:extLst>
                </a:gridCol>
                <a:gridCol w="1285660">
                  <a:extLst>
                    <a:ext uri="{9D8B030D-6E8A-4147-A177-3AD203B41FA5}">
                      <a16:colId xmlns:a16="http://schemas.microsoft.com/office/drawing/2014/main" val="20005"/>
                    </a:ext>
                  </a:extLst>
                </a:gridCol>
                <a:gridCol w="1244409">
                  <a:extLst>
                    <a:ext uri="{9D8B030D-6E8A-4147-A177-3AD203B41FA5}">
                      <a16:colId xmlns:a16="http://schemas.microsoft.com/office/drawing/2014/main" val="20007"/>
                    </a:ext>
                  </a:extLst>
                </a:gridCol>
                <a:gridCol w="1161907">
                  <a:extLst>
                    <a:ext uri="{9D8B030D-6E8A-4147-A177-3AD203B41FA5}">
                      <a16:colId xmlns:a16="http://schemas.microsoft.com/office/drawing/2014/main" val="20009"/>
                    </a:ext>
                  </a:extLst>
                </a:gridCol>
                <a:gridCol w="1086280">
                  <a:extLst>
                    <a:ext uri="{9D8B030D-6E8A-4147-A177-3AD203B41FA5}">
                      <a16:colId xmlns:a16="http://schemas.microsoft.com/office/drawing/2014/main" val="20011"/>
                    </a:ext>
                  </a:extLst>
                </a:gridCol>
                <a:gridCol w="1120655">
                  <a:extLst>
                    <a:ext uri="{9D8B030D-6E8A-4147-A177-3AD203B41FA5}">
                      <a16:colId xmlns:a16="http://schemas.microsoft.com/office/drawing/2014/main" val="20013"/>
                    </a:ext>
                  </a:extLst>
                </a:gridCol>
                <a:gridCol w="1086280">
                  <a:extLst>
                    <a:ext uri="{9D8B030D-6E8A-4147-A177-3AD203B41FA5}">
                      <a16:colId xmlns:a16="http://schemas.microsoft.com/office/drawing/2014/main" val="20015"/>
                    </a:ext>
                  </a:extLst>
                </a:gridCol>
              </a:tblGrid>
              <a:tr h="354391">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08195">
                <a:tc>
                  <a:txBody>
                    <a:bodyPr/>
                    <a:lstStyle/>
                    <a:p>
                      <a:r>
                        <a:rPr lang="en-GB" sz="1100" dirty="0">
                          <a:solidFill>
                            <a:schemeClr val="tx1">
                              <a:lumMod val="75000"/>
                              <a:lumOff val="25000"/>
                            </a:schemeClr>
                          </a:solidFill>
                          <a:latin typeface="+mn-lt"/>
                        </a:rPr>
                        <a:t>Takeaway and fast food (including pizza, chips, burgers or other fast food even if it’s cooked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100" dirty="0">
                          <a:solidFill>
                            <a:schemeClr val="tx1">
                              <a:lumMod val="75000"/>
                              <a:lumOff val="25000"/>
                            </a:schemeClr>
                          </a:solidFill>
                          <a:latin typeface="+mn-lt"/>
                        </a:rPr>
                        <a:t>Fruit juices and smoothies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36601971"/>
                  </a:ext>
                </a:extLst>
              </a:tr>
              <a:tr h="408195">
                <a:tc>
                  <a:txBody>
                    <a:bodyPr/>
                    <a:lstStyle/>
                    <a:p>
                      <a:r>
                        <a:rPr lang="en-GB" sz="1100" dirty="0">
                          <a:solidFill>
                            <a:schemeClr val="tx1">
                              <a:lumMod val="75000"/>
                              <a:lumOff val="25000"/>
                            </a:schemeClr>
                          </a:solidFill>
                          <a:latin typeface="+mn-lt"/>
                        </a:rPr>
                        <a:t>Energy, sports or fizzy drinks/pop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80325086"/>
                  </a:ext>
                </a:extLst>
              </a:tr>
              <a:tr h="408195">
                <a:tc>
                  <a:txBody>
                    <a:bodyPr/>
                    <a:lstStyle/>
                    <a:p>
                      <a:r>
                        <a:rPr lang="en-GB" sz="1100" dirty="0">
                          <a:solidFill>
                            <a:schemeClr val="tx1">
                              <a:lumMod val="75000"/>
                              <a:lumOff val="25000"/>
                            </a:schemeClr>
                          </a:solidFill>
                          <a:latin typeface="+mn-lt"/>
                        </a:rPr>
                        <a:t>Tea, coffee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r>
                        <a:rPr lang="en-GB" sz="1100" dirty="0">
                          <a:solidFill>
                            <a:schemeClr val="tx1">
                              <a:lumMod val="75000"/>
                              <a:lumOff val="25000"/>
                            </a:schemeClr>
                          </a:solidFill>
                          <a:latin typeface="+mn-lt"/>
                        </a:rPr>
                        <a:t>Snacks and sweets (including crisps, biscuits, cakes, sweets, chocolate)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r>
                        <a:rPr lang="en-GB" sz="1100" dirty="0">
                          <a:solidFill>
                            <a:schemeClr val="tx1">
                              <a:lumMod val="75000"/>
                              <a:lumOff val="25000"/>
                            </a:schemeClr>
                          </a:solidFill>
                          <a:latin typeface="+mn-lt"/>
                        </a:rPr>
                        <a:t>Fruits</a:t>
                      </a:r>
                      <a:r>
                        <a:rPr lang="en-GB" sz="1100" baseline="0" dirty="0">
                          <a:solidFill>
                            <a:schemeClr val="tx1">
                              <a:lumMod val="75000"/>
                              <a:lumOff val="25000"/>
                            </a:schemeClr>
                          </a:solidFill>
                          <a:latin typeface="+mn-lt"/>
                        </a:rPr>
                        <a:t> and vegetables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r>
                        <a:rPr lang="en-GB" sz="1100" dirty="0">
                          <a:solidFill>
                            <a:schemeClr val="tx1">
                              <a:lumMod val="75000"/>
                              <a:lumOff val="25000"/>
                            </a:schemeClr>
                          </a:solidFill>
                          <a:latin typeface="+mn-lt"/>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272400" y="5344300"/>
            <a:ext cx="113608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1474897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900000"/>
          </a:xfrm>
        </p:spPr>
        <p:txBody>
          <a:bodyPr vert="horz" lIns="91440" tIns="45720" rIns="91440" bIns="45720" rtlCol="0" anchor="t">
            <a:normAutofit/>
          </a:bodyPr>
          <a:lstStyle/>
          <a:p>
            <a:r>
              <a:rPr lang="en-GB" sz="1600" dirty="0"/>
              <a:t>Takeaway foods are most popular amongst ethnic minority pupils. Pupils with English as a 2</a:t>
            </a:r>
            <a:r>
              <a:rPr lang="en-GB" sz="1600" baseline="30000" dirty="0"/>
              <a:t>nd</a:t>
            </a:r>
            <a:r>
              <a:rPr lang="en-GB" sz="1600" dirty="0"/>
              <a:t> language are more likely to consume fruit and vegetables than secondary pupils overall (67% v. 60%). </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1372697882"/>
              </p:ext>
            </p:extLst>
          </p:nvPr>
        </p:nvGraphicFramePr>
        <p:xfrm>
          <a:off x="340950" y="1080000"/>
          <a:ext cx="11292250" cy="4425874"/>
        </p:xfrm>
        <a:graphic>
          <a:graphicData uri="http://schemas.openxmlformats.org/drawingml/2006/table">
            <a:tbl>
              <a:tblPr firstRow="1" bandRow="1">
                <a:tableStyleId>{5940675A-B579-460E-94D1-54222C63F5DA}</a:tableStyleId>
              </a:tblPr>
              <a:tblGrid>
                <a:gridCol w="2194370">
                  <a:extLst>
                    <a:ext uri="{9D8B030D-6E8A-4147-A177-3AD203B41FA5}">
                      <a16:colId xmlns:a16="http://schemas.microsoft.com/office/drawing/2014/main" val="20000"/>
                    </a:ext>
                  </a:extLst>
                </a:gridCol>
                <a:gridCol w="1349518">
                  <a:extLst>
                    <a:ext uri="{9D8B030D-6E8A-4147-A177-3AD203B41FA5}">
                      <a16:colId xmlns:a16="http://schemas.microsoft.com/office/drawing/2014/main" val="20001"/>
                    </a:ext>
                  </a:extLst>
                </a:gridCol>
                <a:gridCol w="1281285">
                  <a:extLst>
                    <a:ext uri="{9D8B030D-6E8A-4147-A177-3AD203B41FA5}">
                      <a16:colId xmlns:a16="http://schemas.microsoft.com/office/drawing/2014/main" val="20003"/>
                    </a:ext>
                  </a:extLst>
                </a:gridCol>
                <a:gridCol w="1417753">
                  <a:extLst>
                    <a:ext uri="{9D8B030D-6E8A-4147-A177-3AD203B41FA5}">
                      <a16:colId xmlns:a16="http://schemas.microsoft.com/office/drawing/2014/main" val="20005"/>
                    </a:ext>
                  </a:extLst>
                </a:gridCol>
                <a:gridCol w="1372263">
                  <a:extLst>
                    <a:ext uri="{9D8B030D-6E8A-4147-A177-3AD203B41FA5}">
                      <a16:colId xmlns:a16="http://schemas.microsoft.com/office/drawing/2014/main" val="20007"/>
                    </a:ext>
                  </a:extLst>
                </a:gridCol>
                <a:gridCol w="1281285">
                  <a:extLst>
                    <a:ext uri="{9D8B030D-6E8A-4147-A177-3AD203B41FA5}">
                      <a16:colId xmlns:a16="http://schemas.microsoft.com/office/drawing/2014/main" val="20009"/>
                    </a:ext>
                  </a:extLst>
                </a:gridCol>
                <a:gridCol w="1197888">
                  <a:extLst>
                    <a:ext uri="{9D8B030D-6E8A-4147-A177-3AD203B41FA5}">
                      <a16:colId xmlns:a16="http://schemas.microsoft.com/office/drawing/2014/main" val="20011"/>
                    </a:ext>
                  </a:extLst>
                </a:gridCol>
                <a:gridCol w="1197888">
                  <a:extLst>
                    <a:ext uri="{9D8B030D-6E8A-4147-A177-3AD203B41FA5}">
                      <a16:colId xmlns:a16="http://schemas.microsoft.com/office/drawing/2014/main" val="838917038"/>
                    </a:ext>
                  </a:extLst>
                </a:gridCol>
              </a:tblGrid>
              <a:tr h="459667">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10397">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827400">
                <a:tc>
                  <a:txBody>
                    <a:bodyPr/>
                    <a:lstStyle/>
                    <a:p>
                      <a:r>
                        <a:rPr lang="en-GB" sz="1100" dirty="0">
                          <a:solidFill>
                            <a:schemeClr val="tx1">
                              <a:lumMod val="75000"/>
                              <a:lumOff val="25000"/>
                            </a:schemeClr>
                          </a:solidFill>
                          <a:latin typeface="+mn-lt"/>
                        </a:rPr>
                        <a:t>Takeaway and fast food (including pizza, chips, burgers or other fast food even if it’s cooked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683">
                <a:tc>
                  <a:txBody>
                    <a:bodyPr/>
                    <a:lstStyle/>
                    <a:p>
                      <a:r>
                        <a:rPr lang="en-GB" sz="1100" dirty="0">
                          <a:solidFill>
                            <a:schemeClr val="tx1">
                              <a:lumMod val="75000"/>
                              <a:lumOff val="25000"/>
                            </a:schemeClr>
                          </a:solidFill>
                          <a:latin typeface="+mn-lt"/>
                        </a:rPr>
                        <a:t>Fruit juices and smoothies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77267986"/>
                  </a:ext>
                </a:extLst>
              </a:tr>
              <a:tr h="436683">
                <a:tc>
                  <a:txBody>
                    <a:bodyPr/>
                    <a:lstStyle/>
                    <a:p>
                      <a:r>
                        <a:rPr lang="en-GB" sz="1100" dirty="0">
                          <a:solidFill>
                            <a:schemeClr val="tx1">
                              <a:lumMod val="75000"/>
                              <a:lumOff val="25000"/>
                            </a:schemeClr>
                          </a:solidFill>
                          <a:latin typeface="+mn-lt"/>
                        </a:rPr>
                        <a:t>Energy, sports or fizzy drinks/pop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8006535"/>
                  </a:ext>
                </a:extLst>
              </a:tr>
              <a:tr h="436683">
                <a:tc>
                  <a:txBody>
                    <a:bodyPr/>
                    <a:lstStyle/>
                    <a:p>
                      <a:r>
                        <a:rPr lang="en-GB" sz="1100" dirty="0">
                          <a:solidFill>
                            <a:schemeClr val="tx1">
                              <a:lumMod val="75000"/>
                              <a:lumOff val="25000"/>
                            </a:schemeClr>
                          </a:solidFill>
                          <a:latin typeface="+mn-lt"/>
                        </a:rPr>
                        <a:t>Tea, coffee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97567">
                <a:tc>
                  <a:txBody>
                    <a:bodyPr/>
                    <a:lstStyle/>
                    <a:p>
                      <a:r>
                        <a:rPr lang="en-GB" sz="1100" dirty="0">
                          <a:solidFill>
                            <a:schemeClr val="tx1">
                              <a:lumMod val="75000"/>
                              <a:lumOff val="25000"/>
                            </a:schemeClr>
                          </a:solidFill>
                          <a:latin typeface="+mn-lt"/>
                        </a:rPr>
                        <a:t>Snacks and sweets (including crisps, biscuits, cakes, sweets, chocolate)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10397">
                <a:tc>
                  <a:txBody>
                    <a:bodyPr/>
                    <a:lstStyle/>
                    <a:p>
                      <a:r>
                        <a:rPr lang="en-GB" sz="1100" dirty="0">
                          <a:solidFill>
                            <a:schemeClr val="tx1">
                              <a:lumMod val="75000"/>
                              <a:lumOff val="25000"/>
                            </a:schemeClr>
                          </a:solidFill>
                          <a:latin typeface="+mn-lt"/>
                        </a:rPr>
                        <a:t>Fruits</a:t>
                      </a:r>
                      <a:r>
                        <a:rPr lang="en-GB" sz="1100" baseline="0" dirty="0">
                          <a:solidFill>
                            <a:schemeClr val="tx1">
                              <a:lumMod val="75000"/>
                              <a:lumOff val="25000"/>
                            </a:schemeClr>
                          </a:solidFill>
                          <a:latin typeface="+mn-lt"/>
                        </a:rPr>
                        <a:t> and vegetables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10397">
                <a:tc>
                  <a:txBody>
                    <a:bodyPr/>
                    <a:lstStyle/>
                    <a:p>
                      <a:r>
                        <a:rPr lang="en-GB" sz="1100" dirty="0">
                          <a:solidFill>
                            <a:schemeClr val="tx1">
                              <a:lumMod val="75000"/>
                              <a:lumOff val="25000"/>
                            </a:schemeClr>
                          </a:solidFill>
                          <a:latin typeface="+mn-lt"/>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40950" y="5630266"/>
            <a:ext cx="1129225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9716480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DINPro-Medium" panose="020B0604020101020102" pitchFamily="34" charset="0"/>
              </a:rPr>
              <a:t>Wellbeing:</a:t>
            </a:r>
          </a:p>
          <a:p>
            <a:pPr>
              <a:spcAft>
                <a:spcPts val="0"/>
              </a:spcAft>
            </a:pPr>
            <a:r>
              <a:rPr lang="en-GB" sz="3600">
                <a:solidFill>
                  <a:srgbClr val="00A98A"/>
                </a:solidFill>
                <a:latin typeface="Calibri" panose="020F0502020204030204" pitchFamily="34" charset="0"/>
                <a:ea typeface="MS Mincho" panose="02020609040205080304" pitchFamily="49" charset="-128"/>
                <a:cs typeface="DINPro" panose="020B0504020101020102" pitchFamily="34" charset="0"/>
              </a:rPr>
              <a:t>Attitudes to physical wellbeing and oral hygiene</a:t>
            </a:r>
            <a:r>
              <a:rPr lang="en-GB" sz="3600">
                <a:solidFill>
                  <a:srgbClr val="00A98A"/>
                </a:solidFill>
                <a:latin typeface="DINPro-Medium" panose="020B0604020101020102" pitchFamily="34" charset="0"/>
                <a:ea typeface="MS Mincho" panose="02020609040205080304" pitchFamily="49" charset="-128"/>
                <a:cs typeface="DINPro-Medium" panose="020B0604020101020102" pitchFamily="34" charset="0"/>
              </a:rPr>
              <a:t>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5109065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951705264"/>
              </p:ext>
            </p:extLst>
          </p:nvPr>
        </p:nvGraphicFramePr>
        <p:xfrm>
          <a:off x="183019" y="835200"/>
          <a:ext cx="5100181" cy="2428850"/>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Good oral hygiene continues to be apparent amongst 79% of pupils. Girls are more likely to brush their teeth twice a day than boys. Those from an ethnic minority background and with English as a second language are the least likely to have been to the dentist in the last year.</a:t>
            </a:r>
          </a:p>
        </p:txBody>
      </p:sp>
      <p:sp>
        <p:nvSpPr>
          <p:cNvPr id="6" name="TextBox 5"/>
          <p:cNvSpPr txBox="1"/>
          <p:nvPr/>
        </p:nvSpPr>
        <p:spPr>
          <a:xfrm>
            <a:off x="183018" y="6304002"/>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often do you clean your teeth for at least 2 minutes at a time? </a:t>
            </a:r>
          </a:p>
          <a:p>
            <a:r>
              <a:rPr lang="en-GB" sz="1000" dirty="0">
                <a:solidFill>
                  <a:srgbClr val="002060"/>
                </a:solidFill>
                <a:latin typeface="Calibri" panose="020F0502020204030204" pitchFamily="34" charset="0"/>
              </a:rPr>
              <a:t>Q: How long ago did you last visit the dentist?</a:t>
            </a:r>
          </a:p>
          <a:p>
            <a:r>
              <a:rPr lang="en-GB" sz="1000" i="1" dirty="0">
                <a:solidFill>
                  <a:srgbClr val="002060"/>
                </a:solidFill>
                <a:latin typeface="Calibri" panose="020F0502020204030204" pitchFamily="34" charset="0"/>
              </a:rPr>
              <a:t>Base: All valid respondents, 2022 n=834, 2023 n=1,057, 2024 n=1,170</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2" name="Chart 11"/>
          <p:cNvGraphicFramePr/>
          <p:nvPr>
            <p:extLst>
              <p:ext uri="{D42A27DB-BD31-4B8C-83A1-F6EECF244321}">
                <p14:modId xmlns:p14="http://schemas.microsoft.com/office/powerpoint/2010/main" val="3925349930"/>
              </p:ext>
            </p:extLst>
          </p:nvPr>
        </p:nvGraphicFramePr>
        <p:xfrm>
          <a:off x="183018" y="3146583"/>
          <a:ext cx="5100181" cy="24034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1639410379"/>
              </p:ext>
            </p:extLst>
          </p:nvPr>
        </p:nvGraphicFramePr>
        <p:xfrm>
          <a:off x="5587999" y="949760"/>
          <a:ext cx="6045203" cy="1965960"/>
        </p:xfrm>
        <a:graphic>
          <a:graphicData uri="http://schemas.openxmlformats.org/drawingml/2006/table">
            <a:tbl>
              <a:tblPr firstRow="1" bandRow="1">
                <a:tableStyleId>{5940675A-B579-460E-94D1-54222C63F5DA}</a:tableStyleId>
              </a:tblPr>
              <a:tblGrid>
                <a:gridCol w="1614718">
                  <a:extLst>
                    <a:ext uri="{9D8B030D-6E8A-4147-A177-3AD203B41FA5}">
                      <a16:colId xmlns:a16="http://schemas.microsoft.com/office/drawing/2014/main" val="20000"/>
                    </a:ext>
                  </a:extLst>
                </a:gridCol>
                <a:gridCol w="874824">
                  <a:extLst>
                    <a:ext uri="{9D8B030D-6E8A-4147-A177-3AD203B41FA5}">
                      <a16:colId xmlns:a16="http://schemas.microsoft.com/office/drawing/2014/main" val="20001"/>
                    </a:ext>
                  </a:extLst>
                </a:gridCol>
                <a:gridCol w="645417">
                  <a:extLst>
                    <a:ext uri="{9D8B030D-6E8A-4147-A177-3AD203B41FA5}">
                      <a16:colId xmlns:a16="http://schemas.microsoft.com/office/drawing/2014/main" val="20002"/>
                    </a:ext>
                  </a:extLst>
                </a:gridCol>
                <a:gridCol w="727561">
                  <a:extLst>
                    <a:ext uri="{9D8B030D-6E8A-4147-A177-3AD203B41FA5}">
                      <a16:colId xmlns:a16="http://schemas.microsoft.com/office/drawing/2014/main" val="20003"/>
                    </a:ext>
                  </a:extLst>
                </a:gridCol>
                <a:gridCol w="727561">
                  <a:extLst>
                    <a:ext uri="{9D8B030D-6E8A-4147-A177-3AD203B41FA5}">
                      <a16:colId xmlns:a16="http://schemas.microsoft.com/office/drawing/2014/main" val="20004"/>
                    </a:ext>
                  </a:extLst>
                </a:gridCol>
                <a:gridCol w="727561">
                  <a:extLst>
                    <a:ext uri="{9D8B030D-6E8A-4147-A177-3AD203B41FA5}">
                      <a16:colId xmlns:a16="http://schemas.microsoft.com/office/drawing/2014/main" val="20005"/>
                    </a:ext>
                  </a:extLst>
                </a:gridCol>
                <a:gridCol w="72756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Has visited</a:t>
                      </a:r>
                      <a:r>
                        <a:rPr lang="en-GB" sz="1100" baseline="0" dirty="0">
                          <a:solidFill>
                            <a:schemeClr val="tx1">
                              <a:lumMod val="75000"/>
                              <a:lumOff val="25000"/>
                            </a:schemeClr>
                          </a:solidFill>
                        </a:rPr>
                        <a:t> dentist in the last year</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4255321639"/>
              </p:ext>
            </p:extLst>
          </p:nvPr>
        </p:nvGraphicFramePr>
        <p:xfrm>
          <a:off x="5587999" y="3264050"/>
          <a:ext cx="6045201" cy="2133600"/>
        </p:xfrm>
        <a:graphic>
          <a:graphicData uri="http://schemas.openxmlformats.org/drawingml/2006/table">
            <a:tbl>
              <a:tblPr firstRow="1" bandRow="1">
                <a:tableStyleId>{5940675A-B579-460E-94D1-54222C63F5DA}</a:tableStyleId>
              </a:tblPr>
              <a:tblGrid>
                <a:gridCol w="1410891">
                  <a:extLst>
                    <a:ext uri="{9D8B030D-6E8A-4147-A177-3AD203B41FA5}">
                      <a16:colId xmlns:a16="http://schemas.microsoft.com/office/drawing/2014/main" val="20000"/>
                    </a:ext>
                  </a:extLst>
                </a:gridCol>
                <a:gridCol w="618347">
                  <a:extLst>
                    <a:ext uri="{9D8B030D-6E8A-4147-A177-3AD203B41FA5}">
                      <a16:colId xmlns:a16="http://schemas.microsoft.com/office/drawing/2014/main" val="20001"/>
                    </a:ext>
                  </a:extLst>
                </a:gridCol>
                <a:gridCol w="776198">
                  <a:extLst>
                    <a:ext uri="{9D8B030D-6E8A-4147-A177-3AD203B41FA5}">
                      <a16:colId xmlns:a16="http://schemas.microsoft.com/office/drawing/2014/main" val="20002"/>
                    </a:ext>
                  </a:extLst>
                </a:gridCol>
                <a:gridCol w="577416">
                  <a:extLst>
                    <a:ext uri="{9D8B030D-6E8A-4147-A177-3AD203B41FA5}">
                      <a16:colId xmlns:a16="http://schemas.microsoft.com/office/drawing/2014/main" val="20003"/>
                    </a:ext>
                  </a:extLst>
                </a:gridCol>
                <a:gridCol w="776198">
                  <a:extLst>
                    <a:ext uri="{9D8B030D-6E8A-4147-A177-3AD203B41FA5}">
                      <a16:colId xmlns:a16="http://schemas.microsoft.com/office/drawing/2014/main" val="20004"/>
                    </a:ext>
                  </a:extLst>
                </a:gridCol>
                <a:gridCol w="729255">
                  <a:extLst>
                    <a:ext uri="{9D8B030D-6E8A-4147-A177-3AD203B41FA5}">
                      <a16:colId xmlns:a16="http://schemas.microsoft.com/office/drawing/2014/main" val="20005"/>
                    </a:ext>
                  </a:extLst>
                </a:gridCol>
                <a:gridCol w="516171">
                  <a:extLst>
                    <a:ext uri="{9D8B030D-6E8A-4147-A177-3AD203B41FA5}">
                      <a16:colId xmlns:a16="http://schemas.microsoft.com/office/drawing/2014/main" val="20006"/>
                    </a:ext>
                  </a:extLst>
                </a:gridCol>
                <a:gridCol w="640725">
                  <a:extLst>
                    <a:ext uri="{9D8B030D-6E8A-4147-A177-3AD203B41FA5}">
                      <a16:colId xmlns:a16="http://schemas.microsoft.com/office/drawing/2014/main" val="99847595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rPr>
                        <a:t>Has visited</a:t>
                      </a:r>
                      <a:r>
                        <a:rPr lang="en-GB" sz="1100" baseline="0" dirty="0">
                          <a:solidFill>
                            <a:schemeClr val="tx1">
                              <a:lumMod val="75000"/>
                              <a:lumOff val="25000"/>
                            </a:schemeClr>
                          </a:solidFill>
                        </a:rPr>
                        <a:t> dentist in the last year</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5937228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3546052559"/>
              </p:ext>
            </p:extLst>
          </p:nvPr>
        </p:nvGraphicFramePr>
        <p:xfrm>
          <a:off x="-121781" y="605925"/>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52% of all pupils remember being measured when they were at primary school. Of those that can remember, 21% felt unhappy about it. Both Year 8 and Girls remember being weighed the most, with girls feeling much more unhappy than boys. </a:t>
            </a:r>
          </a:p>
        </p:txBody>
      </p:sp>
      <p:sp>
        <p:nvSpPr>
          <p:cNvPr id="6" name="TextBox 5"/>
          <p:cNvSpPr txBox="1"/>
          <p:nvPr/>
        </p:nvSpPr>
        <p:spPr>
          <a:xfrm>
            <a:off x="183019" y="6078776"/>
            <a:ext cx="528584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remember being weighed and measured at school (this will have happened during Reception/Foundation Year and then again in Year 6)? </a:t>
            </a:r>
          </a:p>
          <a:p>
            <a:r>
              <a:rPr lang="en-GB" sz="1000" dirty="0">
                <a:solidFill>
                  <a:srgbClr val="002060"/>
                </a:solidFill>
                <a:latin typeface="Calibri" panose="020F0502020204030204" pitchFamily="34" charset="0"/>
              </a:rPr>
              <a:t>Q: If yes, how did it make you feel?</a:t>
            </a:r>
          </a:p>
          <a:p>
            <a:r>
              <a:rPr lang="en-GB" sz="1000" i="1" dirty="0">
                <a:solidFill>
                  <a:srgbClr val="002060"/>
                </a:solidFill>
                <a:latin typeface="Calibri" panose="020F0502020204030204" pitchFamily="34" charset="0"/>
              </a:rPr>
              <a:t>Introduced in 2021. Base: All valid respondents, n=605</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3" name="Table 12"/>
          <p:cNvGraphicFramePr>
            <a:graphicFrameLocks noGrp="1"/>
          </p:cNvGraphicFramePr>
          <p:nvPr>
            <p:extLst>
              <p:ext uri="{D42A27DB-BD31-4B8C-83A1-F6EECF244321}">
                <p14:modId xmlns:p14="http://schemas.microsoft.com/office/powerpoint/2010/main" val="3914833174"/>
              </p:ext>
            </p:extLst>
          </p:nvPr>
        </p:nvGraphicFramePr>
        <p:xfrm>
          <a:off x="5562363" y="975670"/>
          <a:ext cx="6070838" cy="2201432"/>
        </p:xfrm>
        <a:graphic>
          <a:graphicData uri="http://schemas.openxmlformats.org/drawingml/2006/table">
            <a:tbl>
              <a:tblPr firstRow="1" bandRow="1">
                <a:tableStyleId>{5940675A-B579-460E-94D1-54222C63F5DA}</a:tableStyleId>
              </a:tblPr>
              <a:tblGrid>
                <a:gridCol w="1634371">
                  <a:extLst>
                    <a:ext uri="{9D8B030D-6E8A-4147-A177-3AD203B41FA5}">
                      <a16:colId xmlns:a16="http://schemas.microsoft.com/office/drawing/2014/main" val="20000"/>
                    </a:ext>
                  </a:extLst>
                </a:gridCol>
                <a:gridCol w="827680">
                  <a:extLst>
                    <a:ext uri="{9D8B030D-6E8A-4147-A177-3AD203B41FA5}">
                      <a16:colId xmlns:a16="http://schemas.microsoft.com/office/drawing/2014/main" val="20001"/>
                    </a:ext>
                  </a:extLst>
                </a:gridCol>
                <a:gridCol w="686203">
                  <a:extLst>
                    <a:ext uri="{9D8B030D-6E8A-4147-A177-3AD203B41FA5}">
                      <a16:colId xmlns:a16="http://schemas.microsoft.com/office/drawing/2014/main" val="20002"/>
                    </a:ext>
                  </a:extLst>
                </a:gridCol>
                <a:gridCol w="730646">
                  <a:extLst>
                    <a:ext uri="{9D8B030D-6E8A-4147-A177-3AD203B41FA5}">
                      <a16:colId xmlns:a16="http://schemas.microsoft.com/office/drawing/2014/main" val="20003"/>
                    </a:ext>
                  </a:extLst>
                </a:gridCol>
                <a:gridCol w="730646">
                  <a:extLst>
                    <a:ext uri="{9D8B030D-6E8A-4147-A177-3AD203B41FA5}">
                      <a16:colId xmlns:a16="http://schemas.microsoft.com/office/drawing/2014/main" val="20004"/>
                    </a:ext>
                  </a:extLst>
                </a:gridCol>
                <a:gridCol w="730646">
                  <a:extLst>
                    <a:ext uri="{9D8B030D-6E8A-4147-A177-3AD203B41FA5}">
                      <a16:colId xmlns:a16="http://schemas.microsoft.com/office/drawing/2014/main" val="20005"/>
                    </a:ext>
                  </a:extLst>
                </a:gridCol>
                <a:gridCol w="730646">
                  <a:extLst>
                    <a:ext uri="{9D8B030D-6E8A-4147-A177-3AD203B41FA5}">
                      <a16:colId xmlns:a16="http://schemas.microsoft.com/office/drawing/2014/main" val="20006"/>
                    </a:ext>
                  </a:extLst>
                </a:gridCol>
              </a:tblGrid>
              <a:tr h="414916">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100" dirty="0">
                          <a:solidFill>
                            <a:schemeClr val="tx1">
                              <a:lumMod val="75000"/>
                              <a:lumOff val="25000"/>
                            </a:schemeClr>
                          </a:solidFill>
                        </a:rPr>
                        <a:t>Pupils felt unhappy/very unhappy about this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5205993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114542000"/>
              </p:ext>
            </p:extLst>
          </p:nvPr>
        </p:nvGraphicFramePr>
        <p:xfrm>
          <a:off x="5562363" y="3420144"/>
          <a:ext cx="6070837" cy="2536712"/>
        </p:xfrm>
        <a:graphic>
          <a:graphicData uri="http://schemas.openxmlformats.org/drawingml/2006/table">
            <a:tbl>
              <a:tblPr firstRow="1" bandRow="1">
                <a:tableStyleId>{5940675A-B579-460E-94D1-54222C63F5DA}</a:tableStyleId>
              </a:tblPr>
              <a:tblGrid>
                <a:gridCol w="1518449">
                  <a:extLst>
                    <a:ext uri="{9D8B030D-6E8A-4147-A177-3AD203B41FA5}">
                      <a16:colId xmlns:a16="http://schemas.microsoft.com/office/drawing/2014/main" val="20000"/>
                    </a:ext>
                  </a:extLst>
                </a:gridCol>
                <a:gridCol w="600216">
                  <a:extLst>
                    <a:ext uri="{9D8B030D-6E8A-4147-A177-3AD203B41FA5}">
                      <a16:colId xmlns:a16="http://schemas.microsoft.com/office/drawing/2014/main" val="20001"/>
                    </a:ext>
                  </a:extLst>
                </a:gridCol>
                <a:gridCol w="760838">
                  <a:extLst>
                    <a:ext uri="{9D8B030D-6E8A-4147-A177-3AD203B41FA5}">
                      <a16:colId xmlns:a16="http://schemas.microsoft.com/office/drawing/2014/main" val="20002"/>
                    </a:ext>
                  </a:extLst>
                </a:gridCol>
                <a:gridCol w="572669">
                  <a:extLst>
                    <a:ext uri="{9D8B030D-6E8A-4147-A177-3AD203B41FA5}">
                      <a16:colId xmlns:a16="http://schemas.microsoft.com/office/drawing/2014/main" val="20003"/>
                    </a:ext>
                  </a:extLst>
                </a:gridCol>
                <a:gridCol w="765105">
                  <a:extLst>
                    <a:ext uri="{9D8B030D-6E8A-4147-A177-3AD203B41FA5}">
                      <a16:colId xmlns:a16="http://schemas.microsoft.com/office/drawing/2014/main" val="20004"/>
                    </a:ext>
                  </a:extLst>
                </a:gridCol>
                <a:gridCol w="716530">
                  <a:extLst>
                    <a:ext uri="{9D8B030D-6E8A-4147-A177-3AD203B41FA5}">
                      <a16:colId xmlns:a16="http://schemas.microsoft.com/office/drawing/2014/main" val="20005"/>
                    </a:ext>
                  </a:extLst>
                </a:gridCol>
                <a:gridCol w="530620">
                  <a:extLst>
                    <a:ext uri="{9D8B030D-6E8A-4147-A177-3AD203B41FA5}">
                      <a16:colId xmlns:a16="http://schemas.microsoft.com/office/drawing/2014/main" val="20006"/>
                    </a:ext>
                  </a:extLst>
                </a:gridCol>
                <a:gridCol w="606410">
                  <a:extLst>
                    <a:ext uri="{9D8B030D-6E8A-4147-A177-3AD203B41FA5}">
                      <a16:colId xmlns:a16="http://schemas.microsoft.com/office/drawing/2014/main" val="152020348"/>
                    </a:ext>
                  </a:extLst>
                </a:gridCol>
              </a:tblGrid>
              <a:tr h="449179">
                <a:tc>
                  <a:txBody>
                    <a:bodyPr/>
                    <a:lstStyle/>
                    <a:p>
                      <a:r>
                        <a:rPr lang="en-GB" sz="1100" i="1" dirty="0">
                          <a:solidFill>
                            <a:schemeClr val="tx1">
                              <a:lumMod val="75000"/>
                              <a:lumOff val="25000"/>
                            </a:schemeClr>
                          </a:solidFill>
                        </a:rPr>
                        <a:t>2024 Survey</a:t>
                      </a:r>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100" dirty="0">
                          <a:solidFill>
                            <a:schemeClr val="tx1">
                              <a:lumMod val="75000"/>
                              <a:lumOff val="25000"/>
                            </a:schemeClr>
                          </a:solidFill>
                        </a:rPr>
                        <a:t>Pupils felt unhappy/very unhappy about this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66886153"/>
                  </a:ext>
                </a:extLst>
              </a:tr>
            </a:tbl>
          </a:graphicData>
        </a:graphic>
      </p:graphicFrame>
      <p:graphicFrame>
        <p:nvGraphicFramePr>
          <p:cNvPr id="12" name="Content Placeholder 6">
            <a:extLst>
              <a:ext uri="{FF2B5EF4-FFF2-40B4-BE49-F238E27FC236}">
                <a16:creationId xmlns:a16="http://schemas.microsoft.com/office/drawing/2014/main" id="{01B25E0D-DA2C-4B4B-9111-4DE5CB15A54A}"/>
              </a:ext>
            </a:extLst>
          </p:cNvPr>
          <p:cNvGraphicFramePr>
            <a:graphicFrameLocks noGrp="1"/>
          </p:cNvGraphicFramePr>
          <p:nvPr>
            <p:ph idx="1"/>
            <p:extLst>
              <p:ext uri="{D42A27DB-BD31-4B8C-83A1-F6EECF244321}">
                <p14:modId xmlns:p14="http://schemas.microsoft.com/office/powerpoint/2010/main" val="2679772231"/>
              </p:ext>
            </p:extLst>
          </p:nvPr>
        </p:nvGraphicFramePr>
        <p:xfrm>
          <a:off x="0" y="3129185"/>
          <a:ext cx="5030652" cy="23386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803283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10000"/>
              </a:lnSpc>
              <a:buNone/>
            </a:pPr>
            <a:endParaRPr lang="en-GB" sz="1400" dirty="0">
              <a:solidFill>
                <a:schemeClr val="tx1">
                  <a:lumMod val="75000"/>
                  <a:lumOff val="25000"/>
                </a:schemeClr>
              </a:solidFill>
            </a:endParaRPr>
          </a:p>
          <a:p>
            <a:pPr marL="0" indent="0">
              <a:lnSpc>
                <a:spcPct val="110000"/>
              </a:lnSpc>
              <a:buNone/>
            </a:pPr>
            <a:r>
              <a:rPr lang="en-GB" sz="1600" b="1" dirty="0"/>
              <a:t>Introduction</a:t>
            </a:r>
            <a:endParaRPr lang="en-GB" sz="1600" dirty="0">
              <a:solidFill>
                <a:schemeClr val="tx1">
                  <a:lumMod val="75000"/>
                  <a:lumOff val="25000"/>
                </a:schemeClr>
              </a:solidFill>
            </a:endParaRPr>
          </a:p>
          <a:p>
            <a:pPr marL="0" indent="0">
              <a:lnSpc>
                <a:spcPct val="110000"/>
              </a:lnSpc>
              <a:buNone/>
            </a:pPr>
            <a:r>
              <a:rPr lang="en-GB" sz="1400" dirty="0">
                <a:solidFill>
                  <a:srgbClr val="404040"/>
                </a:solidFill>
              </a:rPr>
              <a:t>The Doncaster Council Pupil Lifestyle Survey has been developed by Doncaster Council’s Public Health Department in conjunction with independent research agency, PFA Research.</a:t>
            </a:r>
          </a:p>
          <a:p>
            <a:pPr marL="0" indent="0">
              <a:lnSpc>
                <a:spcPct val="110000"/>
              </a:lnSpc>
              <a:buNone/>
            </a:pPr>
            <a:r>
              <a:rPr lang="en-GB" sz="1400" dirty="0">
                <a:solidFill>
                  <a:srgbClr val="404040"/>
                </a:solidFill>
              </a:rPr>
              <a:t>The survey is designed for young people of primary and secondary school age within Key Stages 2, 3 and 4 (specifically year group 4, 6, 8 and 10). The results of the 2024 survey represent the sixth year’s output of the new survey, continuing with a refreshed methodology (100% online) and comprising new questionnaires for primary and secondary schools. All 111 schools across Doncaster were requested to take part in the survey during the 2024 spring and summer term. </a:t>
            </a:r>
            <a:r>
              <a:rPr lang="en-GB" sz="1400" dirty="0">
                <a:solidFill>
                  <a:srgbClr val="404040"/>
                </a:solidFill>
                <a:latin typeface="Calibri"/>
              </a:rPr>
              <a:t>The survey has taken place during the Autumn/Spring term during the initial two years of fieldwork, this was not an option during the Covid-19 pandemic and consequently we have moved fieldwork to the summer term. When studying data from the third year, it should be noted that response numbers are lower due to continued school closures at this time, and all those children participating will have experienced extended periods of home schooling as well as potentially traumatic effects of the global pandemic.</a:t>
            </a:r>
          </a:p>
          <a:p>
            <a:pPr marL="0" indent="0">
              <a:lnSpc>
                <a:spcPct val="110000"/>
              </a:lnSpc>
              <a:buNone/>
            </a:pPr>
            <a:r>
              <a:rPr lang="en-GB" sz="1400" dirty="0">
                <a:solidFill>
                  <a:srgbClr val="404040"/>
                </a:solidFill>
              </a:rPr>
              <a:t>9 (of a total 19) secondary schools participated, with a total 2,219 survey completions. </a:t>
            </a:r>
          </a:p>
          <a:p>
            <a:pPr marL="0" indent="0">
              <a:lnSpc>
                <a:spcPct val="110000"/>
              </a:lnSpc>
              <a:buNone/>
            </a:pPr>
            <a:r>
              <a:rPr lang="en-GB" sz="1400" dirty="0">
                <a:solidFill>
                  <a:srgbClr val="404040"/>
                </a:solidFill>
              </a:rPr>
              <a:t>This report delivers the results of the survey of secondary school children from Years 8 and 10; a total of 1,170 pupils.</a:t>
            </a:r>
          </a:p>
          <a:p>
            <a:pPr marL="0" indent="0">
              <a:lnSpc>
                <a:spcPct val="110000"/>
              </a:lnSpc>
              <a:buNone/>
            </a:pPr>
            <a:r>
              <a:rPr lang="en-GB" sz="1400" b="1" dirty="0">
                <a:solidFill>
                  <a:srgbClr val="404040"/>
                </a:solidFill>
              </a:rPr>
              <a:t>Conclusions</a:t>
            </a:r>
            <a:r>
              <a:rPr lang="en-GB" sz="1400" dirty="0">
                <a:solidFill>
                  <a:srgbClr val="404040"/>
                </a:solidFill>
              </a:rPr>
              <a:t> are drawn (located at the end of the main report) and present headline observations by key analysis groups, namely age category (i.e. Year 8 v. Year 10), gender, SEN (special educational needs), young carers, FSM (free school meals), pupils with disabilities and/or long standing illness, and ethnic background (white and Ethnic Minority Groups).</a:t>
            </a:r>
          </a:p>
          <a:p>
            <a:pPr marL="0" indent="0">
              <a:lnSpc>
                <a:spcPct val="100000"/>
              </a:lnSpc>
              <a:spcBef>
                <a:spcPts val="600"/>
              </a:spcBef>
              <a:spcAft>
                <a:spcPts val="600"/>
              </a:spcAft>
              <a:buNone/>
            </a:pPr>
            <a:r>
              <a:rPr lang="en-GB" sz="1400" dirty="0">
                <a:solidFill>
                  <a:srgbClr val="404040"/>
                </a:solidFill>
              </a:rPr>
              <a:t>The survey includes a number of mandatory questions which produce key indicators to the Children's and Young People Plan (CYPP). A summary of the CYPP data and page references to where the data appears in the report in full are provided below.</a:t>
            </a:r>
          </a:p>
          <a:p>
            <a:pPr marL="0" indent="0">
              <a:lnSpc>
                <a:spcPct val="110000"/>
              </a:lnSpc>
              <a:buNone/>
            </a:pPr>
            <a:endParaRPr lang="en-GB" sz="1400" dirty="0">
              <a:solidFill>
                <a:srgbClr val="404040"/>
              </a:solidFill>
            </a:endParaRPr>
          </a:p>
        </p:txBody>
      </p:sp>
    </p:spTree>
    <p:extLst>
      <p:ext uri="{BB962C8B-B14F-4D97-AF65-F5344CB8AC3E}">
        <p14:creationId xmlns:p14="http://schemas.microsoft.com/office/powerpoint/2010/main" val="412614685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60% of pupils overall have had days off in the last year for reasons other than common illnesses. Year 10s are more likely to have had days off than Year 8s, as have girls rather than boys. Young carers are the cohort most likely to have had days off (69% compared to 60% overall).</a:t>
            </a:r>
          </a:p>
        </p:txBody>
      </p:sp>
      <p:graphicFrame>
        <p:nvGraphicFramePr>
          <p:cNvPr id="15" name="Chart 14"/>
          <p:cNvGraphicFramePr/>
          <p:nvPr>
            <p:extLst>
              <p:ext uri="{D42A27DB-BD31-4B8C-83A1-F6EECF244321}">
                <p14:modId xmlns:p14="http://schemas.microsoft.com/office/powerpoint/2010/main" val="3086773630"/>
              </p:ext>
            </p:extLst>
          </p:nvPr>
        </p:nvGraphicFramePr>
        <p:xfrm>
          <a:off x="458296" y="1080000"/>
          <a:ext cx="5082665" cy="28346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208895"/>
            <a:ext cx="7646488"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Have you had any days off school in the last year that weren’t for a holiday or common illnesses (such as cold/flu/chicken pox/vomiting bugs)? </a:t>
            </a:r>
            <a:r>
              <a:rPr lang="en-GB" sz="1000" i="1" dirty="0">
                <a:solidFill>
                  <a:srgbClr val="002060"/>
                </a:solidFill>
                <a:latin typeface="Calibri" panose="020F0502020204030204" pitchFamily="34" charset="0"/>
              </a:rPr>
              <a:t>Introduced in 2024</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n=1,170</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8" name="Table 7"/>
          <p:cNvGraphicFramePr>
            <a:graphicFrameLocks noGrp="1"/>
          </p:cNvGraphicFramePr>
          <p:nvPr>
            <p:extLst>
              <p:ext uri="{D42A27DB-BD31-4B8C-83A1-F6EECF244321}">
                <p14:modId xmlns:p14="http://schemas.microsoft.com/office/powerpoint/2010/main" val="754634669"/>
              </p:ext>
            </p:extLst>
          </p:nvPr>
        </p:nvGraphicFramePr>
        <p:xfrm>
          <a:off x="5540961" y="1158217"/>
          <a:ext cx="6092238" cy="2079396"/>
        </p:xfrm>
        <a:graphic>
          <a:graphicData uri="http://schemas.openxmlformats.org/drawingml/2006/table">
            <a:tbl>
              <a:tblPr firstRow="1" bandRow="1">
                <a:tableStyleId>{5940675A-B579-460E-94D1-54222C63F5DA}</a:tableStyleId>
              </a:tblPr>
              <a:tblGrid>
                <a:gridCol w="1549524">
                  <a:extLst>
                    <a:ext uri="{9D8B030D-6E8A-4147-A177-3AD203B41FA5}">
                      <a16:colId xmlns:a16="http://schemas.microsoft.com/office/drawing/2014/main" val="20000"/>
                    </a:ext>
                  </a:extLst>
                </a:gridCol>
                <a:gridCol w="921204">
                  <a:extLst>
                    <a:ext uri="{9D8B030D-6E8A-4147-A177-3AD203B41FA5}">
                      <a16:colId xmlns:a16="http://schemas.microsoft.com/office/drawing/2014/main" val="20001"/>
                    </a:ext>
                  </a:extLst>
                </a:gridCol>
                <a:gridCol w="724302">
                  <a:extLst>
                    <a:ext uri="{9D8B030D-6E8A-4147-A177-3AD203B41FA5}">
                      <a16:colId xmlns:a16="http://schemas.microsoft.com/office/drawing/2014/main" val="20002"/>
                    </a:ext>
                  </a:extLst>
                </a:gridCol>
                <a:gridCol w="724302">
                  <a:extLst>
                    <a:ext uri="{9D8B030D-6E8A-4147-A177-3AD203B41FA5}">
                      <a16:colId xmlns:a16="http://schemas.microsoft.com/office/drawing/2014/main" val="20003"/>
                    </a:ext>
                  </a:extLst>
                </a:gridCol>
                <a:gridCol w="724302">
                  <a:extLst>
                    <a:ext uri="{9D8B030D-6E8A-4147-A177-3AD203B41FA5}">
                      <a16:colId xmlns:a16="http://schemas.microsoft.com/office/drawing/2014/main" val="20004"/>
                    </a:ext>
                  </a:extLst>
                </a:gridCol>
                <a:gridCol w="724302">
                  <a:extLst>
                    <a:ext uri="{9D8B030D-6E8A-4147-A177-3AD203B41FA5}">
                      <a16:colId xmlns:a16="http://schemas.microsoft.com/office/drawing/2014/main" val="20005"/>
                    </a:ext>
                  </a:extLst>
                </a:gridCol>
                <a:gridCol w="724302">
                  <a:extLst>
                    <a:ext uri="{9D8B030D-6E8A-4147-A177-3AD203B41FA5}">
                      <a16:colId xmlns:a16="http://schemas.microsoft.com/office/drawing/2014/main" val="20006"/>
                    </a:ext>
                  </a:extLst>
                </a:gridCol>
              </a:tblGrid>
              <a:tr h="3348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908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4532">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64532">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64532">
                <a:tc>
                  <a:txBody>
                    <a:bodyPr/>
                    <a:lstStyle/>
                    <a:p>
                      <a:r>
                        <a:rPr lang="en-GB" sz="1100" dirty="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89589269"/>
                  </a:ext>
                </a:extLst>
              </a:tr>
            </a:tbl>
          </a:graphicData>
        </a:graphic>
      </p:graphicFrame>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3154641208"/>
              </p:ext>
            </p:extLst>
          </p:nvPr>
        </p:nvGraphicFramePr>
        <p:xfrm>
          <a:off x="5550691" y="3424351"/>
          <a:ext cx="6082508" cy="2280354"/>
        </p:xfrm>
        <a:graphic>
          <a:graphicData uri="http://schemas.openxmlformats.org/drawingml/2006/table">
            <a:tbl>
              <a:tblPr firstRow="1" bandRow="1">
                <a:tableStyleId>{5940675A-B579-460E-94D1-54222C63F5DA}</a:tableStyleId>
              </a:tblPr>
              <a:tblGrid>
                <a:gridCol w="1395783">
                  <a:extLst>
                    <a:ext uri="{9D8B030D-6E8A-4147-A177-3AD203B41FA5}">
                      <a16:colId xmlns:a16="http://schemas.microsoft.com/office/drawing/2014/main" val="20000"/>
                    </a:ext>
                  </a:extLst>
                </a:gridCol>
                <a:gridCol w="465292">
                  <a:extLst>
                    <a:ext uri="{9D8B030D-6E8A-4147-A177-3AD203B41FA5}">
                      <a16:colId xmlns:a16="http://schemas.microsoft.com/office/drawing/2014/main" val="20001"/>
                    </a:ext>
                  </a:extLst>
                </a:gridCol>
                <a:gridCol w="794380">
                  <a:extLst>
                    <a:ext uri="{9D8B030D-6E8A-4147-A177-3AD203B41FA5}">
                      <a16:colId xmlns:a16="http://schemas.microsoft.com/office/drawing/2014/main" val="20002"/>
                    </a:ext>
                  </a:extLst>
                </a:gridCol>
                <a:gridCol w="604812">
                  <a:extLst>
                    <a:ext uri="{9D8B030D-6E8A-4147-A177-3AD203B41FA5}">
                      <a16:colId xmlns:a16="http://schemas.microsoft.com/office/drawing/2014/main" val="20003"/>
                    </a:ext>
                  </a:extLst>
                </a:gridCol>
                <a:gridCol w="784977">
                  <a:extLst>
                    <a:ext uri="{9D8B030D-6E8A-4147-A177-3AD203B41FA5}">
                      <a16:colId xmlns:a16="http://schemas.microsoft.com/office/drawing/2014/main" val="20004"/>
                    </a:ext>
                  </a:extLst>
                </a:gridCol>
                <a:gridCol w="752973">
                  <a:extLst>
                    <a:ext uri="{9D8B030D-6E8A-4147-A177-3AD203B41FA5}">
                      <a16:colId xmlns:a16="http://schemas.microsoft.com/office/drawing/2014/main" val="20005"/>
                    </a:ext>
                  </a:extLst>
                </a:gridCol>
                <a:gridCol w="630880">
                  <a:extLst>
                    <a:ext uri="{9D8B030D-6E8A-4147-A177-3AD203B41FA5}">
                      <a16:colId xmlns:a16="http://schemas.microsoft.com/office/drawing/2014/main" val="20006"/>
                    </a:ext>
                  </a:extLst>
                </a:gridCol>
                <a:gridCol w="653411">
                  <a:extLst>
                    <a:ext uri="{9D8B030D-6E8A-4147-A177-3AD203B41FA5}">
                      <a16:colId xmlns:a16="http://schemas.microsoft.com/office/drawing/2014/main" val="214884382"/>
                    </a:ext>
                  </a:extLst>
                </a:gridCol>
              </a:tblGrid>
              <a:tr h="475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384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5638">
                <a:tc>
                  <a:txBody>
                    <a:bodyPr/>
                    <a:lstStyle/>
                    <a:p>
                      <a:r>
                        <a:rPr lang="en-GB" sz="11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5638">
                <a:tc>
                  <a:txBody>
                    <a:bodyPr/>
                    <a:lstStyle/>
                    <a:p>
                      <a:r>
                        <a:rPr lang="en-GB" sz="11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75638">
                <a:tc>
                  <a:txBody>
                    <a:bodyPr/>
                    <a:lstStyle/>
                    <a:p>
                      <a:r>
                        <a:rPr lang="en-GB" sz="1100" dirty="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00551244"/>
                  </a:ext>
                </a:extLst>
              </a:tr>
            </a:tbl>
          </a:graphicData>
        </a:graphic>
      </p:graphicFrame>
    </p:spTree>
    <p:extLst>
      <p:ext uri="{BB962C8B-B14F-4D97-AF65-F5344CB8AC3E}">
        <p14:creationId xmlns:p14="http://schemas.microsoft.com/office/powerpoint/2010/main" val="55426806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Of the 60% missing school, the most common reasons are to attend hospital appointments, with 26% missing school due their mental health and 17% who are struggling with lessons.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had time off school in the last 12 months because of any of the following reasons? </a:t>
            </a:r>
            <a:r>
              <a:rPr lang="en-GB" sz="1000" i="1" dirty="0">
                <a:solidFill>
                  <a:srgbClr val="002060"/>
                </a:solidFill>
                <a:latin typeface="Calibri" panose="020F0502020204030204" pitchFamily="34" charset="0"/>
              </a:rPr>
              <a:t>Introduced in 2024.</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2024 n=831</a:t>
            </a:r>
          </a:p>
        </p:txBody>
      </p:sp>
      <p:sp>
        <p:nvSpPr>
          <p:cNvPr id="4" name="Rectangle 3">
            <a:extLst>
              <a:ext uri="{FF2B5EF4-FFF2-40B4-BE49-F238E27FC236}">
                <a16:creationId xmlns:a16="http://schemas.microsoft.com/office/drawing/2014/main" id="{4B3307BA-7C1A-936D-ADB5-22F59C1EE9CF}"/>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3" name="Content Placeholder 6">
            <a:extLst>
              <a:ext uri="{FF2B5EF4-FFF2-40B4-BE49-F238E27FC236}">
                <a16:creationId xmlns:a16="http://schemas.microsoft.com/office/drawing/2014/main" id="{F22E7141-E574-9DC9-5A0C-83764B72ED46}"/>
              </a:ext>
            </a:extLst>
          </p:cNvPr>
          <p:cNvGraphicFramePr>
            <a:graphicFrameLocks/>
          </p:cNvGraphicFramePr>
          <p:nvPr>
            <p:extLst>
              <p:ext uri="{D42A27DB-BD31-4B8C-83A1-F6EECF244321}">
                <p14:modId xmlns:p14="http://schemas.microsoft.com/office/powerpoint/2010/main" val="2661764434"/>
              </p:ext>
            </p:extLst>
          </p:nvPr>
        </p:nvGraphicFramePr>
        <p:xfrm>
          <a:off x="1075382" y="1172098"/>
          <a:ext cx="9089345" cy="488324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0607557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65110" y="200025"/>
            <a:ext cx="11468090" cy="952500"/>
          </a:xfrm>
        </p:spPr>
        <p:txBody>
          <a:bodyPr vert="horz" lIns="91440" tIns="45720" rIns="91440" bIns="45720" rtlCol="0" anchor="t">
            <a:noAutofit/>
          </a:bodyPr>
          <a:lstStyle/>
          <a:p>
            <a:r>
              <a:rPr lang="en-GB" sz="1600" dirty="0"/>
              <a:t>SEN pupils are the most likely cohort to miss school due to their mental health, as well as the group most likely to miss schools due to struggling with lessons. Dental problems effect FSM pupils more than any other cohort.</a:t>
            </a:r>
            <a:br>
              <a:rPr lang="en-GB" sz="1600" dirty="0"/>
            </a:br>
            <a:r>
              <a:rPr lang="en-GB" sz="1600" dirty="0"/>
              <a:t>LGBTQ pupils are above average for nearly every reason listed below and are the group most likely to miss school due to bullying</a:t>
            </a:r>
            <a:br>
              <a:rPr lang="en-GB" sz="1600" dirty="0"/>
            </a:br>
            <a:r>
              <a:rPr lang="en-GB" sz="1600" dirty="0"/>
              <a:t>Young carers are the cohort most likely to have had days off due to taking care of a relative. </a:t>
            </a:r>
          </a:p>
        </p:txBody>
      </p:sp>
      <p:sp>
        <p:nvSpPr>
          <p:cNvPr id="7" name="TextBox 6"/>
          <p:cNvSpPr txBox="1"/>
          <p:nvPr/>
        </p:nvSpPr>
        <p:spPr>
          <a:xfrm>
            <a:off x="183018" y="650694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Have you had time off school in the last 12 months because of any of the following reasons? </a:t>
            </a:r>
            <a:r>
              <a:rPr lang="en-GB" sz="1000" i="1" dirty="0">
                <a:solidFill>
                  <a:srgbClr val="002060"/>
                </a:solidFill>
                <a:latin typeface="Calibri" panose="020F0502020204030204" pitchFamily="34" charset="0"/>
              </a:rPr>
              <a:t>Introduced in 2024.</a:t>
            </a:r>
            <a:endParaRPr lang="en-GB" sz="1000" dirty="0">
              <a:solidFill>
                <a:srgbClr val="002060"/>
              </a:solidFill>
              <a:latin typeface="Calibri" panose="020F050202020403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253911482"/>
              </p:ext>
            </p:extLst>
          </p:nvPr>
        </p:nvGraphicFramePr>
        <p:xfrm>
          <a:off x="183018" y="1304573"/>
          <a:ext cx="11450182" cy="4490938"/>
        </p:xfrm>
        <a:graphic>
          <a:graphicData uri="http://schemas.openxmlformats.org/drawingml/2006/table">
            <a:tbl>
              <a:tblPr firstRow="1" bandRow="1">
                <a:tableStyleId>{5940675A-B579-460E-94D1-54222C63F5DA}</a:tableStyleId>
              </a:tblPr>
              <a:tblGrid>
                <a:gridCol w="2674305">
                  <a:extLst>
                    <a:ext uri="{9D8B030D-6E8A-4147-A177-3AD203B41FA5}">
                      <a16:colId xmlns:a16="http://schemas.microsoft.com/office/drawing/2014/main" val="20000"/>
                    </a:ext>
                  </a:extLst>
                </a:gridCol>
                <a:gridCol w="863603">
                  <a:extLst>
                    <a:ext uri="{9D8B030D-6E8A-4147-A177-3AD203B41FA5}">
                      <a16:colId xmlns:a16="http://schemas.microsoft.com/office/drawing/2014/main" val="20001"/>
                    </a:ext>
                  </a:extLst>
                </a:gridCol>
                <a:gridCol w="627248">
                  <a:extLst>
                    <a:ext uri="{9D8B030D-6E8A-4147-A177-3AD203B41FA5}">
                      <a16:colId xmlns:a16="http://schemas.microsoft.com/office/drawing/2014/main" val="20002"/>
                    </a:ext>
                  </a:extLst>
                </a:gridCol>
                <a:gridCol w="736334">
                  <a:extLst>
                    <a:ext uri="{9D8B030D-6E8A-4147-A177-3AD203B41FA5}">
                      <a16:colId xmlns:a16="http://schemas.microsoft.com/office/drawing/2014/main" val="20003"/>
                    </a:ext>
                  </a:extLst>
                </a:gridCol>
                <a:gridCol w="663611">
                  <a:extLst>
                    <a:ext uri="{9D8B030D-6E8A-4147-A177-3AD203B41FA5}">
                      <a16:colId xmlns:a16="http://schemas.microsoft.com/office/drawing/2014/main" val="20004"/>
                    </a:ext>
                  </a:extLst>
                </a:gridCol>
                <a:gridCol w="618158">
                  <a:extLst>
                    <a:ext uri="{9D8B030D-6E8A-4147-A177-3AD203B41FA5}">
                      <a16:colId xmlns:a16="http://schemas.microsoft.com/office/drawing/2014/main" val="20005"/>
                    </a:ext>
                  </a:extLst>
                </a:gridCol>
                <a:gridCol w="498844">
                  <a:extLst>
                    <a:ext uri="{9D8B030D-6E8A-4147-A177-3AD203B41FA5}">
                      <a16:colId xmlns:a16="http://schemas.microsoft.com/office/drawing/2014/main" val="20006"/>
                    </a:ext>
                  </a:extLst>
                </a:gridCol>
                <a:gridCol w="553823">
                  <a:extLst>
                    <a:ext uri="{9D8B030D-6E8A-4147-A177-3AD203B41FA5}">
                      <a16:colId xmlns:a16="http://schemas.microsoft.com/office/drawing/2014/main" val="20007"/>
                    </a:ext>
                  </a:extLst>
                </a:gridCol>
                <a:gridCol w="790202">
                  <a:extLst>
                    <a:ext uri="{9D8B030D-6E8A-4147-A177-3AD203B41FA5}">
                      <a16:colId xmlns:a16="http://schemas.microsoft.com/office/drawing/2014/main" val="20008"/>
                    </a:ext>
                  </a:extLst>
                </a:gridCol>
                <a:gridCol w="620671">
                  <a:extLst>
                    <a:ext uri="{9D8B030D-6E8A-4147-A177-3AD203B41FA5}">
                      <a16:colId xmlns:a16="http://schemas.microsoft.com/office/drawing/2014/main" val="20009"/>
                    </a:ext>
                  </a:extLst>
                </a:gridCol>
                <a:gridCol w="792694">
                  <a:extLst>
                    <a:ext uri="{9D8B030D-6E8A-4147-A177-3AD203B41FA5}">
                      <a16:colId xmlns:a16="http://schemas.microsoft.com/office/drawing/2014/main" val="20010"/>
                    </a:ext>
                  </a:extLst>
                </a:gridCol>
                <a:gridCol w="739971">
                  <a:extLst>
                    <a:ext uri="{9D8B030D-6E8A-4147-A177-3AD203B41FA5}">
                      <a16:colId xmlns:a16="http://schemas.microsoft.com/office/drawing/2014/main" val="20011"/>
                    </a:ext>
                  </a:extLst>
                </a:gridCol>
                <a:gridCol w="675896">
                  <a:extLst>
                    <a:ext uri="{9D8B030D-6E8A-4147-A177-3AD203B41FA5}">
                      <a16:colId xmlns:a16="http://schemas.microsoft.com/office/drawing/2014/main" val="3844504017"/>
                    </a:ext>
                  </a:extLst>
                </a:gridCol>
                <a:gridCol w="594822">
                  <a:extLst>
                    <a:ext uri="{9D8B030D-6E8A-4147-A177-3AD203B41FA5}">
                      <a16:colId xmlns:a16="http://schemas.microsoft.com/office/drawing/2014/main" val="1786737995"/>
                    </a:ext>
                  </a:extLst>
                </a:gridCol>
              </a:tblGrid>
              <a:tr h="670158">
                <a:tc>
                  <a:txBody>
                    <a:bodyPr/>
                    <a:lstStyle/>
                    <a:p>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8091">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80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Hospital appointments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8091">
                <a:tc>
                  <a:txBody>
                    <a:bodyPr/>
                    <a:lstStyle/>
                    <a:p>
                      <a:r>
                        <a:rPr lang="en-GB" sz="1100" dirty="0">
                          <a:solidFill>
                            <a:schemeClr val="tx1">
                              <a:lumMod val="75000"/>
                              <a:lumOff val="25000"/>
                            </a:schemeClr>
                          </a:solidFill>
                          <a:latin typeface="+mn-lt"/>
                        </a:rPr>
                        <a:t>My mental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80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Period pain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8091">
                <a:tc>
                  <a:txBody>
                    <a:bodyPr/>
                    <a:lstStyle/>
                    <a:p>
                      <a:r>
                        <a:rPr lang="en-GB" sz="1100" dirty="0">
                          <a:solidFill>
                            <a:schemeClr val="tx1">
                              <a:lumMod val="75000"/>
                              <a:lumOff val="25000"/>
                            </a:schemeClr>
                          </a:solidFill>
                          <a:latin typeface="+mn-lt"/>
                        </a:rPr>
                        <a:t>Struggling with lessons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8091">
                <a:tc>
                  <a:txBody>
                    <a:bodyPr/>
                    <a:lstStyle/>
                    <a:p>
                      <a:r>
                        <a:rPr lang="en-GB" sz="1100" dirty="0">
                          <a:solidFill>
                            <a:schemeClr val="tx1">
                              <a:lumMod val="75000"/>
                              <a:lumOff val="25000"/>
                            </a:schemeClr>
                          </a:solidFill>
                          <a:latin typeface="+mn-lt"/>
                        </a:rPr>
                        <a:t>My physical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80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Bullying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8091">
                <a:tc>
                  <a:txBody>
                    <a:bodyPr/>
                    <a:lstStyle/>
                    <a:p>
                      <a:r>
                        <a:rPr lang="en-GB" sz="1100" dirty="0">
                          <a:solidFill>
                            <a:schemeClr val="tx1">
                              <a:lumMod val="75000"/>
                              <a:lumOff val="25000"/>
                            </a:schemeClr>
                          </a:solidFill>
                          <a:latin typeface="+mn-lt"/>
                        </a:rPr>
                        <a:t>Toothache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78684">
                <a:tc>
                  <a:txBody>
                    <a:bodyPr/>
                    <a:lstStyle/>
                    <a:p>
                      <a:r>
                        <a:rPr lang="en-GB" sz="1100" dirty="0">
                          <a:solidFill>
                            <a:schemeClr val="tx1">
                              <a:lumMod val="75000"/>
                              <a:lumOff val="25000"/>
                            </a:schemeClr>
                          </a:solidFill>
                          <a:latin typeface="+mn-lt"/>
                        </a:rPr>
                        <a:t>To have a tooth or multiple teeth taken out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r h="4786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Not having the correct equipment for the school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65798323"/>
                  </a:ext>
                </a:extLst>
              </a:tr>
              <a:tr h="4786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To look after a relative with a disability, illness, or drug and alcohol problems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99009701"/>
                  </a:ext>
                </a:extLst>
              </a:tr>
            </a:tbl>
          </a:graphicData>
        </a:graphic>
      </p:graphicFrame>
      <p:sp>
        <p:nvSpPr>
          <p:cNvPr id="3" name="Rectangle 2">
            <a:extLst>
              <a:ext uri="{FF2B5EF4-FFF2-40B4-BE49-F238E27FC236}">
                <a16:creationId xmlns:a16="http://schemas.microsoft.com/office/drawing/2014/main" id="{912C8B4B-530C-07E3-BD9F-E7F2F19A0A61}"/>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spTree>
    <p:extLst>
      <p:ext uri="{BB962C8B-B14F-4D97-AF65-F5344CB8AC3E}">
        <p14:creationId xmlns:p14="http://schemas.microsoft.com/office/powerpoint/2010/main" val="259072828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567277665"/>
              </p:ext>
            </p:extLst>
          </p:nvPr>
        </p:nvGraphicFramePr>
        <p:xfrm>
          <a:off x="183018" y="233464"/>
          <a:ext cx="11450181" cy="5804007"/>
        </p:xfrm>
        <a:graphic>
          <a:graphicData uri="http://schemas.openxmlformats.org/drawingml/2006/table">
            <a:tbl>
              <a:tblPr firstRow="1" bandRow="1">
                <a:tableStyleId>{5940675A-B579-460E-94D1-54222C63F5DA}</a:tableStyleId>
              </a:tblPr>
              <a:tblGrid>
                <a:gridCol w="2674305">
                  <a:extLst>
                    <a:ext uri="{9D8B030D-6E8A-4147-A177-3AD203B41FA5}">
                      <a16:colId xmlns:a16="http://schemas.microsoft.com/office/drawing/2014/main" val="20000"/>
                    </a:ext>
                  </a:extLst>
                </a:gridCol>
                <a:gridCol w="863603">
                  <a:extLst>
                    <a:ext uri="{9D8B030D-6E8A-4147-A177-3AD203B41FA5}">
                      <a16:colId xmlns:a16="http://schemas.microsoft.com/office/drawing/2014/main" val="20001"/>
                    </a:ext>
                  </a:extLst>
                </a:gridCol>
                <a:gridCol w="627248">
                  <a:extLst>
                    <a:ext uri="{9D8B030D-6E8A-4147-A177-3AD203B41FA5}">
                      <a16:colId xmlns:a16="http://schemas.microsoft.com/office/drawing/2014/main" val="20002"/>
                    </a:ext>
                  </a:extLst>
                </a:gridCol>
                <a:gridCol w="736334">
                  <a:extLst>
                    <a:ext uri="{9D8B030D-6E8A-4147-A177-3AD203B41FA5}">
                      <a16:colId xmlns:a16="http://schemas.microsoft.com/office/drawing/2014/main" val="20003"/>
                    </a:ext>
                  </a:extLst>
                </a:gridCol>
                <a:gridCol w="663611">
                  <a:extLst>
                    <a:ext uri="{9D8B030D-6E8A-4147-A177-3AD203B41FA5}">
                      <a16:colId xmlns:a16="http://schemas.microsoft.com/office/drawing/2014/main" val="20004"/>
                    </a:ext>
                  </a:extLst>
                </a:gridCol>
                <a:gridCol w="618158">
                  <a:extLst>
                    <a:ext uri="{9D8B030D-6E8A-4147-A177-3AD203B41FA5}">
                      <a16:colId xmlns:a16="http://schemas.microsoft.com/office/drawing/2014/main" val="20005"/>
                    </a:ext>
                  </a:extLst>
                </a:gridCol>
                <a:gridCol w="536342">
                  <a:extLst>
                    <a:ext uri="{9D8B030D-6E8A-4147-A177-3AD203B41FA5}">
                      <a16:colId xmlns:a16="http://schemas.microsoft.com/office/drawing/2014/main" val="20006"/>
                    </a:ext>
                  </a:extLst>
                </a:gridCol>
                <a:gridCol w="516324">
                  <a:extLst>
                    <a:ext uri="{9D8B030D-6E8A-4147-A177-3AD203B41FA5}">
                      <a16:colId xmlns:a16="http://schemas.microsoft.com/office/drawing/2014/main" val="20007"/>
                    </a:ext>
                  </a:extLst>
                </a:gridCol>
                <a:gridCol w="790202">
                  <a:extLst>
                    <a:ext uri="{9D8B030D-6E8A-4147-A177-3AD203B41FA5}">
                      <a16:colId xmlns:a16="http://schemas.microsoft.com/office/drawing/2014/main" val="20008"/>
                    </a:ext>
                  </a:extLst>
                </a:gridCol>
                <a:gridCol w="620671">
                  <a:extLst>
                    <a:ext uri="{9D8B030D-6E8A-4147-A177-3AD203B41FA5}">
                      <a16:colId xmlns:a16="http://schemas.microsoft.com/office/drawing/2014/main" val="20009"/>
                    </a:ext>
                  </a:extLst>
                </a:gridCol>
                <a:gridCol w="792694">
                  <a:extLst>
                    <a:ext uri="{9D8B030D-6E8A-4147-A177-3AD203B41FA5}">
                      <a16:colId xmlns:a16="http://schemas.microsoft.com/office/drawing/2014/main" val="20010"/>
                    </a:ext>
                  </a:extLst>
                </a:gridCol>
                <a:gridCol w="739971">
                  <a:extLst>
                    <a:ext uri="{9D8B030D-6E8A-4147-A177-3AD203B41FA5}">
                      <a16:colId xmlns:a16="http://schemas.microsoft.com/office/drawing/2014/main" val="20011"/>
                    </a:ext>
                  </a:extLst>
                </a:gridCol>
                <a:gridCol w="675896">
                  <a:extLst>
                    <a:ext uri="{9D8B030D-6E8A-4147-A177-3AD203B41FA5}">
                      <a16:colId xmlns:a16="http://schemas.microsoft.com/office/drawing/2014/main" val="3844504017"/>
                    </a:ext>
                  </a:extLst>
                </a:gridCol>
                <a:gridCol w="594822">
                  <a:extLst>
                    <a:ext uri="{9D8B030D-6E8A-4147-A177-3AD203B41FA5}">
                      <a16:colId xmlns:a16="http://schemas.microsoft.com/office/drawing/2014/main" val="1786737995"/>
                    </a:ext>
                  </a:extLst>
                </a:gridCol>
              </a:tblGrid>
              <a:tr h="441506">
                <a:tc>
                  <a:txBody>
                    <a:bodyPr/>
                    <a:lstStyle/>
                    <a:p>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Hospital appointments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r>
                        <a:rPr lang="en-GB" sz="1100" dirty="0">
                          <a:solidFill>
                            <a:schemeClr val="tx1">
                              <a:lumMod val="75000"/>
                              <a:lumOff val="25000"/>
                            </a:schemeClr>
                          </a:solidFill>
                          <a:latin typeface="+mn-lt"/>
                        </a:rPr>
                        <a:t>My mental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Period pain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r>
                        <a:rPr lang="en-GB" sz="1100" dirty="0">
                          <a:solidFill>
                            <a:schemeClr val="tx1">
                              <a:lumMod val="75000"/>
                              <a:lumOff val="25000"/>
                            </a:schemeClr>
                          </a:solidFill>
                          <a:latin typeface="+mn-lt"/>
                        </a:rPr>
                        <a:t>Struggling with lessons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r>
                        <a:rPr lang="en-GB" sz="1100" dirty="0">
                          <a:solidFill>
                            <a:schemeClr val="tx1">
                              <a:lumMod val="75000"/>
                              <a:lumOff val="25000"/>
                            </a:schemeClr>
                          </a:solidFill>
                          <a:latin typeface="+mn-lt"/>
                        </a:rPr>
                        <a:t>My physical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Bullying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100" dirty="0">
                          <a:solidFill>
                            <a:schemeClr val="tx1">
                              <a:lumMod val="75000"/>
                              <a:lumOff val="25000"/>
                            </a:schemeClr>
                          </a:solidFill>
                          <a:latin typeface="+mn-lt"/>
                        </a:rPr>
                        <a:t>Toothache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70239">
                <a:tc>
                  <a:txBody>
                    <a:bodyPr/>
                    <a:lstStyle/>
                    <a:p>
                      <a:r>
                        <a:rPr lang="en-GB" sz="1100" dirty="0">
                          <a:solidFill>
                            <a:schemeClr val="tx1">
                              <a:lumMod val="75000"/>
                              <a:lumOff val="25000"/>
                            </a:schemeClr>
                          </a:solidFill>
                          <a:latin typeface="+mn-lt"/>
                        </a:rPr>
                        <a:t>To have a tooth or multiple teeth taken out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Not having the correct equipment for the school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6579832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To look after a relative with a disability, illness, or drug and alcohol problems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99009701"/>
                  </a:ext>
                </a:extLst>
              </a:tr>
              <a:tr h="284712">
                <a:tc>
                  <a:txBody>
                    <a:bodyPr/>
                    <a:lstStyle/>
                    <a:p>
                      <a:r>
                        <a:rPr lang="en-GB" sz="1100" dirty="0">
                          <a:solidFill>
                            <a:schemeClr val="tx1">
                              <a:lumMod val="75000"/>
                              <a:lumOff val="25000"/>
                            </a:schemeClr>
                          </a:solidFill>
                          <a:latin typeface="+mn-lt"/>
                        </a:rPr>
                        <a:t>Lack of period products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40658097"/>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The cost of transport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961456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My parent/carer/relative’s mental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3266468"/>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Moving house a lot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7198714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Homelessness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71977976"/>
                  </a:ext>
                </a:extLst>
              </a:tr>
              <a:tr h="284712">
                <a:tc>
                  <a:txBody>
                    <a:bodyPr/>
                    <a:lstStyle/>
                    <a:p>
                      <a:r>
                        <a:rPr lang="en-GB" sz="1100" dirty="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1946955"/>
                  </a:ext>
                </a:extLst>
              </a:tr>
            </a:tbl>
          </a:graphicData>
        </a:graphic>
      </p:graphicFrame>
      <p:sp>
        <p:nvSpPr>
          <p:cNvPr id="3" name="Rectangle 2">
            <a:extLst>
              <a:ext uri="{FF2B5EF4-FFF2-40B4-BE49-F238E27FC236}">
                <a16:creationId xmlns:a16="http://schemas.microsoft.com/office/drawing/2014/main" id="{912C8B4B-530C-07E3-BD9F-E7F2F19A0A61}"/>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sp>
        <p:nvSpPr>
          <p:cNvPr id="5" name="TextBox 4">
            <a:extLst>
              <a:ext uri="{FF2B5EF4-FFF2-40B4-BE49-F238E27FC236}">
                <a16:creationId xmlns:a16="http://schemas.microsoft.com/office/drawing/2014/main" id="{73590348-03CC-4486-7E70-D55FF2062014}"/>
              </a:ext>
            </a:extLst>
          </p:cNvPr>
          <p:cNvSpPr txBox="1"/>
          <p:nvPr/>
        </p:nvSpPr>
        <p:spPr>
          <a:xfrm>
            <a:off x="183018" y="650694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Have you had time off school in the last 12 months because of any of the following reasons? </a:t>
            </a:r>
            <a:r>
              <a:rPr lang="en-GB" sz="1000" i="1" dirty="0">
                <a:solidFill>
                  <a:srgbClr val="002060"/>
                </a:solidFill>
                <a:latin typeface="Calibri" panose="020F0502020204030204" pitchFamily="34" charset="0"/>
              </a:rPr>
              <a:t>Introduced in 2024.</a:t>
            </a:r>
            <a:endParaRPr lang="en-GB" sz="10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184835364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Introduced this year, 35% pupils think they have missed 1-5 days of school in the last year. 10% believe they have missed 11-15 days, and 21% say they have missed more than three weeks. </a:t>
            </a:r>
          </a:p>
        </p:txBody>
      </p:sp>
      <p:sp>
        <p:nvSpPr>
          <p:cNvPr id="10" name="TextBox 9"/>
          <p:cNvSpPr txBox="1"/>
          <p:nvPr/>
        </p:nvSpPr>
        <p:spPr>
          <a:xfrm>
            <a:off x="183019" y="6415035"/>
            <a:ext cx="9561870"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many days of school do you think you have missed in the last 12 months due to these reasons? </a:t>
            </a:r>
            <a:r>
              <a:rPr lang="en-GB" sz="1000" i="1" dirty="0">
                <a:solidFill>
                  <a:srgbClr val="002060"/>
                </a:solidFill>
                <a:latin typeface="Calibri" panose="020F0502020204030204" pitchFamily="34" charset="0"/>
              </a:rPr>
              <a:t>Introduced in 2024.</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2024 n=628</a:t>
            </a:r>
          </a:p>
        </p:txBody>
      </p:sp>
      <p:graphicFrame>
        <p:nvGraphicFramePr>
          <p:cNvPr id="15" name="Content Placeholder 6"/>
          <p:cNvGraphicFramePr>
            <a:graphicFrameLocks/>
          </p:cNvGraphicFramePr>
          <p:nvPr>
            <p:extLst>
              <p:ext uri="{D42A27DB-BD31-4B8C-83A1-F6EECF244321}">
                <p14:modId xmlns:p14="http://schemas.microsoft.com/office/powerpoint/2010/main" val="1686428120"/>
              </p:ext>
            </p:extLst>
          </p:nvPr>
        </p:nvGraphicFramePr>
        <p:xfrm>
          <a:off x="34430" y="529444"/>
          <a:ext cx="5270030" cy="38718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3711847495"/>
              </p:ext>
            </p:extLst>
          </p:nvPr>
        </p:nvGraphicFramePr>
        <p:xfrm>
          <a:off x="5446232" y="812793"/>
          <a:ext cx="6186970" cy="2340271"/>
        </p:xfrm>
        <a:graphic>
          <a:graphicData uri="http://schemas.openxmlformats.org/drawingml/2006/table">
            <a:tbl>
              <a:tblPr firstRow="1" bandRow="1">
                <a:tableStyleId>{5940675A-B579-460E-94D1-54222C63F5DA}</a:tableStyleId>
              </a:tblPr>
              <a:tblGrid>
                <a:gridCol w="1719228">
                  <a:extLst>
                    <a:ext uri="{9D8B030D-6E8A-4147-A177-3AD203B41FA5}">
                      <a16:colId xmlns:a16="http://schemas.microsoft.com/office/drawing/2014/main" val="20000"/>
                    </a:ext>
                  </a:extLst>
                </a:gridCol>
                <a:gridCol w="851818">
                  <a:extLst>
                    <a:ext uri="{9D8B030D-6E8A-4147-A177-3AD203B41FA5}">
                      <a16:colId xmlns:a16="http://schemas.microsoft.com/office/drawing/2014/main" val="20001"/>
                    </a:ext>
                  </a:extLst>
                </a:gridCol>
                <a:gridCol w="637432">
                  <a:extLst>
                    <a:ext uri="{9D8B030D-6E8A-4147-A177-3AD203B41FA5}">
                      <a16:colId xmlns:a16="http://schemas.microsoft.com/office/drawing/2014/main" val="20002"/>
                    </a:ext>
                  </a:extLst>
                </a:gridCol>
                <a:gridCol w="744623">
                  <a:extLst>
                    <a:ext uri="{9D8B030D-6E8A-4147-A177-3AD203B41FA5}">
                      <a16:colId xmlns:a16="http://schemas.microsoft.com/office/drawing/2014/main" val="20003"/>
                    </a:ext>
                  </a:extLst>
                </a:gridCol>
                <a:gridCol w="744623">
                  <a:extLst>
                    <a:ext uri="{9D8B030D-6E8A-4147-A177-3AD203B41FA5}">
                      <a16:colId xmlns:a16="http://schemas.microsoft.com/office/drawing/2014/main" val="20004"/>
                    </a:ext>
                  </a:extLst>
                </a:gridCol>
                <a:gridCol w="744623">
                  <a:extLst>
                    <a:ext uri="{9D8B030D-6E8A-4147-A177-3AD203B41FA5}">
                      <a16:colId xmlns:a16="http://schemas.microsoft.com/office/drawing/2014/main" val="20005"/>
                    </a:ext>
                  </a:extLst>
                </a:gridCol>
                <a:gridCol w="744623">
                  <a:extLst>
                    <a:ext uri="{9D8B030D-6E8A-4147-A177-3AD203B41FA5}">
                      <a16:colId xmlns:a16="http://schemas.microsoft.com/office/drawing/2014/main" val="20006"/>
                    </a:ext>
                  </a:extLst>
                </a:gridCol>
              </a:tblGrid>
              <a:tr h="432340">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0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7882">
                <a:tc>
                  <a:txBody>
                    <a:bodyPr/>
                    <a:lstStyle/>
                    <a:p>
                      <a:r>
                        <a:rPr lang="en-GB" sz="1100" dirty="0">
                          <a:solidFill>
                            <a:schemeClr val="tx1">
                              <a:lumMod val="75000"/>
                              <a:lumOff val="25000"/>
                            </a:schemeClr>
                          </a:solidFill>
                        </a:rPr>
                        <a:t>1-2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67882">
                <a:tc>
                  <a:txBody>
                    <a:bodyPr/>
                    <a:lstStyle/>
                    <a:p>
                      <a:r>
                        <a:rPr lang="en-GB" sz="1100" dirty="0">
                          <a:solidFill>
                            <a:schemeClr val="tx1">
                              <a:lumMod val="75000"/>
                              <a:lumOff val="25000"/>
                            </a:schemeClr>
                          </a:solidFill>
                        </a:rPr>
                        <a:t>3-5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7882">
                <a:tc>
                  <a:txBody>
                    <a:bodyPr/>
                    <a:lstStyle/>
                    <a:p>
                      <a:r>
                        <a:rPr lang="en-GB" sz="1100" dirty="0">
                          <a:solidFill>
                            <a:schemeClr val="tx1">
                              <a:lumMod val="75000"/>
                              <a:lumOff val="25000"/>
                            </a:schemeClr>
                          </a:solidFill>
                        </a:rPr>
                        <a:t>6-10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105">
                <a:tc>
                  <a:txBody>
                    <a:bodyPr/>
                    <a:lstStyle/>
                    <a:p>
                      <a:r>
                        <a:rPr lang="en-GB" sz="1100" dirty="0">
                          <a:solidFill>
                            <a:schemeClr val="tx1">
                              <a:lumMod val="75000"/>
                              <a:lumOff val="25000"/>
                            </a:schemeClr>
                          </a:solidFill>
                        </a:rPr>
                        <a:t>11-15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4372">
                <a:tc>
                  <a:txBody>
                    <a:bodyPr/>
                    <a:lstStyle/>
                    <a:p>
                      <a:r>
                        <a:rPr lang="en-GB" sz="1100" dirty="0">
                          <a:solidFill>
                            <a:schemeClr val="tx1">
                              <a:lumMod val="75000"/>
                              <a:lumOff val="25000"/>
                            </a:schemeClr>
                          </a:solidFill>
                        </a:rPr>
                        <a:t>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r h="259404">
                <a:tc>
                  <a:txBody>
                    <a:bodyPr/>
                    <a:lstStyle/>
                    <a:p>
                      <a:r>
                        <a:rPr lang="en-GB" sz="1100" dirty="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3743181"/>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2635899385"/>
              </p:ext>
            </p:extLst>
          </p:nvPr>
        </p:nvGraphicFramePr>
        <p:xfrm>
          <a:off x="5446233" y="3490418"/>
          <a:ext cx="6186968" cy="2475346"/>
        </p:xfrm>
        <a:graphic>
          <a:graphicData uri="http://schemas.openxmlformats.org/drawingml/2006/table">
            <a:tbl>
              <a:tblPr firstRow="1" bandRow="1">
                <a:tableStyleId>{5940675A-B579-460E-94D1-54222C63F5DA}</a:tableStyleId>
              </a:tblPr>
              <a:tblGrid>
                <a:gridCol w="1322130">
                  <a:extLst>
                    <a:ext uri="{9D8B030D-6E8A-4147-A177-3AD203B41FA5}">
                      <a16:colId xmlns:a16="http://schemas.microsoft.com/office/drawing/2014/main" val="20000"/>
                    </a:ext>
                  </a:extLst>
                </a:gridCol>
                <a:gridCol w="509391">
                  <a:extLst>
                    <a:ext uri="{9D8B030D-6E8A-4147-A177-3AD203B41FA5}">
                      <a16:colId xmlns:a16="http://schemas.microsoft.com/office/drawing/2014/main" val="20001"/>
                    </a:ext>
                  </a:extLst>
                </a:gridCol>
                <a:gridCol w="773182">
                  <a:extLst>
                    <a:ext uri="{9D8B030D-6E8A-4147-A177-3AD203B41FA5}">
                      <a16:colId xmlns:a16="http://schemas.microsoft.com/office/drawing/2014/main" val="20002"/>
                    </a:ext>
                  </a:extLst>
                </a:gridCol>
                <a:gridCol w="636737">
                  <a:extLst>
                    <a:ext uri="{9D8B030D-6E8A-4147-A177-3AD203B41FA5}">
                      <a16:colId xmlns:a16="http://schemas.microsoft.com/office/drawing/2014/main" val="20003"/>
                    </a:ext>
                  </a:extLst>
                </a:gridCol>
                <a:gridCol w="791375">
                  <a:extLst>
                    <a:ext uri="{9D8B030D-6E8A-4147-A177-3AD203B41FA5}">
                      <a16:colId xmlns:a16="http://schemas.microsoft.com/office/drawing/2014/main" val="20004"/>
                    </a:ext>
                  </a:extLst>
                </a:gridCol>
                <a:gridCol w="759535">
                  <a:extLst>
                    <a:ext uri="{9D8B030D-6E8A-4147-A177-3AD203B41FA5}">
                      <a16:colId xmlns:a16="http://schemas.microsoft.com/office/drawing/2014/main" val="20005"/>
                    </a:ext>
                  </a:extLst>
                </a:gridCol>
                <a:gridCol w="710418">
                  <a:extLst>
                    <a:ext uri="{9D8B030D-6E8A-4147-A177-3AD203B41FA5}">
                      <a16:colId xmlns:a16="http://schemas.microsoft.com/office/drawing/2014/main" val="20006"/>
                    </a:ext>
                  </a:extLst>
                </a:gridCol>
                <a:gridCol w="684200">
                  <a:extLst>
                    <a:ext uri="{9D8B030D-6E8A-4147-A177-3AD203B41FA5}">
                      <a16:colId xmlns:a16="http://schemas.microsoft.com/office/drawing/2014/main" val="1036556209"/>
                    </a:ext>
                  </a:extLst>
                </a:gridCol>
              </a:tblGrid>
              <a:tr h="603189">
                <a:tc>
                  <a:txBody>
                    <a:bodyPr/>
                    <a:lstStyle/>
                    <a:p>
                      <a:r>
                        <a:rPr lang="en-GB" sz="1100"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509">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509">
                <a:tc>
                  <a:txBody>
                    <a:bodyPr/>
                    <a:lstStyle/>
                    <a:p>
                      <a:r>
                        <a:rPr lang="en-GB" sz="1100" dirty="0">
                          <a:solidFill>
                            <a:schemeClr val="tx1">
                              <a:lumMod val="75000"/>
                              <a:lumOff val="25000"/>
                            </a:schemeClr>
                          </a:solidFill>
                        </a:rPr>
                        <a:t>1-2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8509">
                <a:tc>
                  <a:txBody>
                    <a:bodyPr/>
                    <a:lstStyle/>
                    <a:p>
                      <a:r>
                        <a:rPr lang="en-GB" sz="1100" dirty="0">
                          <a:solidFill>
                            <a:schemeClr val="tx1">
                              <a:lumMod val="75000"/>
                              <a:lumOff val="25000"/>
                            </a:schemeClr>
                          </a:solidFill>
                        </a:rPr>
                        <a:t>3-5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509">
                <a:tc>
                  <a:txBody>
                    <a:bodyPr/>
                    <a:lstStyle/>
                    <a:p>
                      <a:r>
                        <a:rPr lang="en-GB" sz="1100" dirty="0">
                          <a:solidFill>
                            <a:schemeClr val="tx1">
                              <a:lumMod val="75000"/>
                              <a:lumOff val="25000"/>
                            </a:schemeClr>
                          </a:solidFill>
                        </a:rPr>
                        <a:t>6-10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509">
                <a:tc>
                  <a:txBody>
                    <a:bodyPr/>
                    <a:lstStyle/>
                    <a:p>
                      <a:r>
                        <a:rPr lang="en-GB" sz="1100" dirty="0">
                          <a:solidFill>
                            <a:schemeClr val="tx1">
                              <a:lumMod val="75000"/>
                              <a:lumOff val="25000"/>
                            </a:schemeClr>
                          </a:solidFill>
                        </a:rPr>
                        <a:t>11-15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677">
                <a:tc>
                  <a:txBody>
                    <a:bodyPr/>
                    <a:lstStyle/>
                    <a:p>
                      <a:r>
                        <a:rPr lang="en-GB" sz="1100" dirty="0">
                          <a:solidFill>
                            <a:schemeClr val="tx1">
                              <a:lumMod val="75000"/>
                              <a:lumOff val="25000"/>
                            </a:schemeClr>
                          </a:solidFill>
                        </a:rPr>
                        <a:t>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r h="258509">
                <a:tc>
                  <a:txBody>
                    <a:bodyPr/>
                    <a:lstStyle/>
                    <a:p>
                      <a:r>
                        <a:rPr lang="en-GB" sz="1100" dirty="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8187372"/>
                  </a:ext>
                </a:extLst>
              </a:tr>
            </a:tbl>
          </a:graphicData>
        </a:graphic>
      </p:graphicFrame>
      <p:sp>
        <p:nvSpPr>
          <p:cNvPr id="4" name="Rectangle 3">
            <a:extLst>
              <a:ext uri="{FF2B5EF4-FFF2-40B4-BE49-F238E27FC236}">
                <a16:creationId xmlns:a16="http://schemas.microsoft.com/office/drawing/2014/main" id="{83222E53-2691-7B75-061A-C2319F16EF2E}"/>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spTree>
    <p:extLst>
      <p:ext uri="{BB962C8B-B14F-4D97-AF65-F5344CB8AC3E}">
        <p14:creationId xmlns:p14="http://schemas.microsoft.com/office/powerpoint/2010/main" val="252084495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8447133" cy="1749682"/>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Physical activity:</a:t>
            </a:r>
          </a:p>
          <a:p>
            <a:r>
              <a:rPr lang="en-GB">
                <a:latin typeface="Calibri" panose="020F0502020204030204" pitchFamily="34" charset="0"/>
                <a:cs typeface="DINPro" panose="020B0504020101020102" pitchFamily="34" charset="0"/>
              </a:rPr>
              <a:t>Amount of exercise taken and attitudes towards participating in physical activity</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27880156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32% of pupils walk to school, which has been decreasing steadily over the last few years. The number of pupils who will travel by car has increased to 41% (compared to 35% in 2023 and 2022), which increases to nearly half for the LGBTQ cohort. A fifth of all pupils will take the bus (21%), a figure that increases to 36% for FSM pupils, 33% for ethnic minority pupils and 32% for young carers. </a:t>
            </a:r>
          </a:p>
        </p:txBody>
      </p:sp>
      <p:sp>
        <p:nvSpPr>
          <p:cNvPr id="9" name="TextBox 8"/>
          <p:cNvSpPr txBox="1"/>
          <p:nvPr/>
        </p:nvSpPr>
        <p:spPr>
          <a:xfrm>
            <a:off x="183018"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do you usually get to school?</a:t>
            </a:r>
          </a:p>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2" name="Chart 11"/>
          <p:cNvGraphicFramePr/>
          <p:nvPr>
            <p:extLst>
              <p:ext uri="{D42A27DB-BD31-4B8C-83A1-F6EECF244321}">
                <p14:modId xmlns:p14="http://schemas.microsoft.com/office/powerpoint/2010/main" val="3329208586"/>
              </p:ext>
            </p:extLst>
          </p:nvPr>
        </p:nvGraphicFramePr>
        <p:xfrm>
          <a:off x="197517" y="944735"/>
          <a:ext cx="3962400" cy="3768331"/>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7" name="Table 6">
            <a:extLst>
              <a:ext uri="{FF2B5EF4-FFF2-40B4-BE49-F238E27FC236}">
                <a16:creationId xmlns:a16="http://schemas.microsoft.com/office/drawing/2014/main" id="{51361C49-7A50-444C-961C-EA2774C33896}"/>
              </a:ext>
            </a:extLst>
          </p:cNvPr>
          <p:cNvGraphicFramePr>
            <a:graphicFrameLocks noGrp="1"/>
          </p:cNvGraphicFramePr>
          <p:nvPr>
            <p:extLst>
              <p:ext uri="{D42A27DB-BD31-4B8C-83A1-F6EECF244321}">
                <p14:modId xmlns:p14="http://schemas.microsoft.com/office/powerpoint/2010/main" val="626480840"/>
              </p:ext>
            </p:extLst>
          </p:nvPr>
        </p:nvGraphicFramePr>
        <p:xfrm>
          <a:off x="4717914" y="3600450"/>
          <a:ext cx="6915285" cy="2459505"/>
        </p:xfrm>
        <a:graphic>
          <a:graphicData uri="http://schemas.openxmlformats.org/drawingml/2006/table">
            <a:tbl>
              <a:tblPr firstRow="1" bandRow="1">
                <a:tableStyleId>{5940675A-B579-460E-94D1-54222C63F5DA}</a:tableStyleId>
              </a:tblPr>
              <a:tblGrid>
                <a:gridCol w="1685485">
                  <a:extLst>
                    <a:ext uri="{9D8B030D-6E8A-4147-A177-3AD203B41FA5}">
                      <a16:colId xmlns:a16="http://schemas.microsoft.com/office/drawing/2014/main" val="20000"/>
                    </a:ext>
                  </a:extLst>
                </a:gridCol>
                <a:gridCol w="709527">
                  <a:extLst>
                    <a:ext uri="{9D8B030D-6E8A-4147-A177-3AD203B41FA5}">
                      <a16:colId xmlns:a16="http://schemas.microsoft.com/office/drawing/2014/main" val="20001"/>
                    </a:ext>
                  </a:extLst>
                </a:gridCol>
                <a:gridCol w="880943">
                  <a:extLst>
                    <a:ext uri="{9D8B030D-6E8A-4147-A177-3AD203B41FA5}">
                      <a16:colId xmlns:a16="http://schemas.microsoft.com/office/drawing/2014/main" val="20002"/>
                    </a:ext>
                  </a:extLst>
                </a:gridCol>
                <a:gridCol w="687028">
                  <a:extLst>
                    <a:ext uri="{9D8B030D-6E8A-4147-A177-3AD203B41FA5}">
                      <a16:colId xmlns:a16="http://schemas.microsoft.com/office/drawing/2014/main" val="20003"/>
                    </a:ext>
                  </a:extLst>
                </a:gridCol>
                <a:gridCol w="844577">
                  <a:extLst>
                    <a:ext uri="{9D8B030D-6E8A-4147-A177-3AD203B41FA5}">
                      <a16:colId xmlns:a16="http://schemas.microsoft.com/office/drawing/2014/main" val="20004"/>
                    </a:ext>
                  </a:extLst>
                </a:gridCol>
                <a:gridCol w="808044">
                  <a:extLst>
                    <a:ext uri="{9D8B030D-6E8A-4147-A177-3AD203B41FA5}">
                      <a16:colId xmlns:a16="http://schemas.microsoft.com/office/drawing/2014/main" val="20005"/>
                    </a:ext>
                  </a:extLst>
                </a:gridCol>
                <a:gridCol w="601167">
                  <a:extLst>
                    <a:ext uri="{9D8B030D-6E8A-4147-A177-3AD203B41FA5}">
                      <a16:colId xmlns:a16="http://schemas.microsoft.com/office/drawing/2014/main" val="20006"/>
                    </a:ext>
                  </a:extLst>
                </a:gridCol>
                <a:gridCol w="698514">
                  <a:extLst>
                    <a:ext uri="{9D8B030D-6E8A-4147-A177-3AD203B41FA5}">
                      <a16:colId xmlns:a16="http://schemas.microsoft.com/office/drawing/2014/main" val="307547170"/>
                    </a:ext>
                  </a:extLst>
                </a:gridCol>
              </a:tblGrid>
              <a:tr h="5989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684">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0299">
                <a:tc>
                  <a:txBody>
                    <a:bodyPr/>
                    <a:lstStyle/>
                    <a:p>
                      <a:r>
                        <a:rPr lang="en-GB" sz="1100" dirty="0">
                          <a:solidFill>
                            <a:schemeClr val="tx1">
                              <a:lumMod val="75000"/>
                              <a:lumOff val="25000"/>
                            </a:schemeClr>
                          </a:solidFill>
                          <a:latin typeface="+mn-lt"/>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0299">
                <a:tc>
                  <a:txBody>
                    <a:bodyPr/>
                    <a:lstStyle/>
                    <a:p>
                      <a:r>
                        <a:rPr lang="en-GB" sz="1100" dirty="0">
                          <a:solidFill>
                            <a:schemeClr val="tx1">
                              <a:lumMod val="75000"/>
                              <a:lumOff val="25000"/>
                            </a:schemeClr>
                          </a:solidFill>
                          <a:latin typeface="+mn-lt"/>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20299">
                <a:tc>
                  <a:txBody>
                    <a:bodyPr/>
                    <a:lstStyle/>
                    <a:p>
                      <a:r>
                        <a:rPr lang="en-GB" sz="1100" dirty="0">
                          <a:solidFill>
                            <a:schemeClr val="tx1">
                              <a:lumMod val="75000"/>
                              <a:lumOff val="25000"/>
                            </a:schemeClr>
                          </a:solidFill>
                          <a:latin typeface="+mn-lt"/>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0299">
                <a:tc>
                  <a:txBody>
                    <a:bodyPr/>
                    <a:lstStyle/>
                    <a:p>
                      <a:r>
                        <a:rPr lang="en-GB" sz="1100" dirty="0">
                          <a:solidFill>
                            <a:schemeClr val="tx1">
                              <a:lumMod val="75000"/>
                              <a:lumOff val="25000"/>
                            </a:schemeClr>
                          </a:solidFill>
                          <a:latin typeface="+mn-lt"/>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20299">
                <a:tc>
                  <a:txBody>
                    <a:bodyPr/>
                    <a:lstStyle/>
                    <a:p>
                      <a:r>
                        <a:rPr lang="en-GB" sz="1100" dirty="0">
                          <a:solidFill>
                            <a:schemeClr val="tx1">
                              <a:lumMod val="75000"/>
                              <a:lumOff val="25000"/>
                            </a:schemeClr>
                          </a:solidFill>
                          <a:latin typeface="+mn-lt"/>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bl>
          </a:graphicData>
        </a:graphic>
      </p:graphicFrame>
      <p:graphicFrame>
        <p:nvGraphicFramePr>
          <p:cNvPr id="8" name="Table 7">
            <a:extLst>
              <a:ext uri="{FF2B5EF4-FFF2-40B4-BE49-F238E27FC236}">
                <a16:creationId xmlns:a16="http://schemas.microsoft.com/office/drawing/2014/main" id="{1C7DB67A-B5C1-4F8D-915C-6FF79AA37D29}"/>
              </a:ext>
            </a:extLst>
          </p:cNvPr>
          <p:cNvGraphicFramePr>
            <a:graphicFrameLocks noGrp="1"/>
          </p:cNvGraphicFramePr>
          <p:nvPr>
            <p:extLst>
              <p:ext uri="{D42A27DB-BD31-4B8C-83A1-F6EECF244321}">
                <p14:modId xmlns:p14="http://schemas.microsoft.com/office/powerpoint/2010/main" val="2351800509"/>
              </p:ext>
            </p:extLst>
          </p:nvPr>
        </p:nvGraphicFramePr>
        <p:xfrm>
          <a:off x="4724873" y="1080000"/>
          <a:ext cx="6908328" cy="2233609"/>
        </p:xfrm>
        <a:graphic>
          <a:graphicData uri="http://schemas.openxmlformats.org/drawingml/2006/table">
            <a:tbl>
              <a:tblPr firstRow="1" bandRow="1">
                <a:tableStyleId>{5940675A-B579-460E-94D1-54222C63F5DA}</a:tableStyleId>
              </a:tblPr>
              <a:tblGrid>
                <a:gridCol w="1852334">
                  <a:extLst>
                    <a:ext uri="{9D8B030D-6E8A-4147-A177-3AD203B41FA5}">
                      <a16:colId xmlns:a16="http://schemas.microsoft.com/office/drawing/2014/main" val="20000"/>
                    </a:ext>
                  </a:extLst>
                </a:gridCol>
                <a:gridCol w="949363">
                  <a:extLst>
                    <a:ext uri="{9D8B030D-6E8A-4147-A177-3AD203B41FA5}">
                      <a16:colId xmlns:a16="http://schemas.microsoft.com/office/drawing/2014/main" val="20001"/>
                    </a:ext>
                  </a:extLst>
                </a:gridCol>
                <a:gridCol w="780867">
                  <a:extLst>
                    <a:ext uri="{9D8B030D-6E8A-4147-A177-3AD203B41FA5}">
                      <a16:colId xmlns:a16="http://schemas.microsoft.com/office/drawing/2014/main" val="20002"/>
                    </a:ext>
                  </a:extLst>
                </a:gridCol>
                <a:gridCol w="831441">
                  <a:extLst>
                    <a:ext uri="{9D8B030D-6E8A-4147-A177-3AD203B41FA5}">
                      <a16:colId xmlns:a16="http://schemas.microsoft.com/office/drawing/2014/main" val="20003"/>
                    </a:ext>
                  </a:extLst>
                </a:gridCol>
                <a:gridCol w="831441">
                  <a:extLst>
                    <a:ext uri="{9D8B030D-6E8A-4147-A177-3AD203B41FA5}">
                      <a16:colId xmlns:a16="http://schemas.microsoft.com/office/drawing/2014/main" val="20004"/>
                    </a:ext>
                  </a:extLst>
                </a:gridCol>
                <a:gridCol w="831441">
                  <a:extLst>
                    <a:ext uri="{9D8B030D-6E8A-4147-A177-3AD203B41FA5}">
                      <a16:colId xmlns:a16="http://schemas.microsoft.com/office/drawing/2014/main" val="20005"/>
                    </a:ext>
                  </a:extLst>
                </a:gridCol>
                <a:gridCol w="831441">
                  <a:extLst>
                    <a:ext uri="{9D8B030D-6E8A-4147-A177-3AD203B41FA5}">
                      <a16:colId xmlns:a16="http://schemas.microsoft.com/office/drawing/2014/main" val="20006"/>
                    </a:ext>
                  </a:extLst>
                </a:gridCol>
              </a:tblGrid>
              <a:tr h="4310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653">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8688">
                <a:tc>
                  <a:txBody>
                    <a:bodyPr/>
                    <a:lstStyle/>
                    <a:p>
                      <a:r>
                        <a:rPr lang="en-GB" sz="1100" dirty="0">
                          <a:solidFill>
                            <a:schemeClr val="tx1">
                              <a:lumMod val="75000"/>
                              <a:lumOff val="25000"/>
                            </a:schemeClr>
                          </a:solidFill>
                          <a:latin typeface="+mn-lt"/>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688">
                <a:tc>
                  <a:txBody>
                    <a:bodyPr/>
                    <a:lstStyle/>
                    <a:p>
                      <a:r>
                        <a:rPr lang="en-GB" sz="1100" dirty="0">
                          <a:solidFill>
                            <a:schemeClr val="tx1">
                              <a:lumMod val="75000"/>
                              <a:lumOff val="25000"/>
                            </a:schemeClr>
                          </a:solidFill>
                          <a:latin typeface="+mn-lt"/>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8688">
                <a:tc>
                  <a:txBody>
                    <a:bodyPr/>
                    <a:lstStyle/>
                    <a:p>
                      <a:r>
                        <a:rPr lang="en-GB" sz="1100" dirty="0">
                          <a:solidFill>
                            <a:schemeClr val="tx1">
                              <a:lumMod val="75000"/>
                              <a:lumOff val="25000"/>
                            </a:schemeClr>
                          </a:solidFill>
                          <a:latin typeface="+mn-lt"/>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8688">
                <a:tc>
                  <a:txBody>
                    <a:bodyPr/>
                    <a:lstStyle/>
                    <a:p>
                      <a:r>
                        <a:rPr lang="en-GB" sz="1100" dirty="0">
                          <a:solidFill>
                            <a:schemeClr val="tx1">
                              <a:lumMod val="75000"/>
                              <a:lumOff val="25000"/>
                            </a:schemeClr>
                          </a:solidFill>
                          <a:latin typeface="+mn-lt"/>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8688">
                <a:tc>
                  <a:txBody>
                    <a:bodyPr/>
                    <a:lstStyle/>
                    <a:p>
                      <a:r>
                        <a:rPr lang="en-GB" sz="1100" dirty="0">
                          <a:solidFill>
                            <a:schemeClr val="tx1">
                              <a:lumMod val="75000"/>
                              <a:lumOff val="25000"/>
                            </a:schemeClr>
                          </a:solidFill>
                          <a:latin typeface="+mn-lt"/>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bl>
          </a:graphicData>
        </a:graphic>
      </p:graphicFrame>
    </p:spTree>
    <p:extLst>
      <p:ext uri="{BB962C8B-B14F-4D97-AF65-F5344CB8AC3E}">
        <p14:creationId xmlns:p14="http://schemas.microsoft.com/office/powerpoint/2010/main" val="23090593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770374" cy="900000"/>
          </a:xfrm>
        </p:spPr>
        <p:txBody>
          <a:bodyPr anchor="t" anchorCtr="0">
            <a:normAutofit/>
          </a:bodyPr>
          <a:lstStyle/>
          <a:p>
            <a:r>
              <a:rPr lang="en-GB" sz="1600" dirty="0"/>
              <a:t>Physical activities undertaken are spread relatively evenly throughout the week, with a lower uptake on Sundays (51%). Only 4% didn’t undertake any physical activity within the week. Year 8s participate in more physical activities than Year 10s.</a:t>
            </a:r>
          </a:p>
        </p:txBody>
      </p:sp>
      <p:graphicFrame>
        <p:nvGraphicFramePr>
          <p:cNvPr id="4" name="Content Placeholder 6"/>
          <p:cNvGraphicFramePr>
            <a:graphicFrameLocks noGrp="1"/>
          </p:cNvGraphicFramePr>
          <p:nvPr>
            <p:ph idx="1"/>
            <p:extLst>
              <p:ext uri="{D42A27DB-BD31-4B8C-83A1-F6EECF244321}">
                <p14:modId xmlns:p14="http://schemas.microsoft.com/office/powerpoint/2010/main" val="1537973559"/>
              </p:ext>
            </p:extLst>
          </p:nvPr>
        </p:nvGraphicFramePr>
        <p:xfrm>
          <a:off x="187199" y="752361"/>
          <a:ext cx="5508703" cy="4346721"/>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r>
              <a:rPr lang="en-GB" sz="1000" i="1" dirty="0">
                <a:solidFill>
                  <a:srgbClr val="002060"/>
                </a:solidFill>
                <a:latin typeface="Calibri" panose="020F0502020204030204" pitchFamily="34" charset="0"/>
              </a:rPr>
              <a:t>Base: All valid respondents, n=1,170</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endParaRPr lang="en-GB" sz="1000" dirty="0"/>
          </a:p>
        </p:txBody>
      </p:sp>
      <p:graphicFrame>
        <p:nvGraphicFramePr>
          <p:cNvPr id="8" name="Table 7"/>
          <p:cNvGraphicFramePr>
            <a:graphicFrameLocks noGrp="1"/>
          </p:cNvGraphicFramePr>
          <p:nvPr>
            <p:extLst>
              <p:ext uri="{D42A27DB-BD31-4B8C-83A1-F6EECF244321}">
                <p14:modId xmlns:p14="http://schemas.microsoft.com/office/powerpoint/2010/main" val="1501116447"/>
              </p:ext>
            </p:extLst>
          </p:nvPr>
        </p:nvGraphicFramePr>
        <p:xfrm>
          <a:off x="5850165" y="752361"/>
          <a:ext cx="5783037" cy="2590800"/>
        </p:xfrm>
        <a:graphic>
          <a:graphicData uri="http://schemas.openxmlformats.org/drawingml/2006/table">
            <a:tbl>
              <a:tblPr firstRow="1" bandRow="1">
                <a:tableStyleId>{5940675A-B579-460E-94D1-54222C63F5DA}</a:tableStyleId>
              </a:tblPr>
              <a:tblGrid>
                <a:gridCol w="1164544">
                  <a:extLst>
                    <a:ext uri="{9D8B030D-6E8A-4147-A177-3AD203B41FA5}">
                      <a16:colId xmlns:a16="http://schemas.microsoft.com/office/drawing/2014/main" val="20000"/>
                    </a:ext>
                  </a:extLst>
                </a:gridCol>
                <a:gridCol w="1180786">
                  <a:extLst>
                    <a:ext uri="{9D8B030D-6E8A-4147-A177-3AD203B41FA5}">
                      <a16:colId xmlns:a16="http://schemas.microsoft.com/office/drawing/2014/main" val="20001"/>
                    </a:ext>
                  </a:extLst>
                </a:gridCol>
                <a:gridCol w="653671">
                  <a:extLst>
                    <a:ext uri="{9D8B030D-6E8A-4147-A177-3AD203B41FA5}">
                      <a16:colId xmlns:a16="http://schemas.microsoft.com/office/drawing/2014/main" val="20002"/>
                    </a:ext>
                  </a:extLst>
                </a:gridCol>
                <a:gridCol w="696009">
                  <a:extLst>
                    <a:ext uri="{9D8B030D-6E8A-4147-A177-3AD203B41FA5}">
                      <a16:colId xmlns:a16="http://schemas.microsoft.com/office/drawing/2014/main" val="20003"/>
                    </a:ext>
                  </a:extLst>
                </a:gridCol>
                <a:gridCol w="696009">
                  <a:extLst>
                    <a:ext uri="{9D8B030D-6E8A-4147-A177-3AD203B41FA5}">
                      <a16:colId xmlns:a16="http://schemas.microsoft.com/office/drawing/2014/main" val="20004"/>
                    </a:ext>
                  </a:extLst>
                </a:gridCol>
                <a:gridCol w="696009">
                  <a:extLst>
                    <a:ext uri="{9D8B030D-6E8A-4147-A177-3AD203B41FA5}">
                      <a16:colId xmlns:a16="http://schemas.microsoft.com/office/drawing/2014/main" val="20005"/>
                    </a:ext>
                  </a:extLst>
                </a:gridCol>
                <a:gridCol w="696009">
                  <a:extLst>
                    <a:ext uri="{9D8B030D-6E8A-4147-A177-3AD203B41FA5}">
                      <a16:colId xmlns:a16="http://schemas.microsoft.com/office/drawing/2014/main" val="20006"/>
                    </a:ext>
                  </a:extLst>
                </a:gridCol>
              </a:tblGrid>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782">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838">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838">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838">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838">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1645">
                <a:tc>
                  <a:txBody>
                    <a:bodyPr/>
                    <a:lstStyle/>
                    <a:p>
                      <a:r>
                        <a:rPr lang="en-GB" sz="1100" baseline="0" dirty="0">
                          <a:solidFill>
                            <a:schemeClr val="tx1">
                              <a:lumMod val="75000"/>
                              <a:lumOff val="25000"/>
                            </a:schemeClr>
                          </a:solidFill>
                          <a:latin typeface="+mn-lt"/>
                        </a:rPr>
                        <a:t>Saturday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1645">
                <a:tc>
                  <a:txBody>
                    <a:bodyPr/>
                    <a:lstStyle/>
                    <a:p>
                      <a:r>
                        <a:rPr lang="en-GB" sz="1100" dirty="0">
                          <a:solidFill>
                            <a:schemeClr val="tx1">
                              <a:lumMod val="75000"/>
                              <a:lumOff val="25000"/>
                            </a:schemeClr>
                          </a:solidFill>
                          <a:latin typeface="+mn-lt"/>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51645">
                <a:tc>
                  <a:txBody>
                    <a:bodyPr/>
                    <a:lstStyle/>
                    <a:p>
                      <a:r>
                        <a:rPr lang="en-GB" sz="1100" dirty="0">
                          <a:solidFill>
                            <a:schemeClr val="tx1">
                              <a:lumMod val="75000"/>
                              <a:lumOff val="25000"/>
                            </a:schemeClr>
                          </a:solidFill>
                          <a:latin typeface="+mn-lt"/>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12" name="Table 11">
            <a:extLst>
              <a:ext uri="{FF2B5EF4-FFF2-40B4-BE49-F238E27FC236}">
                <a16:creationId xmlns:a16="http://schemas.microsoft.com/office/drawing/2014/main" id="{BE3CCA69-1F73-46F7-9503-BA339E0C6ADD}"/>
              </a:ext>
            </a:extLst>
          </p:cNvPr>
          <p:cNvGraphicFramePr>
            <a:graphicFrameLocks noGrp="1"/>
          </p:cNvGraphicFramePr>
          <p:nvPr>
            <p:extLst>
              <p:ext uri="{D42A27DB-BD31-4B8C-83A1-F6EECF244321}">
                <p14:modId xmlns:p14="http://schemas.microsoft.com/office/powerpoint/2010/main" val="1212437832"/>
              </p:ext>
            </p:extLst>
          </p:nvPr>
        </p:nvGraphicFramePr>
        <p:xfrm>
          <a:off x="5850164" y="3392627"/>
          <a:ext cx="5783035" cy="2926080"/>
        </p:xfrm>
        <a:graphic>
          <a:graphicData uri="http://schemas.openxmlformats.org/drawingml/2006/table">
            <a:tbl>
              <a:tblPr firstRow="1" bandRow="1">
                <a:tableStyleId>{5940675A-B579-460E-94D1-54222C63F5DA}</a:tableStyleId>
              </a:tblPr>
              <a:tblGrid>
                <a:gridCol w="1027746">
                  <a:extLst>
                    <a:ext uri="{9D8B030D-6E8A-4147-A177-3AD203B41FA5}">
                      <a16:colId xmlns:a16="http://schemas.microsoft.com/office/drawing/2014/main" val="20000"/>
                    </a:ext>
                  </a:extLst>
                </a:gridCol>
                <a:gridCol w="623378">
                  <a:extLst>
                    <a:ext uri="{9D8B030D-6E8A-4147-A177-3AD203B41FA5}">
                      <a16:colId xmlns:a16="http://schemas.microsoft.com/office/drawing/2014/main" val="20001"/>
                    </a:ext>
                  </a:extLst>
                </a:gridCol>
                <a:gridCol w="735276">
                  <a:extLst>
                    <a:ext uri="{9D8B030D-6E8A-4147-A177-3AD203B41FA5}">
                      <a16:colId xmlns:a16="http://schemas.microsoft.com/office/drawing/2014/main" val="20002"/>
                    </a:ext>
                  </a:extLst>
                </a:gridCol>
                <a:gridCol w="679327">
                  <a:extLst>
                    <a:ext uri="{9D8B030D-6E8A-4147-A177-3AD203B41FA5}">
                      <a16:colId xmlns:a16="http://schemas.microsoft.com/office/drawing/2014/main" val="20003"/>
                    </a:ext>
                  </a:extLst>
                </a:gridCol>
                <a:gridCol w="760353">
                  <a:extLst>
                    <a:ext uri="{9D8B030D-6E8A-4147-A177-3AD203B41FA5}">
                      <a16:colId xmlns:a16="http://schemas.microsoft.com/office/drawing/2014/main" val="20004"/>
                    </a:ext>
                  </a:extLst>
                </a:gridCol>
                <a:gridCol w="699348">
                  <a:extLst>
                    <a:ext uri="{9D8B030D-6E8A-4147-A177-3AD203B41FA5}">
                      <a16:colId xmlns:a16="http://schemas.microsoft.com/office/drawing/2014/main" val="20005"/>
                    </a:ext>
                  </a:extLst>
                </a:gridCol>
                <a:gridCol w="578280">
                  <a:extLst>
                    <a:ext uri="{9D8B030D-6E8A-4147-A177-3AD203B41FA5}">
                      <a16:colId xmlns:a16="http://schemas.microsoft.com/office/drawing/2014/main" val="20006"/>
                    </a:ext>
                  </a:extLst>
                </a:gridCol>
                <a:gridCol w="679327">
                  <a:extLst>
                    <a:ext uri="{9D8B030D-6E8A-4147-A177-3AD203B41FA5}">
                      <a16:colId xmlns:a16="http://schemas.microsoft.com/office/drawing/2014/main" val="507074496"/>
                    </a:ext>
                  </a:extLst>
                </a:gridCol>
              </a:tblGrid>
              <a:tr h="5717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584">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214">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2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214">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214">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214">
                <a:tc>
                  <a:txBody>
                    <a:bodyPr/>
                    <a:lstStyle/>
                    <a:p>
                      <a:pPr marL="0" algn="l" defTabSz="914400" rtl="0" eaLnBrk="1" latinLnBrk="0" hangingPunct="1"/>
                      <a:r>
                        <a:rPr lang="en-GB" sz="1100" kern="1200" dirty="0">
                          <a:solidFill>
                            <a:schemeClr val="tx1">
                              <a:lumMod val="75000"/>
                              <a:lumOff val="25000"/>
                            </a:schemeClr>
                          </a:solidFill>
                          <a:latin typeface="+mn-lt"/>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9214">
                <a:tc>
                  <a:txBody>
                    <a:bodyPr/>
                    <a:lstStyle/>
                    <a:p>
                      <a:r>
                        <a:rPr lang="en-GB" sz="1100" baseline="0" dirty="0">
                          <a:solidFill>
                            <a:schemeClr val="tx1">
                              <a:lumMod val="75000"/>
                              <a:lumOff val="25000"/>
                            </a:schemeClr>
                          </a:solidFill>
                          <a:latin typeface="+mn-lt"/>
                        </a:rPr>
                        <a:t>Saturday</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9214">
                <a:tc>
                  <a:txBody>
                    <a:bodyPr/>
                    <a:lstStyle/>
                    <a:p>
                      <a:r>
                        <a:rPr lang="en-GB" sz="1100" dirty="0">
                          <a:solidFill>
                            <a:schemeClr val="tx1">
                              <a:lumMod val="75000"/>
                              <a:lumOff val="25000"/>
                            </a:schemeClr>
                          </a:solidFill>
                          <a:latin typeface="+mn-lt"/>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49214">
                <a:tc>
                  <a:txBody>
                    <a:bodyPr/>
                    <a:lstStyle/>
                    <a:p>
                      <a:r>
                        <a:rPr lang="en-GB" sz="1100" dirty="0">
                          <a:solidFill>
                            <a:schemeClr val="tx1">
                              <a:lumMod val="75000"/>
                              <a:lumOff val="25000"/>
                            </a:schemeClr>
                          </a:solidFill>
                          <a:latin typeface="+mn-lt"/>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8917448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dirty="0"/>
              <a:t>Pupils on average, take part in physical activity 4.3 days a week and this figure is the same for year 8 and 10 pupils alike. </a:t>
            </a:r>
            <a:br>
              <a:rPr lang="en-GB" sz="1600" dirty="0"/>
            </a:br>
            <a:r>
              <a:rPr lang="en-GB" sz="1600" dirty="0"/>
              <a:t>Boys are more likely to be active 3+ days a week with Ethnic minority pupils the group most likely to do one or two days.</a:t>
            </a:r>
          </a:p>
        </p:txBody>
      </p:sp>
      <p:graphicFrame>
        <p:nvGraphicFramePr>
          <p:cNvPr id="6" name="Content Placeholder 6"/>
          <p:cNvGraphicFramePr>
            <a:graphicFrameLocks/>
          </p:cNvGraphicFramePr>
          <p:nvPr>
            <p:extLst>
              <p:ext uri="{D42A27DB-BD31-4B8C-83A1-F6EECF244321}">
                <p14:modId xmlns:p14="http://schemas.microsoft.com/office/powerpoint/2010/main" val="729043011"/>
              </p:ext>
            </p:extLst>
          </p:nvPr>
        </p:nvGraphicFramePr>
        <p:xfrm>
          <a:off x="183018" y="835199"/>
          <a:ext cx="5041008" cy="474579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2022 n=831, 2023 n=1,052, 2024 n=1,161</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2599883526"/>
              </p:ext>
            </p:extLst>
          </p:nvPr>
        </p:nvGraphicFramePr>
        <p:xfrm>
          <a:off x="5350935" y="964762"/>
          <a:ext cx="6282265" cy="2319912"/>
        </p:xfrm>
        <a:graphic>
          <a:graphicData uri="http://schemas.openxmlformats.org/drawingml/2006/table">
            <a:tbl>
              <a:tblPr firstRow="1" bandRow="1">
                <a:tableStyleId>{5940675A-B579-460E-94D1-54222C63F5DA}</a:tableStyleId>
              </a:tblPr>
              <a:tblGrid>
                <a:gridCol w="1684299">
                  <a:extLst>
                    <a:ext uri="{9D8B030D-6E8A-4147-A177-3AD203B41FA5}">
                      <a16:colId xmlns:a16="http://schemas.microsoft.com/office/drawing/2014/main" val="20000"/>
                    </a:ext>
                  </a:extLst>
                </a:gridCol>
                <a:gridCol w="86349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rPr>
                        <a:t>One or</a:t>
                      </a:r>
                      <a:r>
                        <a:rPr lang="en-GB" sz="1100" baseline="0" dirty="0">
                          <a:solidFill>
                            <a:schemeClr val="tx1">
                              <a:lumMod val="75000"/>
                              <a:lumOff val="25000"/>
                            </a:schemeClr>
                          </a:solidFill>
                        </a:rPr>
                        <a:t> two</a:t>
                      </a:r>
                      <a:r>
                        <a:rPr lang="en-GB" sz="1100" dirty="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rPr>
                        <a:t>Three or</a:t>
                      </a:r>
                      <a:r>
                        <a:rPr lang="en-GB" sz="1100" baseline="0" dirty="0">
                          <a:solidFill>
                            <a:schemeClr val="tx1">
                              <a:lumMod val="75000"/>
                              <a:lumOff val="25000"/>
                            </a:schemeClr>
                          </a:solidFill>
                        </a:rPr>
                        <a:t> four 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9364">
                <a:tc>
                  <a:txBody>
                    <a:bodyPr/>
                    <a:lstStyle/>
                    <a:p>
                      <a:r>
                        <a:rPr lang="en-GB" sz="1100" dirty="0">
                          <a:solidFill>
                            <a:schemeClr val="tx1">
                              <a:lumMod val="75000"/>
                              <a:lumOff val="25000"/>
                            </a:schemeClr>
                          </a:solidFill>
                        </a:rPr>
                        <a:t>Five</a:t>
                      </a:r>
                      <a:r>
                        <a:rPr lang="en-GB" sz="1100" baseline="0" dirty="0">
                          <a:solidFill>
                            <a:schemeClr val="tx1">
                              <a:lumMod val="75000"/>
                              <a:lumOff val="25000"/>
                            </a:schemeClr>
                          </a:solidFill>
                        </a:rPr>
                        <a:t> or more 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430DDC5E-43D2-4AB2-A84C-C272C9FDF158}"/>
              </a:ext>
            </a:extLst>
          </p:cNvPr>
          <p:cNvGraphicFramePr>
            <a:graphicFrameLocks noGrp="1"/>
          </p:cNvGraphicFramePr>
          <p:nvPr>
            <p:extLst>
              <p:ext uri="{D42A27DB-BD31-4B8C-83A1-F6EECF244321}">
                <p14:modId xmlns:p14="http://schemas.microsoft.com/office/powerpoint/2010/main" val="566975145"/>
              </p:ext>
            </p:extLst>
          </p:nvPr>
        </p:nvGraphicFramePr>
        <p:xfrm>
          <a:off x="5350934" y="3502055"/>
          <a:ext cx="6282265" cy="2513104"/>
        </p:xfrm>
        <a:graphic>
          <a:graphicData uri="http://schemas.openxmlformats.org/drawingml/2006/table">
            <a:tbl>
              <a:tblPr firstRow="1" bandRow="1">
                <a:tableStyleId>{5940675A-B579-460E-94D1-54222C63F5DA}</a:tableStyleId>
              </a:tblPr>
              <a:tblGrid>
                <a:gridCol w="1514933">
                  <a:extLst>
                    <a:ext uri="{9D8B030D-6E8A-4147-A177-3AD203B41FA5}">
                      <a16:colId xmlns:a16="http://schemas.microsoft.com/office/drawing/2014/main" val="20000"/>
                    </a:ext>
                  </a:extLst>
                </a:gridCol>
                <a:gridCol w="692524">
                  <a:extLst>
                    <a:ext uri="{9D8B030D-6E8A-4147-A177-3AD203B41FA5}">
                      <a16:colId xmlns:a16="http://schemas.microsoft.com/office/drawing/2014/main" val="20001"/>
                    </a:ext>
                  </a:extLst>
                </a:gridCol>
                <a:gridCol w="772577">
                  <a:extLst>
                    <a:ext uri="{9D8B030D-6E8A-4147-A177-3AD203B41FA5}">
                      <a16:colId xmlns:a16="http://schemas.microsoft.com/office/drawing/2014/main" val="20002"/>
                    </a:ext>
                  </a:extLst>
                </a:gridCol>
                <a:gridCol w="624968">
                  <a:extLst>
                    <a:ext uri="{9D8B030D-6E8A-4147-A177-3AD203B41FA5}">
                      <a16:colId xmlns:a16="http://schemas.microsoft.com/office/drawing/2014/main" val="20003"/>
                    </a:ext>
                  </a:extLst>
                </a:gridCol>
                <a:gridCol w="800907">
                  <a:extLst>
                    <a:ext uri="{9D8B030D-6E8A-4147-A177-3AD203B41FA5}">
                      <a16:colId xmlns:a16="http://schemas.microsoft.com/office/drawing/2014/main" val="20004"/>
                    </a:ext>
                  </a:extLst>
                </a:gridCol>
                <a:gridCol w="748597">
                  <a:extLst>
                    <a:ext uri="{9D8B030D-6E8A-4147-A177-3AD203B41FA5}">
                      <a16:colId xmlns:a16="http://schemas.microsoft.com/office/drawing/2014/main" val="20005"/>
                    </a:ext>
                  </a:extLst>
                </a:gridCol>
                <a:gridCol w="500697">
                  <a:extLst>
                    <a:ext uri="{9D8B030D-6E8A-4147-A177-3AD203B41FA5}">
                      <a16:colId xmlns:a16="http://schemas.microsoft.com/office/drawing/2014/main" val="20006"/>
                    </a:ext>
                  </a:extLst>
                </a:gridCol>
                <a:gridCol w="627062">
                  <a:extLst>
                    <a:ext uri="{9D8B030D-6E8A-4147-A177-3AD203B41FA5}">
                      <a16:colId xmlns:a16="http://schemas.microsoft.com/office/drawing/2014/main" val="3588086028"/>
                    </a:ext>
                  </a:extLst>
                </a:gridCol>
              </a:tblGrid>
              <a:tr h="414916">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dirty="0">
                          <a:solidFill>
                            <a:schemeClr val="tx1">
                              <a:lumMod val="75000"/>
                              <a:lumOff val="25000"/>
                            </a:schemeClr>
                          </a:solidFill>
                          <a:latin typeface="+mn-lt"/>
                        </a:rPr>
                        <a:t>One or</a:t>
                      </a:r>
                      <a:r>
                        <a:rPr lang="en-GB" sz="1100" baseline="0" dirty="0">
                          <a:solidFill>
                            <a:schemeClr val="tx1">
                              <a:lumMod val="75000"/>
                              <a:lumOff val="25000"/>
                            </a:schemeClr>
                          </a:solidFill>
                          <a:latin typeface="+mn-lt"/>
                        </a:rPr>
                        <a:t> two</a:t>
                      </a:r>
                      <a:r>
                        <a:rPr lang="en-GB" sz="1100" dirty="0">
                          <a:solidFill>
                            <a:schemeClr val="tx1">
                              <a:lumMod val="75000"/>
                              <a:lumOff val="25000"/>
                            </a:schemeClr>
                          </a:solidFill>
                          <a:latin typeface="+mn-lt"/>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dirty="0">
                          <a:solidFill>
                            <a:schemeClr val="tx1">
                              <a:lumMod val="75000"/>
                              <a:lumOff val="25000"/>
                            </a:schemeClr>
                          </a:solidFill>
                          <a:latin typeface="+mn-lt"/>
                        </a:rPr>
                        <a:t>Three or</a:t>
                      </a:r>
                      <a:r>
                        <a:rPr lang="en-GB" sz="1100" baseline="0" dirty="0">
                          <a:solidFill>
                            <a:schemeClr val="tx1">
                              <a:lumMod val="75000"/>
                              <a:lumOff val="25000"/>
                            </a:schemeClr>
                          </a:solidFill>
                          <a:latin typeface="+mn-lt"/>
                        </a:rPr>
                        <a:t> four days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dirty="0">
                          <a:solidFill>
                            <a:schemeClr val="tx1">
                              <a:lumMod val="75000"/>
                              <a:lumOff val="25000"/>
                            </a:schemeClr>
                          </a:solidFill>
                          <a:latin typeface="+mn-lt"/>
                        </a:rPr>
                        <a:t>Five</a:t>
                      </a:r>
                      <a:r>
                        <a:rPr lang="en-GB" sz="1100" baseline="0" dirty="0">
                          <a:solidFill>
                            <a:schemeClr val="tx1">
                              <a:lumMod val="75000"/>
                              <a:lumOff val="25000"/>
                            </a:schemeClr>
                          </a:solidFill>
                          <a:latin typeface="+mn-lt"/>
                        </a:rPr>
                        <a:t> or more days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dirty="0">
                          <a:solidFill>
                            <a:schemeClr val="tx1">
                              <a:lumMod val="75000"/>
                              <a:lumOff val="25000"/>
                            </a:schemeClr>
                          </a:solidFill>
                          <a:latin typeface="+mn-lt"/>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409143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803360" cy="900000"/>
          </a:xfrm>
        </p:spPr>
        <p:txBody>
          <a:bodyPr anchor="t" anchorCtr="0">
            <a:noAutofit/>
          </a:bodyPr>
          <a:lstStyle/>
          <a:p>
            <a:r>
              <a:rPr lang="en-GB" sz="1600" dirty="0"/>
              <a:t>The proportion of pupils that participate in physical activities at the weekend or during holidays has decreased this year compared to previous years. Generally, boys are more likely to partake in physical activity than girls outside of school. </a:t>
            </a:r>
            <a:br>
              <a:rPr lang="en-GB" sz="1600" dirty="0"/>
            </a:br>
            <a:endParaRPr lang="en-GB" sz="1600" dirty="0"/>
          </a:p>
        </p:txBody>
      </p:sp>
      <p:graphicFrame>
        <p:nvGraphicFramePr>
          <p:cNvPr id="6" name="Content Placeholder 6"/>
          <p:cNvGraphicFramePr>
            <a:graphicFrameLocks/>
          </p:cNvGraphicFramePr>
          <p:nvPr>
            <p:extLst>
              <p:ext uri="{D42A27DB-BD31-4B8C-83A1-F6EECF244321}">
                <p14:modId xmlns:p14="http://schemas.microsoft.com/office/powerpoint/2010/main" val="584790478"/>
              </p:ext>
            </p:extLst>
          </p:nvPr>
        </p:nvGraphicFramePr>
        <p:xfrm>
          <a:off x="0" y="709750"/>
          <a:ext cx="4553984" cy="384190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When do you normally do physical activity? (Tick all that apply) </a:t>
            </a:r>
          </a:p>
          <a:p>
            <a:r>
              <a:rPr lang="en-GB" sz="1000" i="1" dirty="0">
                <a:solidFill>
                  <a:srgbClr val="002060"/>
                </a:solidFill>
                <a:latin typeface="Calibri" panose="020F0502020204030204" pitchFamily="34" charset="0"/>
              </a:rPr>
              <a:t>Base: All valid respondents, 2022 n=834, 2023 n=1,057, 2024 n=1,170</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8" name="Table 7"/>
          <p:cNvGraphicFramePr>
            <a:graphicFrameLocks noGrp="1"/>
          </p:cNvGraphicFramePr>
          <p:nvPr>
            <p:extLst>
              <p:ext uri="{D42A27DB-BD31-4B8C-83A1-F6EECF244321}">
                <p14:modId xmlns:p14="http://schemas.microsoft.com/office/powerpoint/2010/main" val="113283747"/>
              </p:ext>
            </p:extLst>
          </p:nvPr>
        </p:nvGraphicFramePr>
        <p:xfrm>
          <a:off x="4853117" y="859127"/>
          <a:ext cx="6780080" cy="2419133"/>
        </p:xfrm>
        <a:graphic>
          <a:graphicData uri="http://schemas.openxmlformats.org/drawingml/2006/table">
            <a:tbl>
              <a:tblPr firstRow="1" bandRow="1">
                <a:tableStyleId>{5940675A-B579-460E-94D1-54222C63F5DA}</a:tableStyleId>
              </a:tblPr>
              <a:tblGrid>
                <a:gridCol w="1581419">
                  <a:extLst>
                    <a:ext uri="{9D8B030D-6E8A-4147-A177-3AD203B41FA5}">
                      <a16:colId xmlns:a16="http://schemas.microsoft.com/office/drawing/2014/main" val="20000"/>
                    </a:ext>
                  </a:extLst>
                </a:gridCol>
                <a:gridCol w="1168267">
                  <a:extLst>
                    <a:ext uri="{9D8B030D-6E8A-4147-A177-3AD203B41FA5}">
                      <a16:colId xmlns:a16="http://schemas.microsoft.com/office/drawing/2014/main" val="20001"/>
                    </a:ext>
                  </a:extLst>
                </a:gridCol>
                <a:gridCol w="766370">
                  <a:extLst>
                    <a:ext uri="{9D8B030D-6E8A-4147-A177-3AD203B41FA5}">
                      <a16:colId xmlns:a16="http://schemas.microsoft.com/office/drawing/2014/main" val="20002"/>
                    </a:ext>
                  </a:extLst>
                </a:gridCol>
                <a:gridCol w="816006">
                  <a:extLst>
                    <a:ext uri="{9D8B030D-6E8A-4147-A177-3AD203B41FA5}">
                      <a16:colId xmlns:a16="http://schemas.microsoft.com/office/drawing/2014/main" val="20003"/>
                    </a:ext>
                  </a:extLst>
                </a:gridCol>
                <a:gridCol w="816006">
                  <a:extLst>
                    <a:ext uri="{9D8B030D-6E8A-4147-A177-3AD203B41FA5}">
                      <a16:colId xmlns:a16="http://schemas.microsoft.com/office/drawing/2014/main" val="20004"/>
                    </a:ext>
                  </a:extLst>
                </a:gridCol>
                <a:gridCol w="816006">
                  <a:extLst>
                    <a:ext uri="{9D8B030D-6E8A-4147-A177-3AD203B41FA5}">
                      <a16:colId xmlns:a16="http://schemas.microsoft.com/office/drawing/2014/main" val="20005"/>
                    </a:ext>
                  </a:extLst>
                </a:gridCol>
                <a:gridCol w="816006">
                  <a:extLst>
                    <a:ext uri="{9D8B030D-6E8A-4147-A177-3AD203B41FA5}">
                      <a16:colId xmlns:a16="http://schemas.microsoft.com/office/drawing/2014/main" val="20006"/>
                    </a:ext>
                  </a:extLst>
                </a:gridCol>
              </a:tblGrid>
              <a:tr h="370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2512">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After</a:t>
                      </a:r>
                      <a:r>
                        <a:rPr lang="en-GB" sz="1100" baseline="0" dirty="0">
                          <a:solidFill>
                            <a:schemeClr val="tx1">
                              <a:lumMod val="75000"/>
                              <a:lumOff val="25000"/>
                            </a:schemeClr>
                          </a:solidFill>
                          <a:latin typeface="+mn-lt"/>
                        </a:rPr>
                        <a:t> school</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7684267"/>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During</a:t>
                      </a:r>
                      <a:r>
                        <a:rPr lang="en-GB" sz="1100" baseline="0" dirty="0">
                          <a:solidFill>
                            <a:schemeClr val="tx1">
                              <a:lumMod val="75000"/>
                              <a:lumOff val="25000"/>
                            </a:schemeClr>
                          </a:solidFill>
                          <a:latin typeface="+mn-lt"/>
                        </a:rPr>
                        <a:t> school time</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During</a:t>
                      </a:r>
                      <a:r>
                        <a:rPr lang="en-GB" sz="1100" baseline="0" dirty="0">
                          <a:solidFill>
                            <a:schemeClr val="tx1">
                              <a:lumMod val="75000"/>
                              <a:lumOff val="25000"/>
                            </a:schemeClr>
                          </a:solidFill>
                          <a:latin typeface="+mn-lt"/>
                        </a:rPr>
                        <a:t> school holidays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71310198"/>
                  </a:ext>
                </a:extLst>
              </a:tr>
              <a:tr h="352339">
                <a:tc>
                  <a:txBody>
                    <a:bodyPr/>
                    <a:lstStyle/>
                    <a:p>
                      <a:r>
                        <a:rPr lang="en-GB" sz="1100" baseline="0" dirty="0">
                          <a:solidFill>
                            <a:schemeClr val="tx1">
                              <a:lumMod val="75000"/>
                              <a:lumOff val="25000"/>
                            </a:schemeClr>
                          </a:solidFill>
                          <a:latin typeface="+mn-lt"/>
                        </a:rPr>
                        <a:t>Don’t do physical activities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13180D3C-A44F-42DD-8F3C-B96D3003155D}"/>
              </a:ext>
            </a:extLst>
          </p:cNvPr>
          <p:cNvGraphicFramePr>
            <a:graphicFrameLocks noGrp="1"/>
          </p:cNvGraphicFramePr>
          <p:nvPr>
            <p:extLst>
              <p:ext uri="{D42A27DB-BD31-4B8C-83A1-F6EECF244321}">
                <p14:modId xmlns:p14="http://schemas.microsoft.com/office/powerpoint/2010/main" val="787701632"/>
              </p:ext>
            </p:extLst>
          </p:nvPr>
        </p:nvGraphicFramePr>
        <p:xfrm>
          <a:off x="4853117" y="3478052"/>
          <a:ext cx="6780081" cy="2743200"/>
        </p:xfrm>
        <a:graphic>
          <a:graphicData uri="http://schemas.openxmlformats.org/drawingml/2006/table">
            <a:tbl>
              <a:tblPr firstRow="1" bandRow="1">
                <a:tableStyleId>{5940675A-B579-460E-94D1-54222C63F5DA}</a:tableStyleId>
              </a:tblPr>
              <a:tblGrid>
                <a:gridCol w="1411535">
                  <a:extLst>
                    <a:ext uri="{9D8B030D-6E8A-4147-A177-3AD203B41FA5}">
                      <a16:colId xmlns:a16="http://schemas.microsoft.com/office/drawing/2014/main" val="20000"/>
                    </a:ext>
                  </a:extLst>
                </a:gridCol>
                <a:gridCol w="910154">
                  <a:extLst>
                    <a:ext uri="{9D8B030D-6E8A-4147-A177-3AD203B41FA5}">
                      <a16:colId xmlns:a16="http://schemas.microsoft.com/office/drawing/2014/main" val="20001"/>
                    </a:ext>
                  </a:extLst>
                </a:gridCol>
                <a:gridCol w="816656">
                  <a:extLst>
                    <a:ext uri="{9D8B030D-6E8A-4147-A177-3AD203B41FA5}">
                      <a16:colId xmlns:a16="http://schemas.microsoft.com/office/drawing/2014/main" val="20002"/>
                    </a:ext>
                  </a:extLst>
                </a:gridCol>
                <a:gridCol w="728347">
                  <a:extLst>
                    <a:ext uri="{9D8B030D-6E8A-4147-A177-3AD203B41FA5}">
                      <a16:colId xmlns:a16="http://schemas.microsoft.com/office/drawing/2014/main" val="20003"/>
                    </a:ext>
                  </a:extLst>
                </a:gridCol>
                <a:gridCol w="812733">
                  <a:extLst>
                    <a:ext uri="{9D8B030D-6E8A-4147-A177-3AD203B41FA5}">
                      <a16:colId xmlns:a16="http://schemas.microsoft.com/office/drawing/2014/main" val="20004"/>
                    </a:ext>
                  </a:extLst>
                </a:gridCol>
                <a:gridCol w="722011">
                  <a:extLst>
                    <a:ext uri="{9D8B030D-6E8A-4147-A177-3AD203B41FA5}">
                      <a16:colId xmlns:a16="http://schemas.microsoft.com/office/drawing/2014/main" val="20005"/>
                    </a:ext>
                  </a:extLst>
                </a:gridCol>
                <a:gridCol w="650298">
                  <a:extLst>
                    <a:ext uri="{9D8B030D-6E8A-4147-A177-3AD203B41FA5}">
                      <a16:colId xmlns:a16="http://schemas.microsoft.com/office/drawing/2014/main" val="20006"/>
                    </a:ext>
                  </a:extLst>
                </a:gridCol>
                <a:gridCol w="728347">
                  <a:extLst>
                    <a:ext uri="{9D8B030D-6E8A-4147-A177-3AD203B41FA5}">
                      <a16:colId xmlns:a16="http://schemas.microsoft.com/office/drawing/2014/main" val="1022505903"/>
                    </a:ext>
                  </a:extLst>
                </a:gridCol>
              </a:tblGrid>
              <a:tr h="321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2912">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After</a:t>
                      </a:r>
                      <a:r>
                        <a:rPr lang="en-GB" sz="1100" baseline="0" dirty="0">
                          <a:solidFill>
                            <a:schemeClr val="tx1">
                              <a:lumMod val="75000"/>
                              <a:lumOff val="25000"/>
                            </a:schemeClr>
                          </a:solidFill>
                          <a:latin typeface="+mn-lt"/>
                        </a:rPr>
                        <a:t> school</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3755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During</a:t>
                      </a:r>
                      <a:r>
                        <a:rPr lang="en-GB" sz="1100" baseline="0" dirty="0">
                          <a:solidFill>
                            <a:schemeClr val="tx1">
                              <a:lumMod val="75000"/>
                              <a:lumOff val="25000"/>
                            </a:schemeClr>
                          </a:solidFill>
                          <a:latin typeface="+mn-lt"/>
                        </a:rPr>
                        <a:t> school time</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During</a:t>
                      </a:r>
                      <a:r>
                        <a:rPr lang="en-GB" sz="1100" baseline="0" dirty="0">
                          <a:solidFill>
                            <a:schemeClr val="tx1">
                              <a:lumMod val="75000"/>
                              <a:lumOff val="25000"/>
                            </a:schemeClr>
                          </a:solidFill>
                          <a:latin typeface="+mn-lt"/>
                        </a:rPr>
                        <a:t> school holidays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0009522"/>
                  </a:ext>
                </a:extLst>
              </a:tr>
              <a:tr h="305469">
                <a:tc>
                  <a:txBody>
                    <a:bodyPr/>
                    <a:lstStyle/>
                    <a:p>
                      <a:r>
                        <a:rPr lang="en-GB" sz="1100" baseline="0" dirty="0">
                          <a:solidFill>
                            <a:schemeClr val="tx1">
                              <a:lumMod val="75000"/>
                              <a:lumOff val="25000"/>
                            </a:schemeClr>
                          </a:solidFill>
                          <a:latin typeface="+mn-lt"/>
                        </a:rPr>
                        <a:t>Don’t do physical activities</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4922376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(2) - CYPP key indicators</a:t>
            </a:r>
          </a:p>
        </p:txBody>
      </p:sp>
      <p:sp>
        <p:nvSpPr>
          <p:cNvPr id="3" name="Content Placeholder 2"/>
          <p:cNvSpPr>
            <a:spLocks noGrp="1"/>
          </p:cNvSpPr>
          <p:nvPr>
            <p:ph idx="1"/>
          </p:nvPr>
        </p:nvSpPr>
        <p:spPr>
          <a:xfrm>
            <a:off x="5410545" y="919179"/>
            <a:ext cx="5528769" cy="2632418"/>
          </a:xfrm>
        </p:spPr>
        <p:txBody>
          <a:bodyPr>
            <a:noAutofit/>
          </a:bodyPr>
          <a:lstStyle/>
          <a:p>
            <a:pPr marL="0" indent="0">
              <a:lnSpc>
                <a:spcPct val="100000"/>
              </a:lnSpc>
              <a:spcBef>
                <a:spcPts val="600"/>
              </a:spcBef>
              <a:spcAft>
                <a:spcPts val="600"/>
              </a:spcAft>
              <a:buNone/>
            </a:pPr>
            <a:r>
              <a:rPr lang="en-GB" sz="1600" i="1" dirty="0"/>
              <a:t>CYPP-1: </a:t>
            </a:r>
            <a:r>
              <a:rPr lang="en-GB" sz="1600" b="1" dirty="0"/>
              <a:t>On which days did you do any physical activity in the last 7 days? </a:t>
            </a:r>
          </a:p>
          <a:p>
            <a:pPr marL="0" indent="0">
              <a:lnSpc>
                <a:spcPct val="100000"/>
              </a:lnSpc>
              <a:spcBef>
                <a:spcPts val="600"/>
              </a:spcBef>
              <a:spcAft>
                <a:spcPts val="600"/>
              </a:spcAft>
              <a:buNone/>
            </a:pPr>
            <a:r>
              <a:rPr lang="en-GB" sz="1400" dirty="0">
                <a:solidFill>
                  <a:srgbClr val="404040"/>
                </a:solidFill>
              </a:rPr>
              <a:t>Physical activities undertaken are spread relatively evenly throughout the week, with a slightly lower uptake on Sundays (51%). </a:t>
            </a:r>
          </a:p>
          <a:p>
            <a:pPr marL="0" indent="0">
              <a:lnSpc>
                <a:spcPct val="100000"/>
              </a:lnSpc>
              <a:spcBef>
                <a:spcPts val="600"/>
              </a:spcBef>
              <a:spcAft>
                <a:spcPts val="600"/>
              </a:spcAft>
              <a:buNone/>
            </a:pPr>
            <a:r>
              <a:rPr lang="en-GB" sz="1400" dirty="0">
                <a:solidFill>
                  <a:srgbClr val="404040"/>
                </a:solidFill>
              </a:rPr>
              <a:t>The majority of pupils (96%) had at least one day of activity over the past 7 days and exercise on average 4.3 days a week. </a:t>
            </a:r>
          </a:p>
          <a:p>
            <a:pPr marL="0" indent="0">
              <a:lnSpc>
                <a:spcPct val="100000"/>
              </a:lnSpc>
              <a:spcBef>
                <a:spcPts val="600"/>
              </a:spcBef>
              <a:spcAft>
                <a:spcPts val="600"/>
              </a:spcAft>
              <a:buNone/>
            </a:pPr>
            <a:r>
              <a:rPr lang="en-GB" sz="1400" dirty="0">
                <a:solidFill>
                  <a:srgbClr val="404040"/>
                </a:solidFill>
              </a:rPr>
              <a:t>Year 8s exercise on average 4.3 days in a 7-day period, with Year 10s also on average 4.3 days. 52% of boys exercise five or more days, compared to 43% of girls. </a:t>
            </a:r>
            <a:endParaRPr lang="en-GB" sz="1400" dirty="0">
              <a:solidFill>
                <a:srgbClr val="FF0000"/>
              </a:solidFill>
            </a:endParaRPr>
          </a:p>
          <a:p>
            <a:pPr marL="0" indent="0">
              <a:lnSpc>
                <a:spcPct val="100000"/>
              </a:lnSpc>
              <a:spcBef>
                <a:spcPts val="600"/>
              </a:spcBef>
              <a:spcAft>
                <a:spcPts val="600"/>
              </a:spcAft>
              <a:buNone/>
            </a:pPr>
            <a:r>
              <a:rPr lang="en-GB" sz="1400" dirty="0"/>
              <a:t> </a:t>
            </a:r>
          </a:p>
        </p:txBody>
      </p:sp>
      <p:graphicFrame>
        <p:nvGraphicFramePr>
          <p:cNvPr id="4" name="Content Placeholder 6"/>
          <p:cNvGraphicFramePr>
            <a:graphicFrameLocks/>
          </p:cNvGraphicFramePr>
          <p:nvPr>
            <p:extLst>
              <p:ext uri="{D42A27DB-BD31-4B8C-83A1-F6EECF244321}">
                <p14:modId xmlns:p14="http://schemas.microsoft.com/office/powerpoint/2010/main" val="3096613509"/>
              </p:ext>
            </p:extLst>
          </p:nvPr>
        </p:nvGraphicFramePr>
        <p:xfrm>
          <a:off x="183600" y="835200"/>
          <a:ext cx="4693347" cy="2716397"/>
        </p:xfrm>
        <a:graphic>
          <a:graphicData uri="http://schemas.openxmlformats.org/drawingml/2006/chart">
            <c:chart xmlns:c="http://schemas.openxmlformats.org/drawingml/2006/chart" xmlns:r="http://schemas.openxmlformats.org/officeDocument/2006/relationships" r:id="rId3"/>
          </a:graphicData>
        </a:graphic>
      </p:graphicFrame>
      <p:sp>
        <p:nvSpPr>
          <p:cNvPr id="5" name="Content Placeholder 2"/>
          <p:cNvSpPr txBox="1">
            <a:spLocks/>
          </p:cNvSpPr>
          <p:nvPr/>
        </p:nvSpPr>
        <p:spPr>
          <a:xfrm>
            <a:off x="183018" y="4031938"/>
            <a:ext cx="7505405" cy="219662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CYPP-2: </a:t>
            </a:r>
            <a:r>
              <a:rPr lang="en-GB" sz="1600" b="1" dirty="0"/>
              <a:t>Have you been bullied at or near school in the last 12 months?</a:t>
            </a:r>
          </a:p>
          <a:p>
            <a:pPr marL="0" indent="0">
              <a:lnSpc>
                <a:spcPct val="100000"/>
              </a:lnSpc>
              <a:spcBef>
                <a:spcPts val="600"/>
              </a:spcBef>
              <a:spcAft>
                <a:spcPts val="600"/>
              </a:spcAft>
              <a:buNone/>
            </a:pPr>
            <a:r>
              <a:rPr lang="en-GB" sz="1400" dirty="0">
                <a:solidFill>
                  <a:srgbClr val="404040"/>
                </a:solidFill>
              </a:rPr>
              <a:t>Overall, 23% of pupils have experienced being bullied.</a:t>
            </a:r>
          </a:p>
          <a:p>
            <a:pPr marL="0" indent="0">
              <a:lnSpc>
                <a:spcPct val="100000"/>
              </a:lnSpc>
              <a:spcBef>
                <a:spcPts val="600"/>
              </a:spcBef>
              <a:spcAft>
                <a:spcPts val="600"/>
              </a:spcAft>
              <a:buNone/>
            </a:pPr>
            <a:r>
              <a:rPr lang="en-GB" sz="1400" dirty="0">
                <a:solidFill>
                  <a:srgbClr val="404040"/>
                </a:solidFill>
              </a:rPr>
              <a:t>Groups reporting lower than average incidents of bullying are Year 10s (17%) and boys (17%). Cohorts reporting higher than average incidents of bullying were LGBTQ pupils (42%) and the young carers (51%) (see slide 70 for more details). </a:t>
            </a:r>
          </a:p>
          <a:p>
            <a:pPr marL="0" indent="0">
              <a:lnSpc>
                <a:spcPct val="100000"/>
              </a:lnSpc>
              <a:spcBef>
                <a:spcPts val="600"/>
              </a:spcBef>
              <a:spcAft>
                <a:spcPts val="600"/>
              </a:spcAft>
              <a:buFont typeface="Arial" panose="020B0604020202020204" pitchFamily="34" charset="0"/>
              <a:buNone/>
            </a:pPr>
            <a:r>
              <a:rPr lang="en-GB" sz="1400" dirty="0"/>
              <a:t> </a:t>
            </a: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2022 n=834, 2023 n=1,057, 2024 n=1,170</a:t>
            </a:r>
          </a:p>
        </p:txBody>
      </p:sp>
      <p:graphicFrame>
        <p:nvGraphicFramePr>
          <p:cNvPr id="9" name="Chart 8">
            <a:extLst>
              <a:ext uri="{FF2B5EF4-FFF2-40B4-BE49-F238E27FC236}">
                <a16:creationId xmlns:a16="http://schemas.microsoft.com/office/drawing/2014/main" id="{E32D04EA-BEE4-47B7-BED7-976F6D51D16C}"/>
              </a:ext>
            </a:extLst>
          </p:cNvPr>
          <p:cNvGraphicFramePr/>
          <p:nvPr>
            <p:extLst>
              <p:ext uri="{D42A27DB-BD31-4B8C-83A1-F6EECF244321}">
                <p14:modId xmlns:p14="http://schemas.microsoft.com/office/powerpoint/2010/main" val="364569385"/>
              </p:ext>
            </p:extLst>
          </p:nvPr>
        </p:nvGraphicFramePr>
        <p:xfrm>
          <a:off x="7458617" y="3654310"/>
          <a:ext cx="4171305" cy="28679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5863526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11048" cy="900000"/>
          </a:xfrm>
        </p:spPr>
        <p:txBody>
          <a:bodyPr vert="horz" lIns="91440" tIns="45720" rIns="91440" bIns="45720" rtlCol="0" anchor="t">
            <a:normAutofit/>
          </a:bodyPr>
          <a:lstStyle/>
          <a:p>
            <a:r>
              <a:rPr lang="en-GB" sz="1600" dirty="0"/>
              <a:t>Pupils are most likely to participate in physical activity with friends after school (50%) and least likely to participate in school clubs (12%). Compared to previous years, pupils saying that they participate in physical activities with friends during school has decreased.</a:t>
            </a:r>
          </a:p>
        </p:txBody>
      </p:sp>
      <p:graphicFrame>
        <p:nvGraphicFramePr>
          <p:cNvPr id="6" name="Content Placeholder 6"/>
          <p:cNvGraphicFramePr>
            <a:graphicFrameLocks/>
          </p:cNvGraphicFramePr>
          <p:nvPr>
            <p:extLst>
              <p:ext uri="{D42A27DB-BD31-4B8C-83A1-F6EECF244321}">
                <p14:modId xmlns:p14="http://schemas.microsoft.com/office/powerpoint/2010/main" val="1775723027"/>
              </p:ext>
            </p:extLst>
          </p:nvPr>
        </p:nvGraphicFramePr>
        <p:xfrm>
          <a:off x="183019" y="835200"/>
          <a:ext cx="9089345" cy="4883244"/>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2022 n=796, 2023 n=1,019, 2024 n=1,125</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141461364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616511"/>
          </a:xfrm>
        </p:spPr>
        <p:txBody>
          <a:bodyPr anchor="t" anchorCtr="0">
            <a:normAutofit/>
          </a:bodyPr>
          <a:lstStyle/>
          <a:p>
            <a:r>
              <a:rPr lang="en-GB" sz="1600" dirty="0"/>
              <a:t>Approximately half of all pupils say they participate in physical activity with friends after school, which decreases to 40% for ethnic minority pupils and LGBTQ pupils that say the same. </a:t>
            </a:r>
          </a:p>
        </p:txBody>
      </p:sp>
      <p:sp>
        <p:nvSpPr>
          <p:cNvPr id="9" name="TextBox 8"/>
          <p:cNvSpPr txBox="1"/>
          <p:nvPr/>
        </p:nvSpPr>
        <p:spPr>
          <a:xfrm>
            <a:off x="183600" y="6531814"/>
            <a:ext cx="6741419" cy="246221"/>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2142757633"/>
              </p:ext>
            </p:extLst>
          </p:nvPr>
        </p:nvGraphicFramePr>
        <p:xfrm>
          <a:off x="294701" y="970894"/>
          <a:ext cx="11338500" cy="2375484"/>
        </p:xfrm>
        <a:graphic>
          <a:graphicData uri="http://schemas.openxmlformats.org/drawingml/2006/table">
            <a:tbl>
              <a:tblPr firstRow="1" bandRow="1">
                <a:tableStyleId>{5940675A-B579-460E-94D1-54222C63F5DA}</a:tableStyleId>
              </a:tblPr>
              <a:tblGrid>
                <a:gridCol w="1829565">
                  <a:extLst>
                    <a:ext uri="{9D8B030D-6E8A-4147-A177-3AD203B41FA5}">
                      <a16:colId xmlns:a16="http://schemas.microsoft.com/office/drawing/2014/main" val="20000"/>
                    </a:ext>
                  </a:extLst>
                </a:gridCol>
                <a:gridCol w="1681231">
                  <a:extLst>
                    <a:ext uri="{9D8B030D-6E8A-4147-A177-3AD203B41FA5}">
                      <a16:colId xmlns:a16="http://schemas.microsoft.com/office/drawing/2014/main" val="20001"/>
                    </a:ext>
                  </a:extLst>
                </a:gridCol>
                <a:gridCol w="1488420">
                  <a:extLst>
                    <a:ext uri="{9D8B030D-6E8A-4147-A177-3AD203B41FA5}">
                      <a16:colId xmlns:a16="http://schemas.microsoft.com/office/drawing/2014/main" val="20003"/>
                    </a:ext>
                  </a:extLst>
                </a:gridCol>
                <a:gridCol w="1584821">
                  <a:extLst>
                    <a:ext uri="{9D8B030D-6E8A-4147-A177-3AD203B41FA5}">
                      <a16:colId xmlns:a16="http://schemas.microsoft.com/office/drawing/2014/main" val="20005"/>
                    </a:ext>
                  </a:extLst>
                </a:gridCol>
                <a:gridCol w="1584821">
                  <a:extLst>
                    <a:ext uri="{9D8B030D-6E8A-4147-A177-3AD203B41FA5}">
                      <a16:colId xmlns:a16="http://schemas.microsoft.com/office/drawing/2014/main" val="20007"/>
                    </a:ext>
                  </a:extLst>
                </a:gridCol>
                <a:gridCol w="1584821">
                  <a:extLst>
                    <a:ext uri="{9D8B030D-6E8A-4147-A177-3AD203B41FA5}">
                      <a16:colId xmlns:a16="http://schemas.microsoft.com/office/drawing/2014/main" val="20009"/>
                    </a:ext>
                  </a:extLst>
                </a:gridCol>
                <a:gridCol w="1584821">
                  <a:extLst>
                    <a:ext uri="{9D8B030D-6E8A-4147-A177-3AD203B41FA5}">
                      <a16:colId xmlns:a16="http://schemas.microsoft.com/office/drawing/2014/main" val="20011"/>
                    </a:ext>
                  </a:extLst>
                </a:gridCol>
              </a:tblGrid>
              <a:tr h="2653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100" dirty="0">
                          <a:solidFill>
                            <a:schemeClr val="tx1">
                              <a:lumMod val="75000"/>
                              <a:lumOff val="25000"/>
                            </a:schemeClr>
                          </a:solidFill>
                          <a:latin typeface="+mn-lt"/>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100" dirty="0">
                          <a:solidFill>
                            <a:schemeClr val="tx1">
                              <a:lumMod val="75000"/>
                              <a:lumOff val="25000"/>
                            </a:schemeClr>
                          </a:solidFill>
                          <a:latin typeface="+mn-lt"/>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100" dirty="0">
                          <a:solidFill>
                            <a:schemeClr val="tx1">
                              <a:lumMod val="75000"/>
                              <a:lumOff val="25000"/>
                            </a:schemeClr>
                          </a:solidFill>
                          <a:latin typeface="+mn-lt"/>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100" dirty="0">
                          <a:solidFill>
                            <a:schemeClr val="tx1">
                              <a:lumMod val="75000"/>
                              <a:lumOff val="25000"/>
                            </a:schemeClr>
                          </a:solidFill>
                          <a:latin typeface="+mn-lt"/>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100" dirty="0">
                          <a:solidFill>
                            <a:schemeClr val="tx1">
                              <a:lumMod val="75000"/>
                              <a:lumOff val="25000"/>
                            </a:schemeClr>
                          </a:solidFill>
                          <a:latin typeface="+mn-lt"/>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100" dirty="0">
                          <a:solidFill>
                            <a:schemeClr val="tx1">
                              <a:lumMod val="75000"/>
                              <a:lumOff val="25000"/>
                            </a:schemeClr>
                          </a:solidFill>
                          <a:latin typeface="+mn-lt"/>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265332">
                <a:tc>
                  <a:txBody>
                    <a:bodyPr/>
                    <a:lstStyle/>
                    <a:p>
                      <a:r>
                        <a:rPr lang="en-GB" sz="1100" dirty="0">
                          <a:solidFill>
                            <a:schemeClr val="tx1">
                              <a:lumMod val="75000"/>
                              <a:lumOff val="25000"/>
                            </a:schemeClr>
                          </a:solidFill>
                          <a:latin typeface="+mn-lt"/>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graphicFrame>
        <p:nvGraphicFramePr>
          <p:cNvPr id="6" name="Table 5">
            <a:extLst>
              <a:ext uri="{FF2B5EF4-FFF2-40B4-BE49-F238E27FC236}">
                <a16:creationId xmlns:a16="http://schemas.microsoft.com/office/drawing/2014/main" id="{FE786BE6-5869-424D-8C97-785A0001FDF8}"/>
              </a:ext>
            </a:extLst>
          </p:cNvPr>
          <p:cNvGraphicFramePr>
            <a:graphicFrameLocks noGrp="1"/>
          </p:cNvGraphicFramePr>
          <p:nvPr>
            <p:extLst>
              <p:ext uri="{D42A27DB-BD31-4B8C-83A1-F6EECF244321}">
                <p14:modId xmlns:p14="http://schemas.microsoft.com/office/powerpoint/2010/main" val="3296086593"/>
              </p:ext>
            </p:extLst>
          </p:nvPr>
        </p:nvGraphicFramePr>
        <p:xfrm>
          <a:off x="294703" y="3614157"/>
          <a:ext cx="11338499" cy="2536872"/>
        </p:xfrm>
        <a:graphic>
          <a:graphicData uri="http://schemas.openxmlformats.org/drawingml/2006/table">
            <a:tbl>
              <a:tblPr firstRow="1" bandRow="1">
                <a:tableStyleId>{5940675A-B579-460E-94D1-54222C63F5DA}</a:tableStyleId>
              </a:tblPr>
              <a:tblGrid>
                <a:gridCol w="1605201">
                  <a:extLst>
                    <a:ext uri="{9D8B030D-6E8A-4147-A177-3AD203B41FA5}">
                      <a16:colId xmlns:a16="http://schemas.microsoft.com/office/drawing/2014/main" val="20000"/>
                    </a:ext>
                  </a:extLst>
                </a:gridCol>
                <a:gridCol w="1475057">
                  <a:extLst>
                    <a:ext uri="{9D8B030D-6E8A-4147-A177-3AD203B41FA5}">
                      <a16:colId xmlns:a16="http://schemas.microsoft.com/office/drawing/2014/main" val="20001"/>
                    </a:ext>
                  </a:extLst>
                </a:gridCol>
                <a:gridCol w="1305891">
                  <a:extLst>
                    <a:ext uri="{9D8B030D-6E8A-4147-A177-3AD203B41FA5}">
                      <a16:colId xmlns:a16="http://schemas.microsoft.com/office/drawing/2014/main" val="20003"/>
                    </a:ext>
                  </a:extLst>
                </a:gridCol>
                <a:gridCol w="1390470">
                  <a:extLst>
                    <a:ext uri="{9D8B030D-6E8A-4147-A177-3AD203B41FA5}">
                      <a16:colId xmlns:a16="http://schemas.microsoft.com/office/drawing/2014/main" val="20005"/>
                    </a:ext>
                  </a:extLst>
                </a:gridCol>
                <a:gridCol w="1390470">
                  <a:extLst>
                    <a:ext uri="{9D8B030D-6E8A-4147-A177-3AD203B41FA5}">
                      <a16:colId xmlns:a16="http://schemas.microsoft.com/office/drawing/2014/main" val="20007"/>
                    </a:ext>
                  </a:extLst>
                </a:gridCol>
                <a:gridCol w="1390470">
                  <a:extLst>
                    <a:ext uri="{9D8B030D-6E8A-4147-A177-3AD203B41FA5}">
                      <a16:colId xmlns:a16="http://schemas.microsoft.com/office/drawing/2014/main" val="20009"/>
                    </a:ext>
                  </a:extLst>
                </a:gridCol>
                <a:gridCol w="1390470">
                  <a:extLst>
                    <a:ext uri="{9D8B030D-6E8A-4147-A177-3AD203B41FA5}">
                      <a16:colId xmlns:a16="http://schemas.microsoft.com/office/drawing/2014/main" val="20011"/>
                    </a:ext>
                  </a:extLst>
                </a:gridCol>
                <a:gridCol w="1390470">
                  <a:extLst>
                    <a:ext uri="{9D8B030D-6E8A-4147-A177-3AD203B41FA5}">
                      <a16:colId xmlns:a16="http://schemas.microsoft.com/office/drawing/2014/main" val="3756069249"/>
                    </a:ext>
                  </a:extLst>
                </a:gridCol>
              </a:tblGrid>
              <a:tr h="265332">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100" dirty="0">
                          <a:solidFill>
                            <a:schemeClr val="tx1">
                              <a:lumMod val="75000"/>
                              <a:lumOff val="25000"/>
                            </a:schemeClr>
                          </a:solidFill>
                          <a:latin typeface="+mn-lt"/>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65332">
                <a:tc>
                  <a:txBody>
                    <a:bodyPr/>
                    <a:lstStyle/>
                    <a:p>
                      <a:r>
                        <a:rPr lang="en-GB" sz="1100" dirty="0">
                          <a:solidFill>
                            <a:schemeClr val="tx1">
                              <a:lumMod val="75000"/>
                              <a:lumOff val="25000"/>
                            </a:schemeClr>
                          </a:solidFill>
                          <a:latin typeface="+mn-lt"/>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100" dirty="0">
                          <a:solidFill>
                            <a:schemeClr val="tx1">
                              <a:lumMod val="75000"/>
                              <a:lumOff val="25000"/>
                            </a:schemeClr>
                          </a:solidFill>
                          <a:latin typeface="+mn-lt"/>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100" dirty="0">
                          <a:solidFill>
                            <a:schemeClr val="tx1">
                              <a:lumMod val="75000"/>
                              <a:lumOff val="25000"/>
                            </a:schemeClr>
                          </a:solidFill>
                          <a:latin typeface="+mn-lt"/>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100" dirty="0">
                          <a:solidFill>
                            <a:schemeClr val="tx1">
                              <a:lumMod val="75000"/>
                              <a:lumOff val="25000"/>
                            </a:schemeClr>
                          </a:solidFill>
                          <a:latin typeface="+mn-lt"/>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100" dirty="0">
                          <a:solidFill>
                            <a:schemeClr val="tx1">
                              <a:lumMod val="75000"/>
                              <a:lumOff val="25000"/>
                            </a:schemeClr>
                          </a:solidFill>
                          <a:latin typeface="+mn-lt"/>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189350">
                <a:tc>
                  <a:txBody>
                    <a:bodyPr/>
                    <a:lstStyle/>
                    <a:p>
                      <a:r>
                        <a:rPr lang="en-GB" sz="1100" dirty="0">
                          <a:solidFill>
                            <a:schemeClr val="tx1">
                              <a:lumMod val="75000"/>
                              <a:lumOff val="25000"/>
                            </a:schemeClr>
                          </a:solidFill>
                          <a:latin typeface="+mn-lt"/>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spTree>
    <p:extLst>
      <p:ext uri="{BB962C8B-B14F-4D97-AF65-F5344CB8AC3E}">
        <p14:creationId xmlns:p14="http://schemas.microsoft.com/office/powerpoint/2010/main" val="165248509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20" y="180000"/>
            <a:ext cx="11723642" cy="900000"/>
          </a:xfrm>
        </p:spPr>
        <p:txBody>
          <a:bodyPr anchor="t" anchorCtr="0">
            <a:normAutofit/>
          </a:bodyPr>
          <a:lstStyle/>
          <a:p>
            <a:r>
              <a:rPr lang="en-GB" sz="1600" dirty="0"/>
              <a:t>84% of pupils exercise for at least 30 minutes per day. Boys are the group mostly likely to do more than an hour. </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an average day how long do you spend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2022 n=796, 2023 n=1,019, 2024 n=1,125</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4044495627"/>
              </p:ext>
            </p:extLst>
          </p:nvPr>
        </p:nvGraphicFramePr>
        <p:xfrm>
          <a:off x="5688863" y="782409"/>
          <a:ext cx="5944339" cy="2337063"/>
        </p:xfrm>
        <a:graphic>
          <a:graphicData uri="http://schemas.openxmlformats.org/drawingml/2006/table">
            <a:tbl>
              <a:tblPr firstRow="1" bandRow="1">
                <a:tableStyleId>{5940675A-B579-460E-94D1-54222C63F5DA}</a:tableStyleId>
              </a:tblPr>
              <a:tblGrid>
                <a:gridCol w="1154635">
                  <a:extLst>
                    <a:ext uri="{9D8B030D-6E8A-4147-A177-3AD203B41FA5}">
                      <a16:colId xmlns:a16="http://schemas.microsoft.com/office/drawing/2014/main" val="20000"/>
                    </a:ext>
                  </a:extLst>
                </a:gridCol>
                <a:gridCol w="832567">
                  <a:extLst>
                    <a:ext uri="{9D8B030D-6E8A-4147-A177-3AD203B41FA5}">
                      <a16:colId xmlns:a16="http://schemas.microsoft.com/office/drawing/2014/main" val="20001"/>
                    </a:ext>
                  </a:extLst>
                </a:gridCol>
                <a:gridCol w="764001">
                  <a:extLst>
                    <a:ext uri="{9D8B030D-6E8A-4147-A177-3AD203B41FA5}">
                      <a16:colId xmlns:a16="http://schemas.microsoft.com/office/drawing/2014/main" val="20002"/>
                    </a:ext>
                  </a:extLst>
                </a:gridCol>
                <a:gridCol w="798284">
                  <a:extLst>
                    <a:ext uri="{9D8B030D-6E8A-4147-A177-3AD203B41FA5}">
                      <a16:colId xmlns:a16="http://schemas.microsoft.com/office/drawing/2014/main" val="20003"/>
                    </a:ext>
                  </a:extLst>
                </a:gridCol>
                <a:gridCol w="798284">
                  <a:extLst>
                    <a:ext uri="{9D8B030D-6E8A-4147-A177-3AD203B41FA5}">
                      <a16:colId xmlns:a16="http://schemas.microsoft.com/office/drawing/2014/main" val="20004"/>
                    </a:ext>
                  </a:extLst>
                </a:gridCol>
                <a:gridCol w="798284">
                  <a:extLst>
                    <a:ext uri="{9D8B030D-6E8A-4147-A177-3AD203B41FA5}">
                      <a16:colId xmlns:a16="http://schemas.microsoft.com/office/drawing/2014/main" val="20005"/>
                    </a:ext>
                  </a:extLst>
                </a:gridCol>
                <a:gridCol w="798284">
                  <a:extLst>
                    <a:ext uri="{9D8B030D-6E8A-4147-A177-3AD203B41FA5}">
                      <a16:colId xmlns:a16="http://schemas.microsoft.com/office/drawing/2014/main" val="20006"/>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685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9" name="Chart 8"/>
          <p:cNvGraphicFramePr/>
          <p:nvPr>
            <p:extLst>
              <p:ext uri="{D42A27DB-BD31-4B8C-83A1-F6EECF244321}">
                <p14:modId xmlns:p14="http://schemas.microsoft.com/office/powerpoint/2010/main" val="975232566"/>
              </p:ext>
            </p:extLst>
          </p:nvPr>
        </p:nvGraphicFramePr>
        <p:xfrm>
          <a:off x="183018" y="473250"/>
          <a:ext cx="5505843" cy="47547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AA8117C9-BA13-4A2B-A871-D146201E56EA}"/>
              </a:ext>
            </a:extLst>
          </p:cNvPr>
          <p:cNvGraphicFramePr>
            <a:graphicFrameLocks noGrp="1"/>
          </p:cNvGraphicFramePr>
          <p:nvPr>
            <p:extLst>
              <p:ext uri="{D42A27DB-BD31-4B8C-83A1-F6EECF244321}">
                <p14:modId xmlns:p14="http://schemas.microsoft.com/office/powerpoint/2010/main" val="2829478100"/>
              </p:ext>
            </p:extLst>
          </p:nvPr>
        </p:nvGraphicFramePr>
        <p:xfrm>
          <a:off x="5688863" y="3186935"/>
          <a:ext cx="5944338" cy="2501692"/>
        </p:xfrm>
        <a:graphic>
          <a:graphicData uri="http://schemas.openxmlformats.org/drawingml/2006/table">
            <a:tbl>
              <a:tblPr firstRow="1" bandRow="1">
                <a:tableStyleId>{5940675A-B579-460E-94D1-54222C63F5DA}</a:tableStyleId>
              </a:tblPr>
              <a:tblGrid>
                <a:gridCol w="1017934">
                  <a:extLst>
                    <a:ext uri="{9D8B030D-6E8A-4147-A177-3AD203B41FA5}">
                      <a16:colId xmlns:a16="http://schemas.microsoft.com/office/drawing/2014/main" val="20000"/>
                    </a:ext>
                  </a:extLst>
                </a:gridCol>
                <a:gridCol w="611274">
                  <a:extLst>
                    <a:ext uri="{9D8B030D-6E8A-4147-A177-3AD203B41FA5}">
                      <a16:colId xmlns:a16="http://schemas.microsoft.com/office/drawing/2014/main" val="20001"/>
                    </a:ext>
                  </a:extLst>
                </a:gridCol>
                <a:gridCol w="796270">
                  <a:extLst>
                    <a:ext uri="{9D8B030D-6E8A-4147-A177-3AD203B41FA5}">
                      <a16:colId xmlns:a16="http://schemas.microsoft.com/office/drawing/2014/main" val="20002"/>
                    </a:ext>
                  </a:extLst>
                </a:gridCol>
                <a:gridCol w="703772">
                  <a:extLst>
                    <a:ext uri="{9D8B030D-6E8A-4147-A177-3AD203B41FA5}">
                      <a16:colId xmlns:a16="http://schemas.microsoft.com/office/drawing/2014/main" val="20003"/>
                    </a:ext>
                  </a:extLst>
                </a:gridCol>
                <a:gridCol w="824917">
                  <a:extLst>
                    <a:ext uri="{9D8B030D-6E8A-4147-A177-3AD203B41FA5}">
                      <a16:colId xmlns:a16="http://schemas.microsoft.com/office/drawing/2014/main" val="20004"/>
                    </a:ext>
                  </a:extLst>
                </a:gridCol>
                <a:gridCol w="708854">
                  <a:extLst>
                    <a:ext uri="{9D8B030D-6E8A-4147-A177-3AD203B41FA5}">
                      <a16:colId xmlns:a16="http://schemas.microsoft.com/office/drawing/2014/main" val="20005"/>
                    </a:ext>
                  </a:extLst>
                </a:gridCol>
                <a:gridCol w="577545">
                  <a:extLst>
                    <a:ext uri="{9D8B030D-6E8A-4147-A177-3AD203B41FA5}">
                      <a16:colId xmlns:a16="http://schemas.microsoft.com/office/drawing/2014/main" val="20006"/>
                    </a:ext>
                  </a:extLst>
                </a:gridCol>
                <a:gridCol w="703772">
                  <a:extLst>
                    <a:ext uri="{9D8B030D-6E8A-4147-A177-3AD203B41FA5}">
                      <a16:colId xmlns:a16="http://schemas.microsoft.com/office/drawing/2014/main" val="836290572"/>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r>
                        <a:rPr lang="en-GB" sz="1100" dirty="0">
                          <a:solidFill>
                            <a:schemeClr val="tx1">
                              <a:lumMod val="75000"/>
                              <a:lumOff val="25000"/>
                            </a:schemeClr>
                          </a:solidFill>
                          <a:latin typeface="+mn-lt"/>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1023450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49751" cy="900000"/>
          </a:xfrm>
        </p:spPr>
        <p:txBody>
          <a:bodyPr anchor="t" anchorCtr="0">
            <a:normAutofit/>
          </a:bodyPr>
          <a:lstStyle/>
          <a:p>
            <a:r>
              <a:rPr lang="en-GB" sz="1600" dirty="0"/>
              <a:t>54% of pupils say doing physical activity normally makes them breathe faster or get hot and tired, a figure that has steadily declined over the last few years. LGBTQ pupils are more likely to say that physical activity makes them hot and tired than any other cohort (66%).</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Think about the times you normally do physical activity. Does it make you breathe faster or get hot and tired?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2022 n=796, 2023 n=1,019, 2024 n=1,125</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1190117362"/>
              </p:ext>
            </p:extLst>
          </p:nvPr>
        </p:nvGraphicFramePr>
        <p:xfrm>
          <a:off x="5554563" y="1165765"/>
          <a:ext cx="6078636" cy="2305458"/>
        </p:xfrm>
        <a:graphic>
          <a:graphicData uri="http://schemas.openxmlformats.org/drawingml/2006/table">
            <a:tbl>
              <a:tblPr firstRow="1" bandRow="1">
                <a:tableStyleId>{5940675A-B579-460E-94D1-54222C63F5DA}</a:tableStyleId>
              </a:tblPr>
              <a:tblGrid>
                <a:gridCol w="1180722">
                  <a:extLst>
                    <a:ext uri="{9D8B030D-6E8A-4147-A177-3AD203B41FA5}">
                      <a16:colId xmlns:a16="http://schemas.microsoft.com/office/drawing/2014/main" val="20000"/>
                    </a:ext>
                  </a:extLst>
                </a:gridCol>
                <a:gridCol w="1118732">
                  <a:extLst>
                    <a:ext uri="{9D8B030D-6E8A-4147-A177-3AD203B41FA5}">
                      <a16:colId xmlns:a16="http://schemas.microsoft.com/office/drawing/2014/main" val="20001"/>
                    </a:ext>
                  </a:extLst>
                </a:gridCol>
                <a:gridCol w="741212">
                  <a:extLst>
                    <a:ext uri="{9D8B030D-6E8A-4147-A177-3AD203B41FA5}">
                      <a16:colId xmlns:a16="http://schemas.microsoft.com/office/drawing/2014/main" val="20002"/>
                    </a:ext>
                  </a:extLst>
                </a:gridCol>
                <a:gridCol w="906404">
                  <a:extLst>
                    <a:ext uri="{9D8B030D-6E8A-4147-A177-3AD203B41FA5}">
                      <a16:colId xmlns:a16="http://schemas.microsoft.com/office/drawing/2014/main" val="20003"/>
                    </a:ext>
                  </a:extLst>
                </a:gridCol>
                <a:gridCol w="733655">
                  <a:extLst>
                    <a:ext uri="{9D8B030D-6E8A-4147-A177-3AD203B41FA5}">
                      <a16:colId xmlns:a16="http://schemas.microsoft.com/office/drawing/2014/main" val="20004"/>
                    </a:ext>
                  </a:extLst>
                </a:gridCol>
                <a:gridCol w="684084">
                  <a:extLst>
                    <a:ext uri="{9D8B030D-6E8A-4147-A177-3AD203B41FA5}">
                      <a16:colId xmlns:a16="http://schemas.microsoft.com/office/drawing/2014/main" val="20005"/>
                    </a:ext>
                  </a:extLst>
                </a:gridCol>
                <a:gridCol w="713827">
                  <a:extLst>
                    <a:ext uri="{9D8B030D-6E8A-4147-A177-3AD203B41FA5}">
                      <a16:colId xmlns:a16="http://schemas.microsoft.com/office/drawing/2014/main" val="20006"/>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77438599"/>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p:cNvGraphicFramePr/>
          <p:nvPr>
            <p:extLst>
              <p:ext uri="{D42A27DB-BD31-4B8C-83A1-F6EECF244321}">
                <p14:modId xmlns:p14="http://schemas.microsoft.com/office/powerpoint/2010/main" val="2904988918"/>
              </p:ext>
            </p:extLst>
          </p:nvPr>
        </p:nvGraphicFramePr>
        <p:xfrm>
          <a:off x="183600" y="835200"/>
          <a:ext cx="4158344" cy="390521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428D112C-53F1-4D55-A2C6-B6CEF1538ADA}"/>
              </a:ext>
            </a:extLst>
          </p:cNvPr>
          <p:cNvGraphicFramePr>
            <a:graphicFrameLocks noGrp="1"/>
          </p:cNvGraphicFramePr>
          <p:nvPr>
            <p:extLst>
              <p:ext uri="{D42A27DB-BD31-4B8C-83A1-F6EECF244321}">
                <p14:modId xmlns:p14="http://schemas.microsoft.com/office/powerpoint/2010/main" val="1017468543"/>
              </p:ext>
            </p:extLst>
          </p:nvPr>
        </p:nvGraphicFramePr>
        <p:xfrm>
          <a:off x="5554563" y="3585994"/>
          <a:ext cx="6078636" cy="2340845"/>
        </p:xfrm>
        <a:graphic>
          <a:graphicData uri="http://schemas.openxmlformats.org/drawingml/2006/table">
            <a:tbl>
              <a:tblPr firstRow="1" bandRow="1">
                <a:tableStyleId>{5940675A-B579-460E-94D1-54222C63F5DA}</a:tableStyleId>
              </a:tblPr>
              <a:tblGrid>
                <a:gridCol w="1118221">
                  <a:extLst>
                    <a:ext uri="{9D8B030D-6E8A-4147-A177-3AD203B41FA5}">
                      <a16:colId xmlns:a16="http://schemas.microsoft.com/office/drawing/2014/main" val="20000"/>
                    </a:ext>
                  </a:extLst>
                </a:gridCol>
                <a:gridCol w="544168">
                  <a:extLst>
                    <a:ext uri="{9D8B030D-6E8A-4147-A177-3AD203B41FA5}">
                      <a16:colId xmlns:a16="http://schemas.microsoft.com/office/drawing/2014/main" val="20001"/>
                    </a:ext>
                  </a:extLst>
                </a:gridCol>
                <a:gridCol w="829606">
                  <a:extLst>
                    <a:ext uri="{9D8B030D-6E8A-4147-A177-3AD203B41FA5}">
                      <a16:colId xmlns:a16="http://schemas.microsoft.com/office/drawing/2014/main" val="20002"/>
                    </a:ext>
                  </a:extLst>
                </a:gridCol>
                <a:gridCol w="709532">
                  <a:extLst>
                    <a:ext uri="{9D8B030D-6E8A-4147-A177-3AD203B41FA5}">
                      <a16:colId xmlns:a16="http://schemas.microsoft.com/office/drawing/2014/main" val="20003"/>
                    </a:ext>
                  </a:extLst>
                </a:gridCol>
                <a:gridCol w="851438">
                  <a:extLst>
                    <a:ext uri="{9D8B030D-6E8A-4147-A177-3AD203B41FA5}">
                      <a16:colId xmlns:a16="http://schemas.microsoft.com/office/drawing/2014/main" val="20004"/>
                    </a:ext>
                  </a:extLst>
                </a:gridCol>
                <a:gridCol w="807774">
                  <a:extLst>
                    <a:ext uri="{9D8B030D-6E8A-4147-A177-3AD203B41FA5}">
                      <a16:colId xmlns:a16="http://schemas.microsoft.com/office/drawing/2014/main" val="20005"/>
                    </a:ext>
                  </a:extLst>
                </a:gridCol>
                <a:gridCol w="556709">
                  <a:extLst>
                    <a:ext uri="{9D8B030D-6E8A-4147-A177-3AD203B41FA5}">
                      <a16:colId xmlns:a16="http://schemas.microsoft.com/office/drawing/2014/main" val="20006"/>
                    </a:ext>
                  </a:extLst>
                </a:gridCol>
                <a:gridCol w="661188">
                  <a:extLst>
                    <a:ext uri="{9D8B030D-6E8A-4147-A177-3AD203B41FA5}">
                      <a16:colId xmlns:a16="http://schemas.microsoft.com/office/drawing/2014/main" val="2675082948"/>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5670439"/>
                  </a:ext>
                </a:extLst>
              </a:tr>
              <a:tr h="47036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0D7DD8EA-B277-458F-9326-905B565A377F}"/>
              </a:ext>
            </a:extLst>
          </p:cNvPr>
          <p:cNvGraphicFramePr/>
          <p:nvPr>
            <p:extLst>
              <p:ext uri="{D42A27DB-BD31-4B8C-83A1-F6EECF244321}">
                <p14:modId xmlns:p14="http://schemas.microsoft.com/office/powerpoint/2010/main" val="2943632076"/>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073397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2550771927"/>
              </p:ext>
            </p:extLst>
          </p:nvPr>
        </p:nvGraphicFramePr>
        <p:xfrm>
          <a:off x="183600" y="1162800"/>
          <a:ext cx="5213691" cy="3524814"/>
        </p:xfrm>
        <a:graphic>
          <a:graphicData uri="http://schemas.openxmlformats.org/drawingml/2006/chart">
            <c:chart xmlns:c="http://schemas.openxmlformats.org/drawingml/2006/chart" xmlns:r="http://schemas.openxmlformats.org/officeDocument/2006/relationships" r:id="rId2"/>
          </a:graphicData>
        </a:graphic>
      </p:graphicFrame>
      <p:sp>
        <p:nvSpPr>
          <p:cNvPr id="7" name="Title 1"/>
          <p:cNvSpPr>
            <a:spLocks noGrp="1"/>
          </p:cNvSpPr>
          <p:nvPr>
            <p:ph type="title"/>
          </p:nvPr>
        </p:nvSpPr>
        <p:spPr>
          <a:xfrm>
            <a:off x="286996" y="180000"/>
            <a:ext cx="11713824" cy="900000"/>
          </a:xfrm>
        </p:spPr>
        <p:txBody>
          <a:bodyPr anchor="t" anchorCtr="0">
            <a:normAutofit/>
          </a:bodyPr>
          <a:lstStyle/>
          <a:p>
            <a:r>
              <a:rPr lang="en-GB" sz="1600" dirty="0"/>
              <a:t>70% of pupils have a positive attitude to physical activity. LGBTQ, SEN and young carers are the cohorts least likely to enjoy physical activity. Boys are more likely to have a positive attitude to physical activity than any other group.</a:t>
            </a:r>
          </a:p>
        </p:txBody>
      </p:sp>
      <p:sp>
        <p:nvSpPr>
          <p:cNvPr id="10" name="TextBox 9"/>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much do you enjoy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2022 n=834, 2023 n=1,057, 2024 n=1,170</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2596766447"/>
              </p:ext>
            </p:extLst>
          </p:nvPr>
        </p:nvGraphicFramePr>
        <p:xfrm>
          <a:off x="5812311" y="1287817"/>
          <a:ext cx="5820889" cy="2008094"/>
        </p:xfrm>
        <a:graphic>
          <a:graphicData uri="http://schemas.openxmlformats.org/drawingml/2006/table">
            <a:tbl>
              <a:tblPr firstRow="1" bandRow="1">
                <a:tableStyleId>{5940675A-B579-460E-94D1-54222C63F5DA}</a:tableStyleId>
              </a:tblPr>
              <a:tblGrid>
                <a:gridCol w="1130656">
                  <a:extLst>
                    <a:ext uri="{9D8B030D-6E8A-4147-A177-3AD203B41FA5}">
                      <a16:colId xmlns:a16="http://schemas.microsoft.com/office/drawing/2014/main" val="20000"/>
                    </a:ext>
                  </a:extLst>
                </a:gridCol>
                <a:gridCol w="1071296">
                  <a:extLst>
                    <a:ext uri="{9D8B030D-6E8A-4147-A177-3AD203B41FA5}">
                      <a16:colId xmlns:a16="http://schemas.microsoft.com/office/drawing/2014/main" val="20001"/>
                    </a:ext>
                  </a:extLst>
                </a:gridCol>
                <a:gridCol w="709783">
                  <a:extLst>
                    <a:ext uri="{9D8B030D-6E8A-4147-A177-3AD203B41FA5}">
                      <a16:colId xmlns:a16="http://schemas.microsoft.com/office/drawing/2014/main" val="20002"/>
                    </a:ext>
                  </a:extLst>
                </a:gridCol>
                <a:gridCol w="867971">
                  <a:extLst>
                    <a:ext uri="{9D8B030D-6E8A-4147-A177-3AD203B41FA5}">
                      <a16:colId xmlns:a16="http://schemas.microsoft.com/office/drawing/2014/main" val="20003"/>
                    </a:ext>
                  </a:extLst>
                </a:gridCol>
                <a:gridCol w="702546">
                  <a:extLst>
                    <a:ext uri="{9D8B030D-6E8A-4147-A177-3AD203B41FA5}">
                      <a16:colId xmlns:a16="http://schemas.microsoft.com/office/drawing/2014/main" val="20004"/>
                    </a:ext>
                  </a:extLst>
                </a:gridCol>
                <a:gridCol w="655078">
                  <a:extLst>
                    <a:ext uri="{9D8B030D-6E8A-4147-A177-3AD203B41FA5}">
                      <a16:colId xmlns:a16="http://schemas.microsoft.com/office/drawing/2014/main" val="20005"/>
                    </a:ext>
                  </a:extLst>
                </a:gridCol>
                <a:gridCol w="683559">
                  <a:extLst>
                    <a:ext uri="{9D8B030D-6E8A-4147-A177-3AD203B41FA5}">
                      <a16:colId xmlns:a16="http://schemas.microsoft.com/office/drawing/2014/main" val="20006"/>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100" b="0" i="0" u="none" strike="noStrike" dirty="0">
                          <a:solidFill>
                            <a:schemeClr val="tx1">
                              <a:lumMod val="75000"/>
                              <a:lumOff val="25000"/>
                            </a:schemeClr>
                          </a:solidFill>
                          <a:effectLst/>
                          <a:latin typeface="+mn-lt"/>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100" b="0" i="0" u="none" strike="noStrike" dirty="0">
                          <a:solidFill>
                            <a:schemeClr val="tx1">
                              <a:lumMod val="75000"/>
                              <a:lumOff val="25000"/>
                            </a:schemeClr>
                          </a:solidFill>
                          <a:effectLst/>
                          <a:latin typeface="+mn-lt"/>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100" b="0" i="0" u="none" strike="noStrike" dirty="0">
                          <a:solidFill>
                            <a:schemeClr val="tx1">
                              <a:lumMod val="75000"/>
                              <a:lumOff val="25000"/>
                            </a:schemeClr>
                          </a:solidFill>
                          <a:effectLst/>
                          <a:latin typeface="+mn-lt"/>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E5BA9401-DBB8-4179-A0E3-55366823254D}"/>
              </a:ext>
            </a:extLst>
          </p:cNvPr>
          <p:cNvGraphicFramePr>
            <a:graphicFrameLocks noGrp="1"/>
          </p:cNvGraphicFramePr>
          <p:nvPr>
            <p:extLst>
              <p:ext uri="{D42A27DB-BD31-4B8C-83A1-F6EECF244321}">
                <p14:modId xmlns:p14="http://schemas.microsoft.com/office/powerpoint/2010/main" val="2527797877"/>
              </p:ext>
            </p:extLst>
          </p:nvPr>
        </p:nvGraphicFramePr>
        <p:xfrm>
          <a:off x="5812311" y="3553390"/>
          <a:ext cx="5820888" cy="2134761"/>
        </p:xfrm>
        <a:graphic>
          <a:graphicData uri="http://schemas.openxmlformats.org/drawingml/2006/table">
            <a:tbl>
              <a:tblPr firstRow="1" bandRow="1">
                <a:tableStyleId>{5940675A-B579-460E-94D1-54222C63F5DA}</a:tableStyleId>
              </a:tblPr>
              <a:tblGrid>
                <a:gridCol w="996794">
                  <a:extLst>
                    <a:ext uri="{9D8B030D-6E8A-4147-A177-3AD203B41FA5}">
                      <a16:colId xmlns:a16="http://schemas.microsoft.com/office/drawing/2014/main" val="20000"/>
                    </a:ext>
                  </a:extLst>
                </a:gridCol>
                <a:gridCol w="646049">
                  <a:extLst>
                    <a:ext uri="{9D8B030D-6E8A-4147-A177-3AD203B41FA5}">
                      <a16:colId xmlns:a16="http://schemas.microsoft.com/office/drawing/2014/main" val="20001"/>
                    </a:ext>
                  </a:extLst>
                </a:gridCol>
                <a:gridCol w="766666">
                  <a:extLst>
                    <a:ext uri="{9D8B030D-6E8A-4147-A177-3AD203B41FA5}">
                      <a16:colId xmlns:a16="http://schemas.microsoft.com/office/drawing/2014/main" val="20002"/>
                    </a:ext>
                  </a:extLst>
                </a:gridCol>
                <a:gridCol w="654754">
                  <a:extLst>
                    <a:ext uri="{9D8B030D-6E8A-4147-A177-3AD203B41FA5}">
                      <a16:colId xmlns:a16="http://schemas.microsoft.com/office/drawing/2014/main" val="20003"/>
                    </a:ext>
                  </a:extLst>
                </a:gridCol>
                <a:gridCol w="781856">
                  <a:extLst>
                    <a:ext uri="{9D8B030D-6E8A-4147-A177-3AD203B41FA5}">
                      <a16:colId xmlns:a16="http://schemas.microsoft.com/office/drawing/2014/main" val="20004"/>
                    </a:ext>
                  </a:extLst>
                </a:gridCol>
                <a:gridCol w="765505">
                  <a:extLst>
                    <a:ext uri="{9D8B030D-6E8A-4147-A177-3AD203B41FA5}">
                      <a16:colId xmlns:a16="http://schemas.microsoft.com/office/drawing/2014/main" val="20005"/>
                    </a:ext>
                  </a:extLst>
                </a:gridCol>
                <a:gridCol w="520108">
                  <a:extLst>
                    <a:ext uri="{9D8B030D-6E8A-4147-A177-3AD203B41FA5}">
                      <a16:colId xmlns:a16="http://schemas.microsoft.com/office/drawing/2014/main" val="20006"/>
                    </a:ext>
                  </a:extLst>
                </a:gridCol>
                <a:gridCol w="689156">
                  <a:extLst>
                    <a:ext uri="{9D8B030D-6E8A-4147-A177-3AD203B41FA5}">
                      <a16:colId xmlns:a16="http://schemas.microsoft.com/office/drawing/2014/main" val="2949517069"/>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100" b="0" i="0" u="none" strike="noStrike" dirty="0">
                          <a:solidFill>
                            <a:schemeClr val="tx1">
                              <a:lumMod val="75000"/>
                              <a:lumOff val="25000"/>
                            </a:schemeClr>
                          </a:solidFill>
                          <a:effectLst/>
                          <a:latin typeface="+mn-lt"/>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100" b="0" i="0" u="none" strike="noStrike" dirty="0">
                          <a:solidFill>
                            <a:schemeClr val="tx1">
                              <a:lumMod val="75000"/>
                              <a:lumOff val="25000"/>
                            </a:schemeClr>
                          </a:solidFill>
                          <a:effectLst/>
                          <a:latin typeface="+mn-lt"/>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100" b="0" i="0" u="none" strike="noStrike" dirty="0">
                          <a:solidFill>
                            <a:schemeClr val="tx1">
                              <a:lumMod val="75000"/>
                              <a:lumOff val="25000"/>
                            </a:schemeClr>
                          </a:solidFill>
                          <a:effectLst/>
                          <a:latin typeface="+mn-lt"/>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8968110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599" y="180000"/>
            <a:ext cx="11723055" cy="771345"/>
          </a:xfrm>
        </p:spPr>
        <p:txBody>
          <a:bodyPr anchor="t" anchorCtr="0">
            <a:noAutofit/>
          </a:bodyPr>
          <a:lstStyle/>
          <a:p>
            <a:r>
              <a:rPr lang="en-GB" sz="1600" dirty="0"/>
              <a:t>The most popular reason for not liking physical activity is being outdoors in bad weather/when it’s cold. 24% of pupils don’t like the activities available to them (new for this year). Apart from ‘having to be competitive’ which has increased steadily, all other options have decreased in comparison to 2023. </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1658881625"/>
              </p:ext>
            </p:extLst>
          </p:nvPr>
        </p:nvGraphicFramePr>
        <p:xfrm>
          <a:off x="183600" y="835201"/>
          <a:ext cx="9168061" cy="499736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What is it about physical activity that you don't enjoy?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not undertaking physical activity, 2022 n=267, 2023 n= 349, 2024 n=354</a:t>
            </a:r>
          </a:p>
        </p:txBody>
      </p:sp>
      <p:sp>
        <p:nvSpPr>
          <p:cNvPr id="6" name="Rectangle 5"/>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33054257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Years 8s are more likely than Year 10s to cite most reasons but especially having to be competitive and being outdoors. Girls are more likely than boys (32% v. 17%) to cite changing into different clothes as a reason for disliking physical activity. </a:t>
            </a:r>
          </a:p>
        </p:txBody>
      </p:sp>
      <p:graphicFrame>
        <p:nvGraphicFramePr>
          <p:cNvPr id="6" name="Table 5"/>
          <p:cNvGraphicFramePr>
            <a:graphicFrameLocks noGrp="1"/>
          </p:cNvGraphicFramePr>
          <p:nvPr>
            <p:extLst>
              <p:ext uri="{D42A27DB-BD31-4B8C-83A1-F6EECF244321}">
                <p14:modId xmlns:p14="http://schemas.microsoft.com/office/powerpoint/2010/main" val="2690619604"/>
              </p:ext>
            </p:extLst>
          </p:nvPr>
        </p:nvGraphicFramePr>
        <p:xfrm>
          <a:off x="360000" y="1039572"/>
          <a:ext cx="11273204" cy="4436711"/>
        </p:xfrm>
        <a:graphic>
          <a:graphicData uri="http://schemas.openxmlformats.org/drawingml/2006/table">
            <a:tbl>
              <a:tblPr firstRow="1" bandRow="1">
                <a:tableStyleId>{5940675A-B579-460E-94D1-54222C63F5DA}</a:tableStyleId>
              </a:tblPr>
              <a:tblGrid>
                <a:gridCol w="4127906">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70">
                  <a:extLst>
                    <a:ext uri="{9D8B030D-6E8A-4147-A177-3AD203B41FA5}">
                      <a16:colId xmlns:a16="http://schemas.microsoft.com/office/drawing/2014/main" val="20006"/>
                    </a:ext>
                  </a:extLst>
                </a:gridCol>
                <a:gridCol w="1159770">
                  <a:extLst>
                    <a:ext uri="{9D8B030D-6E8A-4147-A177-3AD203B41FA5}">
                      <a16:colId xmlns:a16="http://schemas.microsoft.com/office/drawing/2014/main" val="20007"/>
                    </a:ext>
                  </a:extLst>
                </a:gridCol>
                <a:gridCol w="1159770">
                  <a:extLst>
                    <a:ext uri="{9D8B030D-6E8A-4147-A177-3AD203B41FA5}">
                      <a16:colId xmlns:a16="http://schemas.microsoft.com/office/drawing/2014/main" val="20008"/>
                    </a:ext>
                  </a:extLst>
                </a:gridCol>
                <a:gridCol w="1159770">
                  <a:extLst>
                    <a:ext uri="{9D8B030D-6E8A-4147-A177-3AD203B41FA5}">
                      <a16:colId xmlns:a16="http://schemas.microsoft.com/office/drawing/2014/main" val="20009"/>
                    </a:ext>
                  </a:extLst>
                </a:gridCol>
                <a:gridCol w="1159770">
                  <a:extLst>
                    <a:ext uri="{9D8B030D-6E8A-4147-A177-3AD203B41FA5}">
                      <a16:colId xmlns:a16="http://schemas.microsoft.com/office/drawing/2014/main" val="20010"/>
                    </a:ext>
                  </a:extLst>
                </a:gridCol>
              </a:tblGrid>
              <a:tr h="523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1369">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201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235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1369">
                <a:tc>
                  <a:txBody>
                    <a:bodyPr/>
                    <a:lstStyle/>
                    <a:p>
                      <a:r>
                        <a:rPr lang="en-GB" sz="1100" dirty="0">
                          <a:solidFill>
                            <a:schemeClr val="tx1">
                              <a:lumMod val="75000"/>
                              <a:lumOff val="25000"/>
                            </a:schemeClr>
                          </a:solidFill>
                          <a:latin typeface="+mn-lt"/>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02554092"/>
                  </a:ext>
                </a:extLst>
              </a:tr>
              <a:tr h="391369">
                <a:tc>
                  <a:txBody>
                    <a:bodyPr/>
                    <a:lstStyle/>
                    <a:p>
                      <a:r>
                        <a:rPr lang="en-GB" sz="1100" dirty="0">
                          <a:solidFill>
                            <a:schemeClr val="tx1">
                              <a:lumMod val="75000"/>
                              <a:lumOff val="25000"/>
                            </a:schemeClr>
                          </a:solidFill>
                          <a:latin typeface="+mn-lt"/>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don’t like the activities on offer/that are available to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91369">
                <a:tc>
                  <a:txBody>
                    <a:bodyPr/>
                    <a:lstStyle/>
                    <a:p>
                      <a:r>
                        <a:rPr lang="en-GB" sz="1100" dirty="0">
                          <a:solidFill>
                            <a:schemeClr val="tx1">
                              <a:lumMod val="75000"/>
                              <a:lumOff val="25000"/>
                            </a:schemeClr>
                          </a:solidFill>
                          <a:latin typeface="+mn-lt"/>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68527952"/>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391998081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Amongst those who don’t enjoy physical activity, feeling shy about their own body is the most commonly cited reason for young carers (55%) and LGBTQ pupils (53%), and is significantly higher than the secondary average (34%). </a:t>
            </a:r>
            <a:br>
              <a:rPr lang="en-GB" sz="1600" dirty="0"/>
            </a:br>
            <a:r>
              <a:rPr lang="en-GB" sz="1200" i="1" dirty="0"/>
              <a:t>(Please note the base for most of these cohorts is low.)</a:t>
            </a:r>
            <a:endParaRPr lang="en-GB" sz="1200" dirty="0"/>
          </a:p>
        </p:txBody>
      </p:sp>
      <p:graphicFrame>
        <p:nvGraphicFramePr>
          <p:cNvPr id="6" name="Table 5"/>
          <p:cNvGraphicFramePr>
            <a:graphicFrameLocks noGrp="1"/>
          </p:cNvGraphicFramePr>
          <p:nvPr>
            <p:extLst>
              <p:ext uri="{D42A27DB-BD31-4B8C-83A1-F6EECF244321}">
                <p14:modId xmlns:p14="http://schemas.microsoft.com/office/powerpoint/2010/main" val="526948286"/>
              </p:ext>
            </p:extLst>
          </p:nvPr>
        </p:nvGraphicFramePr>
        <p:xfrm>
          <a:off x="360001" y="961200"/>
          <a:ext cx="11273198" cy="4622750"/>
        </p:xfrm>
        <a:graphic>
          <a:graphicData uri="http://schemas.openxmlformats.org/drawingml/2006/table">
            <a:tbl>
              <a:tblPr firstRow="1" bandRow="1">
                <a:tableStyleId>{5940675A-B579-460E-94D1-54222C63F5DA}</a:tableStyleId>
              </a:tblPr>
              <a:tblGrid>
                <a:gridCol w="3742850">
                  <a:extLst>
                    <a:ext uri="{9D8B030D-6E8A-4147-A177-3AD203B41FA5}">
                      <a16:colId xmlns:a16="http://schemas.microsoft.com/office/drawing/2014/main" val="20000"/>
                    </a:ext>
                  </a:extLst>
                </a:gridCol>
                <a:gridCol w="1220849">
                  <a:extLst>
                    <a:ext uri="{9D8B030D-6E8A-4147-A177-3AD203B41FA5}">
                      <a16:colId xmlns:a16="http://schemas.microsoft.com/office/drawing/2014/main" val="20001"/>
                    </a:ext>
                  </a:extLst>
                </a:gridCol>
                <a:gridCol w="1034580">
                  <a:extLst>
                    <a:ext uri="{9D8B030D-6E8A-4147-A177-3AD203B41FA5}">
                      <a16:colId xmlns:a16="http://schemas.microsoft.com/office/drawing/2014/main" val="20006"/>
                    </a:ext>
                  </a:extLst>
                </a:gridCol>
                <a:gridCol w="1068587">
                  <a:extLst>
                    <a:ext uri="{9D8B030D-6E8A-4147-A177-3AD203B41FA5}">
                      <a16:colId xmlns:a16="http://schemas.microsoft.com/office/drawing/2014/main" val="20007"/>
                    </a:ext>
                  </a:extLst>
                </a:gridCol>
                <a:gridCol w="1051583">
                  <a:extLst>
                    <a:ext uri="{9D8B030D-6E8A-4147-A177-3AD203B41FA5}">
                      <a16:colId xmlns:a16="http://schemas.microsoft.com/office/drawing/2014/main" val="20008"/>
                    </a:ext>
                  </a:extLst>
                </a:gridCol>
                <a:gridCol w="1051583">
                  <a:extLst>
                    <a:ext uri="{9D8B030D-6E8A-4147-A177-3AD203B41FA5}">
                      <a16:colId xmlns:a16="http://schemas.microsoft.com/office/drawing/2014/main" val="20009"/>
                    </a:ext>
                  </a:extLst>
                </a:gridCol>
                <a:gridCol w="1051583">
                  <a:extLst>
                    <a:ext uri="{9D8B030D-6E8A-4147-A177-3AD203B41FA5}">
                      <a16:colId xmlns:a16="http://schemas.microsoft.com/office/drawing/2014/main" val="20010"/>
                    </a:ext>
                  </a:extLst>
                </a:gridCol>
                <a:gridCol w="1051583">
                  <a:extLst>
                    <a:ext uri="{9D8B030D-6E8A-4147-A177-3AD203B41FA5}">
                      <a16:colId xmlns:a16="http://schemas.microsoft.com/office/drawing/2014/main" val="2120218299"/>
                    </a:ext>
                  </a:extLst>
                </a:gridCol>
              </a:tblGrid>
              <a:tr h="538349">
                <a:tc>
                  <a:txBody>
                    <a:bodyPr/>
                    <a:lstStyle/>
                    <a:p>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2839">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dirty="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839">
                <a:tc>
                  <a:txBody>
                    <a:bodyPr/>
                    <a:lstStyle/>
                    <a:p>
                      <a:r>
                        <a:rPr lang="en-GB" sz="1100" dirty="0">
                          <a:solidFill>
                            <a:schemeClr val="tx1">
                              <a:lumMod val="75000"/>
                              <a:lumOff val="25000"/>
                            </a:schemeClr>
                          </a:solidFill>
                          <a:latin typeface="+mn-lt"/>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2839">
                <a:tc>
                  <a:txBody>
                    <a:bodyPr/>
                    <a:lstStyle/>
                    <a:p>
                      <a:r>
                        <a:rPr lang="en-GB" sz="1100" dirty="0">
                          <a:solidFill>
                            <a:schemeClr val="tx1">
                              <a:lumMod val="75000"/>
                              <a:lumOff val="25000"/>
                            </a:schemeClr>
                          </a:solidFill>
                          <a:latin typeface="+mn-lt"/>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I don’t like the activities on offer/that are available to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latin typeface="+mn-lt"/>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2839">
                <a:tc>
                  <a:txBody>
                    <a:bodyPr/>
                    <a:lstStyle/>
                    <a:p>
                      <a:r>
                        <a:rPr lang="en-GB" sz="1100" dirty="0">
                          <a:solidFill>
                            <a:schemeClr val="tx1">
                              <a:lumMod val="75000"/>
                              <a:lumOff val="25000"/>
                            </a:schemeClr>
                          </a:solidFill>
                          <a:latin typeface="+mn-lt"/>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32763585"/>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03351785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2928300"/>
          </a:xfrm>
          <a:prstGeom prst="rect">
            <a:avLst/>
          </a:prstGeom>
          <a:noFill/>
          <a:ln>
            <a:noFill/>
          </a:ln>
          <a:effectLst/>
          <a:extLst>
            <a:ext uri="{C572A759-6A51-4108-AA02-DFA0A04FC94B}">
              <ma14:wrappingTextBoxFlag xmlns=""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Relationships:</a:t>
            </a:r>
          </a:p>
          <a:p>
            <a:r>
              <a:rPr lang="en-GB">
                <a:latin typeface="Calibri" panose="020F0502020204030204" pitchFamily="34" charset="0"/>
                <a:cs typeface="DINPro" panose="020B0504020101020102" pitchFamily="34" charset="0"/>
              </a:rPr>
              <a:t>Experience, feelings about and understanding of bullying, and getting support, attitudes and experience of relationships, sex, STIs and contraception</a:t>
            </a:r>
          </a:p>
          <a:p>
            <a:endParaRPr lang="en-GB">
              <a:latin typeface="Calibri" panose="020F0502020204030204" pitchFamily="34" charset="0"/>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99457089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48527" cy="900000"/>
          </a:xfrm>
        </p:spPr>
        <p:txBody>
          <a:bodyPr anchor="t" anchorCtr="0">
            <a:noAutofit/>
          </a:bodyPr>
          <a:lstStyle/>
          <a:p>
            <a:r>
              <a:rPr lang="en-GB" sz="1600" dirty="0"/>
              <a:t>78% of pupils feel they get love and support at home, dropping to 68% for young carers and 58% for LGBTQ pupils.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able to get love and support from people at home if you're upset or worried about something?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2022 n=834, 2023 n=1,057, 2024 n=1,170</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817185444"/>
              </p:ext>
            </p:extLst>
          </p:nvPr>
        </p:nvGraphicFramePr>
        <p:xfrm>
          <a:off x="5627695" y="1080000"/>
          <a:ext cx="6005506" cy="1640646"/>
        </p:xfrm>
        <a:graphic>
          <a:graphicData uri="http://schemas.openxmlformats.org/drawingml/2006/table">
            <a:tbl>
              <a:tblPr firstRow="1" bandRow="1">
                <a:tableStyleId>{5940675A-B579-460E-94D1-54222C63F5DA}</a:tableStyleId>
              </a:tblPr>
              <a:tblGrid>
                <a:gridCol w="1372231">
                  <a:extLst>
                    <a:ext uri="{9D8B030D-6E8A-4147-A177-3AD203B41FA5}">
                      <a16:colId xmlns:a16="http://schemas.microsoft.com/office/drawing/2014/main" val="20000"/>
                    </a:ext>
                  </a:extLst>
                </a:gridCol>
                <a:gridCol w="1100138">
                  <a:extLst>
                    <a:ext uri="{9D8B030D-6E8A-4147-A177-3AD203B41FA5}">
                      <a16:colId xmlns:a16="http://schemas.microsoft.com/office/drawing/2014/main" val="20001"/>
                    </a:ext>
                  </a:extLst>
                </a:gridCol>
                <a:gridCol w="708744">
                  <a:extLst>
                    <a:ext uri="{9D8B030D-6E8A-4147-A177-3AD203B41FA5}">
                      <a16:colId xmlns:a16="http://schemas.microsoft.com/office/drawing/2014/main" val="20002"/>
                    </a:ext>
                  </a:extLst>
                </a:gridCol>
                <a:gridCol w="782788">
                  <a:extLst>
                    <a:ext uri="{9D8B030D-6E8A-4147-A177-3AD203B41FA5}">
                      <a16:colId xmlns:a16="http://schemas.microsoft.com/office/drawing/2014/main" val="20003"/>
                    </a:ext>
                  </a:extLst>
                </a:gridCol>
                <a:gridCol w="655852">
                  <a:extLst>
                    <a:ext uri="{9D8B030D-6E8A-4147-A177-3AD203B41FA5}">
                      <a16:colId xmlns:a16="http://schemas.microsoft.com/office/drawing/2014/main" val="20004"/>
                    </a:ext>
                  </a:extLst>
                </a:gridCol>
                <a:gridCol w="708744">
                  <a:extLst>
                    <a:ext uri="{9D8B030D-6E8A-4147-A177-3AD203B41FA5}">
                      <a16:colId xmlns:a16="http://schemas.microsoft.com/office/drawing/2014/main" val="20005"/>
                    </a:ext>
                  </a:extLst>
                </a:gridCol>
                <a:gridCol w="677009">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6417691"/>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baseline="0" dirty="0">
                          <a:solidFill>
                            <a:schemeClr val="tx1">
                              <a:lumMod val="75000"/>
                              <a:lumOff val="25000"/>
                            </a:schemeClr>
                          </a:solidFill>
                          <a:effectLst/>
                          <a:latin typeface="+mn-lt"/>
                        </a:rPr>
                        <a:t>Sometimes</a:t>
                      </a:r>
                      <a:endParaRPr lang="en-GB" sz="1100" b="0" i="0" u="none" strike="noStrike" dirty="0">
                        <a:solidFill>
                          <a:schemeClr val="tx1">
                            <a:lumMod val="75000"/>
                            <a:lumOff val="25000"/>
                          </a:schemeClr>
                        </a:solidFill>
                        <a:effectLst/>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8" name="Table 7">
            <a:extLst>
              <a:ext uri="{FF2B5EF4-FFF2-40B4-BE49-F238E27FC236}">
                <a16:creationId xmlns:a16="http://schemas.microsoft.com/office/drawing/2014/main" id="{5F6CDE73-2239-4CDA-9555-24213849B9E3}"/>
              </a:ext>
            </a:extLst>
          </p:cNvPr>
          <p:cNvGraphicFramePr>
            <a:graphicFrameLocks noGrp="1"/>
          </p:cNvGraphicFramePr>
          <p:nvPr>
            <p:extLst>
              <p:ext uri="{D42A27DB-BD31-4B8C-83A1-F6EECF244321}">
                <p14:modId xmlns:p14="http://schemas.microsoft.com/office/powerpoint/2010/main" val="354713828"/>
              </p:ext>
            </p:extLst>
          </p:nvPr>
        </p:nvGraphicFramePr>
        <p:xfrm>
          <a:off x="5627694" y="2862899"/>
          <a:ext cx="6005506" cy="1923327"/>
        </p:xfrm>
        <a:graphic>
          <a:graphicData uri="http://schemas.openxmlformats.org/drawingml/2006/table">
            <a:tbl>
              <a:tblPr firstRow="1" bandRow="1">
                <a:tableStyleId>{5940675A-B579-460E-94D1-54222C63F5DA}</a:tableStyleId>
              </a:tblPr>
              <a:tblGrid>
                <a:gridCol w="1215888">
                  <a:extLst>
                    <a:ext uri="{9D8B030D-6E8A-4147-A177-3AD203B41FA5}">
                      <a16:colId xmlns:a16="http://schemas.microsoft.com/office/drawing/2014/main" val="20000"/>
                    </a:ext>
                  </a:extLst>
                </a:gridCol>
                <a:gridCol w="605098">
                  <a:extLst>
                    <a:ext uri="{9D8B030D-6E8A-4147-A177-3AD203B41FA5}">
                      <a16:colId xmlns:a16="http://schemas.microsoft.com/office/drawing/2014/main" val="20001"/>
                    </a:ext>
                  </a:extLst>
                </a:gridCol>
                <a:gridCol w="763365">
                  <a:extLst>
                    <a:ext uri="{9D8B030D-6E8A-4147-A177-3AD203B41FA5}">
                      <a16:colId xmlns:a16="http://schemas.microsoft.com/office/drawing/2014/main" val="20002"/>
                    </a:ext>
                  </a:extLst>
                </a:gridCol>
                <a:gridCol w="636667">
                  <a:extLst>
                    <a:ext uri="{9D8B030D-6E8A-4147-A177-3AD203B41FA5}">
                      <a16:colId xmlns:a16="http://schemas.microsoft.com/office/drawing/2014/main" val="20003"/>
                    </a:ext>
                  </a:extLst>
                </a:gridCol>
                <a:gridCol w="782900">
                  <a:extLst>
                    <a:ext uri="{9D8B030D-6E8A-4147-A177-3AD203B41FA5}">
                      <a16:colId xmlns:a16="http://schemas.microsoft.com/office/drawing/2014/main" val="20004"/>
                    </a:ext>
                  </a:extLst>
                </a:gridCol>
                <a:gridCol w="744974">
                  <a:extLst>
                    <a:ext uri="{9D8B030D-6E8A-4147-A177-3AD203B41FA5}">
                      <a16:colId xmlns:a16="http://schemas.microsoft.com/office/drawing/2014/main" val="20005"/>
                    </a:ext>
                  </a:extLst>
                </a:gridCol>
                <a:gridCol w="572383">
                  <a:extLst>
                    <a:ext uri="{9D8B030D-6E8A-4147-A177-3AD203B41FA5}">
                      <a16:colId xmlns:a16="http://schemas.microsoft.com/office/drawing/2014/main" val="20006"/>
                    </a:ext>
                  </a:extLst>
                </a:gridCol>
                <a:gridCol w="684231">
                  <a:extLst>
                    <a:ext uri="{9D8B030D-6E8A-4147-A177-3AD203B41FA5}">
                      <a16:colId xmlns:a16="http://schemas.microsoft.com/office/drawing/2014/main" val="606079002"/>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44534953"/>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baseline="0" dirty="0">
                          <a:solidFill>
                            <a:schemeClr val="tx1">
                              <a:lumMod val="75000"/>
                              <a:lumOff val="25000"/>
                            </a:schemeClr>
                          </a:solidFill>
                          <a:effectLst/>
                          <a:latin typeface="+mn-lt"/>
                        </a:rPr>
                        <a:t>Sometimes</a:t>
                      </a:r>
                      <a:endParaRPr lang="en-GB" sz="1100" b="0" i="0" u="none" strike="noStrike" dirty="0">
                        <a:solidFill>
                          <a:schemeClr val="tx1">
                            <a:lumMod val="75000"/>
                            <a:lumOff val="25000"/>
                          </a:schemeClr>
                        </a:solidFill>
                        <a:effectLst/>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3" name="Chart 12">
            <a:extLst>
              <a:ext uri="{FF2B5EF4-FFF2-40B4-BE49-F238E27FC236}">
                <a16:creationId xmlns:a16="http://schemas.microsoft.com/office/drawing/2014/main" id="{D808ED40-6608-47B2-9153-0A82C79E335C}"/>
              </a:ext>
            </a:extLst>
          </p:cNvPr>
          <p:cNvGraphicFramePr/>
          <p:nvPr>
            <p:extLst>
              <p:ext uri="{D42A27DB-BD31-4B8C-83A1-F6EECF244321}">
                <p14:modId xmlns:p14="http://schemas.microsoft.com/office/powerpoint/2010/main" val="1429033959"/>
              </p:ext>
            </p:extLst>
          </p:nvPr>
        </p:nvGraphicFramePr>
        <p:xfrm>
          <a:off x="180000" y="752072"/>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253614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(3) - CYPP key indicators</a:t>
            </a:r>
          </a:p>
        </p:txBody>
      </p:sp>
      <p:sp>
        <p:nvSpPr>
          <p:cNvPr id="3" name="Content Placeholder 2"/>
          <p:cNvSpPr>
            <a:spLocks noGrp="1"/>
          </p:cNvSpPr>
          <p:nvPr>
            <p:ph idx="1"/>
          </p:nvPr>
        </p:nvSpPr>
        <p:spPr>
          <a:xfrm>
            <a:off x="6036905" y="835200"/>
            <a:ext cx="5375510" cy="2430762"/>
          </a:xfrm>
        </p:spPr>
        <p:txBody>
          <a:bodyPr>
            <a:noAutofit/>
          </a:bodyPr>
          <a:lstStyle/>
          <a:p>
            <a:pPr marL="0" indent="0">
              <a:lnSpc>
                <a:spcPct val="100000"/>
              </a:lnSpc>
              <a:spcBef>
                <a:spcPts val="600"/>
              </a:spcBef>
              <a:spcAft>
                <a:spcPts val="600"/>
              </a:spcAft>
              <a:buNone/>
            </a:pPr>
            <a:r>
              <a:rPr lang="en-GB" sz="1600" i="1" dirty="0"/>
              <a:t>CYPP-3: </a:t>
            </a:r>
            <a:r>
              <a:rPr lang="en-GB" sz="1600" b="1" dirty="0"/>
              <a:t>Do you think you have been picked on or bullied about any of the following?</a:t>
            </a:r>
          </a:p>
          <a:p>
            <a:pPr marL="0" indent="0">
              <a:lnSpc>
                <a:spcPct val="100000"/>
              </a:lnSpc>
              <a:spcBef>
                <a:spcPts val="600"/>
              </a:spcBef>
              <a:spcAft>
                <a:spcPts val="600"/>
              </a:spcAft>
              <a:buNone/>
            </a:pPr>
            <a:r>
              <a:rPr lang="en-GB" sz="1400" dirty="0">
                <a:solidFill>
                  <a:srgbClr val="404040"/>
                </a:solidFill>
              </a:rPr>
              <a:t>46% of those who said they were bullied in the last 12 months felt it was because of the way they looked, 39% thought it was because of their size and weight. This suggests physical appearance is by far the biggest ‘target’ for bullying, however the way you look has decreased since last year (see slides 72 to 74 for more details).</a:t>
            </a:r>
          </a:p>
        </p:txBody>
      </p:sp>
      <p:sp>
        <p:nvSpPr>
          <p:cNvPr id="5" name="Content Placeholder 2"/>
          <p:cNvSpPr txBox="1">
            <a:spLocks/>
          </p:cNvSpPr>
          <p:nvPr/>
        </p:nvSpPr>
        <p:spPr>
          <a:xfrm>
            <a:off x="183019" y="3566595"/>
            <a:ext cx="6231754" cy="264784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None/>
            </a:pPr>
            <a:r>
              <a:rPr lang="en-GB" sz="1600" i="1" dirty="0"/>
              <a:t>CYPP-4: </a:t>
            </a:r>
            <a:r>
              <a:rPr lang="en-GB" sz="1600" b="1" dirty="0"/>
              <a:t>In the last month, have you experienced any of the following?</a:t>
            </a:r>
            <a:endParaRPr lang="en-GB" sz="1600" b="1" i="1" dirty="0"/>
          </a:p>
          <a:p>
            <a:pPr marL="0" indent="0">
              <a:lnSpc>
                <a:spcPct val="100000"/>
              </a:lnSpc>
              <a:spcBef>
                <a:spcPts val="600"/>
              </a:spcBef>
              <a:spcAft>
                <a:spcPts val="600"/>
              </a:spcAft>
              <a:buNone/>
            </a:pPr>
            <a:r>
              <a:rPr lang="en-GB" sz="1400" dirty="0">
                <a:solidFill>
                  <a:srgbClr val="404040"/>
                </a:solidFill>
              </a:rPr>
              <a:t>14% of pupils have experienced shouting and arguing that frightened them and 4% of all secondary pupils have experienced violence. </a:t>
            </a:r>
          </a:p>
          <a:p>
            <a:pPr marL="0" indent="0">
              <a:lnSpc>
                <a:spcPct val="100000"/>
              </a:lnSpc>
              <a:spcBef>
                <a:spcPts val="600"/>
              </a:spcBef>
              <a:spcAft>
                <a:spcPts val="600"/>
              </a:spcAft>
              <a:buNone/>
            </a:pPr>
            <a:r>
              <a:rPr lang="en-GB" sz="1400" dirty="0">
                <a:solidFill>
                  <a:srgbClr val="404040"/>
                </a:solidFill>
              </a:rPr>
              <a:t>Groups reporting much higher than average incidence of shouting and arguing are young carers (26%), LGBTQ (21%) and girls (20%) (see slide 107 for more details).</a:t>
            </a:r>
          </a:p>
        </p:txBody>
      </p:sp>
      <p:sp>
        <p:nvSpPr>
          <p:cNvPr id="8" name="TextBox 7"/>
          <p:cNvSpPr txBox="1"/>
          <p:nvPr/>
        </p:nvSpPr>
        <p:spPr>
          <a:xfrm>
            <a:off x="183600" y="6368400"/>
            <a:ext cx="11228815" cy="400110"/>
          </a:xfrm>
          <a:prstGeom prst="rect">
            <a:avLst/>
          </a:prstGeom>
          <a:noFill/>
        </p:spPr>
        <p:txBody>
          <a:bodyPr wrap="square" rtlCol="0" anchor="b" anchorCtr="0">
            <a:spAutoFit/>
          </a:bodyPr>
          <a:lstStyle/>
          <a:p>
            <a:r>
              <a:rPr lang="en-GB" sz="1000" dirty="0">
                <a:solidFill>
                  <a:srgbClr val="002060"/>
                </a:solidFill>
              </a:rPr>
              <a:t>Q: Do you think you have been picked on or bullied about any of the following? </a:t>
            </a:r>
            <a:r>
              <a:rPr lang="en-GB" sz="1000" i="1" dirty="0">
                <a:solidFill>
                  <a:srgbClr val="002060"/>
                </a:solidFill>
              </a:rPr>
              <a:t>Base: All those saying they have been bullied, 2022 n=281, 2023 n=392, 2024 n=</a:t>
            </a:r>
            <a:endParaRPr lang="en-GB" sz="1000" i="1" dirty="0">
              <a:solidFill>
                <a:srgbClr val="002060"/>
              </a:solidFill>
              <a:highlight>
                <a:srgbClr val="FFFF00"/>
              </a:highlight>
            </a:endParaRPr>
          </a:p>
          <a:p>
            <a:r>
              <a:rPr lang="en-GB" sz="1000" dirty="0">
                <a:solidFill>
                  <a:srgbClr val="002060"/>
                </a:solidFill>
              </a:rPr>
              <a:t>Q: In the last month, have you experienced any of the following?</a:t>
            </a:r>
            <a:r>
              <a:rPr lang="en-GB" sz="1000" i="1" dirty="0">
                <a:solidFill>
                  <a:srgbClr val="002060"/>
                </a:solidFill>
              </a:rPr>
              <a:t> Base: All valid respondents, 2022 n=834, 2023 n=1,057, 2024 n=1,170</a:t>
            </a:r>
          </a:p>
        </p:txBody>
      </p:sp>
      <p:graphicFrame>
        <p:nvGraphicFramePr>
          <p:cNvPr id="9" name="Chart 8">
            <a:extLst>
              <a:ext uri="{FF2B5EF4-FFF2-40B4-BE49-F238E27FC236}">
                <a16:creationId xmlns:a16="http://schemas.microsoft.com/office/drawing/2014/main" id="{975AC613-2385-452E-B579-F1F701FD9491}"/>
              </a:ext>
            </a:extLst>
          </p:cNvPr>
          <p:cNvGraphicFramePr/>
          <p:nvPr>
            <p:extLst>
              <p:ext uri="{D42A27DB-BD31-4B8C-83A1-F6EECF244321}">
                <p14:modId xmlns:p14="http://schemas.microsoft.com/office/powerpoint/2010/main" val="831214206"/>
              </p:ext>
            </p:extLst>
          </p:nvPr>
        </p:nvGraphicFramePr>
        <p:xfrm>
          <a:off x="7144286" y="3265962"/>
          <a:ext cx="3900435" cy="29484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6">
            <a:extLst>
              <a:ext uri="{FF2B5EF4-FFF2-40B4-BE49-F238E27FC236}">
                <a16:creationId xmlns:a16="http://schemas.microsoft.com/office/drawing/2014/main" id="{7C87D717-200F-4328-AE64-A5127097A048}"/>
              </a:ext>
            </a:extLst>
          </p:cNvPr>
          <p:cNvGraphicFramePr>
            <a:graphicFrameLocks/>
          </p:cNvGraphicFramePr>
          <p:nvPr>
            <p:extLst>
              <p:ext uri="{D42A27DB-BD31-4B8C-83A1-F6EECF244321}">
                <p14:modId xmlns:p14="http://schemas.microsoft.com/office/powerpoint/2010/main" val="2149541593"/>
              </p:ext>
            </p:extLst>
          </p:nvPr>
        </p:nvGraphicFramePr>
        <p:xfrm>
          <a:off x="183600" y="835200"/>
          <a:ext cx="5532582" cy="25774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3377434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23% of pupils say they have been bullied in the last 12 months. SEN pupils (38%), LGBTQ pupils (42%) and Young carers (51%) are the most likely to have been bullied in the last 12 months. Boys and Year 10s are the groups least likely to have been bullied (both 17%).</a:t>
            </a:r>
          </a:p>
        </p:txBody>
      </p:sp>
      <p:sp>
        <p:nvSpPr>
          <p:cNvPr id="10" name="TextBox 9"/>
          <p:cNvSpPr txBox="1"/>
          <p:nvPr/>
        </p:nvSpPr>
        <p:spPr>
          <a:xfrm>
            <a:off x="183600" y="6214512"/>
            <a:ext cx="9491446" cy="553998"/>
          </a:xfrm>
          <a:prstGeom prst="rect">
            <a:avLst/>
          </a:prstGeom>
          <a:noFill/>
        </p:spPr>
        <p:txBody>
          <a:bodyPr wrap="square" rtlCol="0" anchor="b" anchorCtr="0">
            <a:spAutoFit/>
          </a:bodyPr>
          <a:lstStyle/>
          <a:p>
            <a:endParaRPr lang="en-GB" sz="1000" i="1"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cs typeface="DINPro" panose="020B0504020101020102" pitchFamily="34" charset="0"/>
              </a:rPr>
              <a:t>Q: Have you been bullied at or near school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2022 n=834, 2023 n=1,057, 2024 n=1,170</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graphicFrame>
        <p:nvGraphicFramePr>
          <p:cNvPr id="12" name="Table 11"/>
          <p:cNvGraphicFramePr>
            <a:graphicFrameLocks noGrp="1"/>
          </p:cNvGraphicFramePr>
          <p:nvPr>
            <p:extLst>
              <p:ext uri="{D42A27DB-BD31-4B8C-83A1-F6EECF244321}">
                <p14:modId xmlns:p14="http://schemas.microsoft.com/office/powerpoint/2010/main" val="3318244329"/>
              </p:ext>
            </p:extLst>
          </p:nvPr>
        </p:nvGraphicFramePr>
        <p:xfrm>
          <a:off x="5333086" y="1163427"/>
          <a:ext cx="6300114" cy="1640646"/>
        </p:xfrm>
        <a:graphic>
          <a:graphicData uri="http://schemas.openxmlformats.org/drawingml/2006/table">
            <a:tbl>
              <a:tblPr firstRow="1" bandRow="1">
                <a:tableStyleId>{5940675A-B579-460E-94D1-54222C63F5DA}</a:tableStyleId>
              </a:tblPr>
              <a:tblGrid>
                <a:gridCol w="1449526">
                  <a:extLst>
                    <a:ext uri="{9D8B030D-6E8A-4147-A177-3AD203B41FA5}">
                      <a16:colId xmlns:a16="http://schemas.microsoft.com/office/drawing/2014/main" val="20000"/>
                    </a:ext>
                  </a:extLst>
                </a:gridCol>
                <a:gridCol w="1162107">
                  <a:extLst>
                    <a:ext uri="{9D8B030D-6E8A-4147-A177-3AD203B41FA5}">
                      <a16:colId xmlns:a16="http://schemas.microsoft.com/office/drawing/2014/main" val="20001"/>
                    </a:ext>
                  </a:extLst>
                </a:gridCol>
                <a:gridCol w="748665">
                  <a:extLst>
                    <a:ext uri="{9D8B030D-6E8A-4147-A177-3AD203B41FA5}">
                      <a16:colId xmlns:a16="http://schemas.microsoft.com/office/drawing/2014/main" val="20002"/>
                    </a:ext>
                  </a:extLst>
                </a:gridCol>
                <a:gridCol w="826882">
                  <a:extLst>
                    <a:ext uri="{9D8B030D-6E8A-4147-A177-3AD203B41FA5}">
                      <a16:colId xmlns:a16="http://schemas.microsoft.com/office/drawing/2014/main" val="20003"/>
                    </a:ext>
                  </a:extLst>
                </a:gridCol>
                <a:gridCol w="692794">
                  <a:extLst>
                    <a:ext uri="{9D8B030D-6E8A-4147-A177-3AD203B41FA5}">
                      <a16:colId xmlns:a16="http://schemas.microsoft.com/office/drawing/2014/main" val="20004"/>
                    </a:ext>
                  </a:extLst>
                </a:gridCol>
                <a:gridCol w="748665">
                  <a:extLst>
                    <a:ext uri="{9D8B030D-6E8A-4147-A177-3AD203B41FA5}">
                      <a16:colId xmlns:a16="http://schemas.microsoft.com/office/drawing/2014/main" val="20005"/>
                    </a:ext>
                  </a:extLst>
                </a:gridCol>
                <a:gridCol w="671475">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4AF9B63A-E661-40C0-9065-275A8D7DFC84}"/>
              </a:ext>
            </a:extLst>
          </p:cNvPr>
          <p:cNvGraphicFramePr>
            <a:graphicFrameLocks noGrp="1"/>
          </p:cNvGraphicFramePr>
          <p:nvPr>
            <p:extLst>
              <p:ext uri="{D42A27DB-BD31-4B8C-83A1-F6EECF244321}">
                <p14:modId xmlns:p14="http://schemas.microsoft.com/office/powerpoint/2010/main" val="1406354782"/>
              </p:ext>
            </p:extLst>
          </p:nvPr>
        </p:nvGraphicFramePr>
        <p:xfrm>
          <a:off x="5333086" y="2995211"/>
          <a:ext cx="6300114" cy="1923327"/>
        </p:xfrm>
        <a:graphic>
          <a:graphicData uri="http://schemas.openxmlformats.org/drawingml/2006/table">
            <a:tbl>
              <a:tblPr firstRow="1" bandRow="1">
                <a:tableStyleId>{5940675A-B579-460E-94D1-54222C63F5DA}</a:tableStyleId>
              </a:tblPr>
              <a:tblGrid>
                <a:gridCol w="1284676">
                  <a:extLst>
                    <a:ext uri="{9D8B030D-6E8A-4147-A177-3AD203B41FA5}">
                      <a16:colId xmlns:a16="http://schemas.microsoft.com/office/drawing/2014/main" val="20000"/>
                    </a:ext>
                  </a:extLst>
                </a:gridCol>
                <a:gridCol w="542432">
                  <a:extLst>
                    <a:ext uri="{9D8B030D-6E8A-4147-A177-3AD203B41FA5}">
                      <a16:colId xmlns:a16="http://schemas.microsoft.com/office/drawing/2014/main" val="20001"/>
                    </a:ext>
                  </a:extLst>
                </a:gridCol>
                <a:gridCol w="808130">
                  <a:extLst>
                    <a:ext uri="{9D8B030D-6E8A-4147-A177-3AD203B41FA5}">
                      <a16:colId xmlns:a16="http://schemas.microsoft.com/office/drawing/2014/main" val="20002"/>
                    </a:ext>
                  </a:extLst>
                </a:gridCol>
                <a:gridCol w="713673">
                  <a:extLst>
                    <a:ext uri="{9D8B030D-6E8A-4147-A177-3AD203B41FA5}">
                      <a16:colId xmlns:a16="http://schemas.microsoft.com/office/drawing/2014/main" val="20003"/>
                    </a:ext>
                  </a:extLst>
                </a:gridCol>
                <a:gridCol w="808130">
                  <a:extLst>
                    <a:ext uri="{9D8B030D-6E8A-4147-A177-3AD203B41FA5}">
                      <a16:colId xmlns:a16="http://schemas.microsoft.com/office/drawing/2014/main" val="20004"/>
                    </a:ext>
                  </a:extLst>
                </a:gridCol>
                <a:gridCol w="787140">
                  <a:extLst>
                    <a:ext uri="{9D8B030D-6E8A-4147-A177-3AD203B41FA5}">
                      <a16:colId xmlns:a16="http://schemas.microsoft.com/office/drawing/2014/main" val="20005"/>
                    </a:ext>
                  </a:extLst>
                </a:gridCol>
                <a:gridCol w="639442">
                  <a:extLst>
                    <a:ext uri="{9D8B030D-6E8A-4147-A177-3AD203B41FA5}">
                      <a16:colId xmlns:a16="http://schemas.microsoft.com/office/drawing/2014/main" val="20006"/>
                    </a:ext>
                  </a:extLst>
                </a:gridCol>
                <a:gridCol w="716491">
                  <a:extLst>
                    <a:ext uri="{9D8B030D-6E8A-4147-A177-3AD203B41FA5}">
                      <a16:colId xmlns:a16="http://schemas.microsoft.com/office/drawing/2014/main" val="2796049604"/>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F006FBD9-1F79-4E23-9FB5-7D4C9F82DD7F}"/>
              </a:ext>
            </a:extLst>
          </p:cNvPr>
          <p:cNvGraphicFramePr/>
          <p:nvPr>
            <p:extLst>
              <p:ext uri="{D42A27DB-BD31-4B8C-83A1-F6EECF244321}">
                <p14:modId xmlns:p14="http://schemas.microsoft.com/office/powerpoint/2010/main" val="2140134351"/>
              </p:ext>
            </p:extLst>
          </p:nvPr>
        </p:nvGraphicFramePr>
        <p:xfrm>
          <a:off x="18000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244359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29% of pupils say they have been bullied elsewhere (other than near school) in the past 12 months. The proportion is higher for young carers (47%), LGBTQ pupils (45%) and SEN pupils (41%). Again, Boys, Year 10s and white ethnic background pupils are least likely to have been bullied.</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Have you been bullied anywhere else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2022 n=834, 2023 n=1,057, 2024 n=1,170</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2424819849"/>
              </p:ext>
            </p:extLst>
          </p:nvPr>
        </p:nvGraphicFramePr>
        <p:xfrm>
          <a:off x="5042335" y="1080000"/>
          <a:ext cx="6590866" cy="2085600"/>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55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3764900401"/>
              </p:ext>
            </p:extLst>
          </p:nvPr>
        </p:nvGraphicFramePr>
        <p:xfrm>
          <a:off x="-399169" y="961978"/>
          <a:ext cx="4703032" cy="42847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le 12">
            <a:extLst>
              <a:ext uri="{FF2B5EF4-FFF2-40B4-BE49-F238E27FC236}">
                <a16:creationId xmlns:a16="http://schemas.microsoft.com/office/drawing/2014/main" id="{394870FE-5A5A-45D4-BAFE-18C712ED19C8}"/>
              </a:ext>
            </a:extLst>
          </p:cNvPr>
          <p:cNvGraphicFramePr>
            <a:graphicFrameLocks noGrp="1"/>
          </p:cNvGraphicFramePr>
          <p:nvPr>
            <p:extLst>
              <p:ext uri="{D42A27DB-BD31-4B8C-83A1-F6EECF244321}">
                <p14:modId xmlns:p14="http://schemas.microsoft.com/office/powerpoint/2010/main" val="1825195790"/>
              </p:ext>
            </p:extLst>
          </p:nvPr>
        </p:nvGraphicFramePr>
        <p:xfrm>
          <a:off x="5042334" y="3305605"/>
          <a:ext cx="6590866" cy="2447685"/>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49698">
                  <a:extLst>
                    <a:ext uri="{9D8B030D-6E8A-4147-A177-3AD203B41FA5}">
                      <a16:colId xmlns:a16="http://schemas.microsoft.com/office/drawing/2014/main" val="20001"/>
                    </a:ext>
                  </a:extLst>
                </a:gridCol>
                <a:gridCol w="849416">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850400">
                  <a:extLst>
                    <a:ext uri="{9D8B030D-6E8A-4147-A177-3AD203B41FA5}">
                      <a16:colId xmlns:a16="http://schemas.microsoft.com/office/drawing/2014/main" val="20004"/>
                    </a:ext>
                  </a:extLst>
                </a:gridCol>
                <a:gridCol w="823933">
                  <a:extLst>
                    <a:ext uri="{9D8B030D-6E8A-4147-A177-3AD203B41FA5}">
                      <a16:colId xmlns:a16="http://schemas.microsoft.com/office/drawing/2014/main" val="20005"/>
                    </a:ext>
                  </a:extLst>
                </a:gridCol>
                <a:gridCol w="574339">
                  <a:extLst>
                    <a:ext uri="{9D8B030D-6E8A-4147-A177-3AD203B41FA5}">
                      <a16:colId xmlns:a16="http://schemas.microsoft.com/office/drawing/2014/main" val="20006"/>
                    </a:ext>
                  </a:extLst>
                </a:gridCol>
                <a:gridCol w="749558">
                  <a:extLst>
                    <a:ext uri="{9D8B030D-6E8A-4147-A177-3AD203B41FA5}">
                      <a16:colId xmlns:a16="http://schemas.microsoft.com/office/drawing/2014/main" val="1929783192"/>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5885">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58328220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Similar to last year, pupils are more likely to be bullied by a child than by an adult. Young carers are most likely to be bullied by a child they know (60%) and LGBTQ pupils are most likely to be bullied by a child they don’t know (44%).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Who were you bullied by?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2022 n=272, 2023 n=379, 2024 n=449</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3139644984"/>
              </p:ext>
            </p:extLst>
          </p:nvPr>
        </p:nvGraphicFramePr>
        <p:xfrm>
          <a:off x="5042334" y="1014216"/>
          <a:ext cx="6590866" cy="2297147"/>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576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60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6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3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77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3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963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262398956"/>
              </p:ext>
            </p:extLst>
          </p:nvPr>
        </p:nvGraphicFramePr>
        <p:xfrm>
          <a:off x="47871" y="961978"/>
          <a:ext cx="4703032" cy="43557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Table 7">
            <a:extLst>
              <a:ext uri="{FF2B5EF4-FFF2-40B4-BE49-F238E27FC236}">
                <a16:creationId xmlns:a16="http://schemas.microsoft.com/office/drawing/2014/main" id="{88F17872-0556-4936-A81C-8F257CB17FFB}"/>
              </a:ext>
            </a:extLst>
          </p:cNvPr>
          <p:cNvGraphicFramePr>
            <a:graphicFrameLocks noGrp="1"/>
          </p:cNvGraphicFramePr>
          <p:nvPr>
            <p:extLst>
              <p:ext uri="{D42A27DB-BD31-4B8C-83A1-F6EECF244321}">
                <p14:modId xmlns:p14="http://schemas.microsoft.com/office/powerpoint/2010/main" val="2518770780"/>
              </p:ext>
            </p:extLst>
          </p:nvPr>
        </p:nvGraphicFramePr>
        <p:xfrm>
          <a:off x="5042334" y="3442267"/>
          <a:ext cx="6590870" cy="2633222"/>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56528">
                  <a:extLst>
                    <a:ext uri="{9D8B030D-6E8A-4147-A177-3AD203B41FA5}">
                      <a16:colId xmlns:a16="http://schemas.microsoft.com/office/drawing/2014/main" val="20001"/>
                    </a:ext>
                  </a:extLst>
                </a:gridCol>
                <a:gridCol w="842588">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791130">
                  <a:extLst>
                    <a:ext uri="{9D8B030D-6E8A-4147-A177-3AD203B41FA5}">
                      <a16:colId xmlns:a16="http://schemas.microsoft.com/office/drawing/2014/main" val="20004"/>
                    </a:ext>
                  </a:extLst>
                </a:gridCol>
                <a:gridCol w="805018">
                  <a:extLst>
                    <a:ext uri="{9D8B030D-6E8A-4147-A177-3AD203B41FA5}">
                      <a16:colId xmlns:a16="http://schemas.microsoft.com/office/drawing/2014/main" val="20005"/>
                    </a:ext>
                  </a:extLst>
                </a:gridCol>
                <a:gridCol w="652526">
                  <a:extLst>
                    <a:ext uri="{9D8B030D-6E8A-4147-A177-3AD203B41FA5}">
                      <a16:colId xmlns:a16="http://schemas.microsoft.com/office/drawing/2014/main" val="20006"/>
                    </a:ext>
                  </a:extLst>
                </a:gridCol>
                <a:gridCol w="749558">
                  <a:extLst>
                    <a:ext uri="{9D8B030D-6E8A-4147-A177-3AD203B41FA5}">
                      <a16:colId xmlns:a16="http://schemas.microsoft.com/office/drawing/2014/main" val="1979234082"/>
                    </a:ext>
                  </a:extLst>
                </a:gridCol>
              </a:tblGrid>
              <a:tr h="599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78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999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25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9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880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108963412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24511" cy="900000"/>
          </a:xfrm>
        </p:spPr>
        <p:txBody>
          <a:bodyPr anchor="t" anchorCtr="0">
            <a:noAutofit/>
          </a:bodyPr>
          <a:lstStyle/>
          <a:p>
            <a:r>
              <a:rPr lang="en-GB" sz="1600" dirty="0"/>
              <a:t>Physical appearance is still the main target for bullying with 46% of all pupils who have been picked on or bullied say it was because of the way they look and a further 39% say it was because of their size or weight. There has been a significant drop in the last three years in bullying due to being LGBT.</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482687385"/>
              </p:ext>
            </p:extLst>
          </p:nvPr>
        </p:nvGraphicFramePr>
        <p:xfrm>
          <a:off x="180000" y="934536"/>
          <a:ext cx="11431037" cy="543386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a:p>
            <a:r>
              <a:rPr lang="en-GB" sz="1000" i="1" dirty="0">
                <a:solidFill>
                  <a:srgbClr val="002060"/>
                </a:solidFill>
                <a:latin typeface="Calibri" panose="020F0502020204030204" pitchFamily="34" charset="0"/>
              </a:rPr>
              <a:t>Base: All those saying they have been bullied, 2022 n=281, 2023 n=392, 2024 n=469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spTree>
    <p:extLst>
      <p:ext uri="{BB962C8B-B14F-4D97-AF65-F5344CB8AC3E}">
        <p14:creationId xmlns:p14="http://schemas.microsoft.com/office/powerpoint/2010/main" val="376599188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360000" y="235415"/>
            <a:ext cx="11273200" cy="485017"/>
          </a:xfrm>
        </p:spPr>
        <p:txBody>
          <a:bodyPr anchor="t" anchorCtr="0">
            <a:noAutofit/>
          </a:bodyPr>
          <a:lstStyle/>
          <a:p>
            <a:r>
              <a:rPr lang="en-GB" sz="1600" dirty="0"/>
              <a:t>Being bullied for physical appearance is a stronger factor for girls than boys. Boys are more likely to be bullied for ability than girls.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graphicFrame>
        <p:nvGraphicFramePr>
          <p:cNvPr id="8" name="Table 7"/>
          <p:cNvGraphicFramePr>
            <a:graphicFrameLocks noGrp="1"/>
          </p:cNvGraphicFramePr>
          <p:nvPr>
            <p:extLst>
              <p:ext uri="{D42A27DB-BD31-4B8C-83A1-F6EECF244321}">
                <p14:modId xmlns:p14="http://schemas.microsoft.com/office/powerpoint/2010/main" val="3822666124"/>
              </p:ext>
            </p:extLst>
          </p:nvPr>
        </p:nvGraphicFramePr>
        <p:xfrm>
          <a:off x="360000" y="971550"/>
          <a:ext cx="11273201" cy="5088808"/>
        </p:xfrm>
        <a:graphic>
          <a:graphicData uri="http://schemas.openxmlformats.org/drawingml/2006/table">
            <a:tbl>
              <a:tblPr firstRow="1" bandRow="1">
                <a:tableStyleId>{5940675A-B579-460E-94D1-54222C63F5DA}</a:tableStyleId>
              </a:tblPr>
              <a:tblGrid>
                <a:gridCol w="3531565">
                  <a:extLst>
                    <a:ext uri="{9D8B030D-6E8A-4147-A177-3AD203B41FA5}">
                      <a16:colId xmlns:a16="http://schemas.microsoft.com/office/drawing/2014/main" val="20000"/>
                    </a:ext>
                  </a:extLst>
                </a:gridCol>
                <a:gridCol w="1223886">
                  <a:extLst>
                    <a:ext uri="{9D8B030D-6E8A-4147-A177-3AD203B41FA5}">
                      <a16:colId xmlns:a16="http://schemas.microsoft.com/office/drawing/2014/main" val="20001"/>
                    </a:ext>
                  </a:extLst>
                </a:gridCol>
                <a:gridCol w="1369485">
                  <a:extLst>
                    <a:ext uri="{9D8B030D-6E8A-4147-A177-3AD203B41FA5}">
                      <a16:colId xmlns:a16="http://schemas.microsoft.com/office/drawing/2014/main" val="20002"/>
                    </a:ext>
                  </a:extLst>
                </a:gridCol>
                <a:gridCol w="1420211">
                  <a:extLst>
                    <a:ext uri="{9D8B030D-6E8A-4147-A177-3AD203B41FA5}">
                      <a16:colId xmlns:a16="http://schemas.microsoft.com/office/drawing/2014/main" val="20003"/>
                    </a:ext>
                  </a:extLst>
                </a:gridCol>
                <a:gridCol w="1268047">
                  <a:extLst>
                    <a:ext uri="{9D8B030D-6E8A-4147-A177-3AD203B41FA5}">
                      <a16:colId xmlns:a16="http://schemas.microsoft.com/office/drawing/2014/main" val="20004"/>
                    </a:ext>
                  </a:extLst>
                </a:gridCol>
                <a:gridCol w="1242683">
                  <a:extLst>
                    <a:ext uri="{9D8B030D-6E8A-4147-A177-3AD203B41FA5}">
                      <a16:colId xmlns:a16="http://schemas.microsoft.com/office/drawing/2014/main" val="20005"/>
                    </a:ext>
                  </a:extLst>
                </a:gridCol>
                <a:gridCol w="1217324">
                  <a:extLst>
                    <a:ext uri="{9D8B030D-6E8A-4147-A177-3AD203B41FA5}">
                      <a16:colId xmlns:a16="http://schemas.microsoft.com/office/drawing/2014/main" val="20006"/>
                    </a:ext>
                  </a:extLst>
                </a:gridCol>
              </a:tblGrid>
              <a:tr h="4323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1535">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874">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3405">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3405">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3405">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9578258"/>
                  </a:ext>
                </a:extLst>
              </a:tr>
              <a:tr h="4484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55848537"/>
                  </a:ext>
                </a:extLst>
              </a:tr>
              <a:tr h="32338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29434">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29434">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29434">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p:txBody>
      </p:sp>
    </p:spTree>
    <p:extLst>
      <p:ext uri="{BB962C8B-B14F-4D97-AF65-F5344CB8AC3E}">
        <p14:creationId xmlns:p14="http://schemas.microsoft.com/office/powerpoint/2010/main" val="179697270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419516" y="133820"/>
            <a:ext cx="11204447" cy="664062"/>
          </a:xfrm>
        </p:spPr>
        <p:txBody>
          <a:bodyPr anchor="t" anchorCtr="0">
            <a:noAutofit/>
          </a:bodyPr>
          <a:lstStyle/>
          <a:p>
            <a:r>
              <a:rPr lang="en-GB" sz="1600" dirty="0"/>
              <a:t>Some bullying can be observed to be clearly targeted at certain cohorts. 53% of those being bullied within the LGBTQ cohort think they are being bullied because of being LGBTQ and 37% of the Ethnic minority cohort say bullying is based on their ethnicity. </a:t>
            </a:r>
            <a:br>
              <a:rPr lang="en-GB" sz="1600" dirty="0"/>
            </a:br>
            <a:r>
              <a:rPr lang="en-GB" sz="1200" i="1" dirty="0"/>
              <a:t>(Please note the base for most of these cohorts is low.)</a:t>
            </a:r>
            <a:endParaRPr lang="en-GB" sz="1600" dirty="0"/>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a:t>
            </a:r>
          </a:p>
        </p:txBody>
      </p:sp>
      <p:graphicFrame>
        <p:nvGraphicFramePr>
          <p:cNvPr id="10" name="Table 9">
            <a:extLst>
              <a:ext uri="{FF2B5EF4-FFF2-40B4-BE49-F238E27FC236}">
                <a16:creationId xmlns:a16="http://schemas.microsoft.com/office/drawing/2014/main" id="{C3FEAA8A-B89D-4A72-B3CB-1203277E596D}"/>
              </a:ext>
            </a:extLst>
          </p:cNvPr>
          <p:cNvGraphicFramePr>
            <a:graphicFrameLocks noGrp="1"/>
          </p:cNvGraphicFramePr>
          <p:nvPr>
            <p:extLst>
              <p:ext uri="{D42A27DB-BD31-4B8C-83A1-F6EECF244321}">
                <p14:modId xmlns:p14="http://schemas.microsoft.com/office/powerpoint/2010/main" val="1547439061"/>
              </p:ext>
            </p:extLst>
          </p:nvPr>
        </p:nvGraphicFramePr>
        <p:xfrm>
          <a:off x="428753" y="889160"/>
          <a:ext cx="11204447" cy="5273303"/>
        </p:xfrm>
        <a:graphic>
          <a:graphicData uri="http://schemas.openxmlformats.org/drawingml/2006/table">
            <a:tbl>
              <a:tblPr firstRow="1" bandRow="1">
                <a:tableStyleId>{5940675A-B579-460E-94D1-54222C63F5DA}</a:tableStyleId>
              </a:tblPr>
              <a:tblGrid>
                <a:gridCol w="3167943">
                  <a:extLst>
                    <a:ext uri="{9D8B030D-6E8A-4147-A177-3AD203B41FA5}">
                      <a16:colId xmlns:a16="http://schemas.microsoft.com/office/drawing/2014/main" val="20000"/>
                    </a:ext>
                  </a:extLst>
                </a:gridCol>
                <a:gridCol w="1097868">
                  <a:extLst>
                    <a:ext uri="{9D8B030D-6E8A-4147-A177-3AD203B41FA5}">
                      <a16:colId xmlns:a16="http://schemas.microsoft.com/office/drawing/2014/main" val="20001"/>
                    </a:ext>
                  </a:extLst>
                </a:gridCol>
                <a:gridCol w="1228477">
                  <a:extLst>
                    <a:ext uri="{9D8B030D-6E8A-4147-A177-3AD203B41FA5}">
                      <a16:colId xmlns:a16="http://schemas.microsoft.com/office/drawing/2014/main" val="20002"/>
                    </a:ext>
                  </a:extLst>
                </a:gridCol>
                <a:gridCol w="1273979">
                  <a:extLst>
                    <a:ext uri="{9D8B030D-6E8A-4147-A177-3AD203B41FA5}">
                      <a16:colId xmlns:a16="http://schemas.microsoft.com/office/drawing/2014/main" val="20003"/>
                    </a:ext>
                  </a:extLst>
                </a:gridCol>
                <a:gridCol w="1137482">
                  <a:extLst>
                    <a:ext uri="{9D8B030D-6E8A-4147-A177-3AD203B41FA5}">
                      <a16:colId xmlns:a16="http://schemas.microsoft.com/office/drawing/2014/main" val="20004"/>
                    </a:ext>
                  </a:extLst>
                </a:gridCol>
                <a:gridCol w="1114732">
                  <a:extLst>
                    <a:ext uri="{9D8B030D-6E8A-4147-A177-3AD203B41FA5}">
                      <a16:colId xmlns:a16="http://schemas.microsoft.com/office/drawing/2014/main" val="20005"/>
                    </a:ext>
                  </a:extLst>
                </a:gridCol>
                <a:gridCol w="1091983">
                  <a:extLst>
                    <a:ext uri="{9D8B030D-6E8A-4147-A177-3AD203B41FA5}">
                      <a16:colId xmlns:a16="http://schemas.microsoft.com/office/drawing/2014/main" val="20006"/>
                    </a:ext>
                  </a:extLst>
                </a:gridCol>
                <a:gridCol w="1091983">
                  <a:extLst>
                    <a:ext uri="{9D8B030D-6E8A-4147-A177-3AD203B41FA5}">
                      <a16:colId xmlns:a16="http://schemas.microsoft.com/office/drawing/2014/main" val="2841523524"/>
                    </a:ext>
                  </a:extLst>
                </a:gridCol>
              </a:tblGrid>
              <a:tr h="6366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2842">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916">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3437">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3437">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3437">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358139"/>
                  </a:ext>
                </a:extLst>
              </a:tr>
              <a:tr h="45688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12718907"/>
                  </a:ext>
                </a:extLst>
              </a:tr>
              <a:tr h="30343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29469">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29469">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29469">
                <a:tc>
                  <a:txBody>
                    <a:bodyPr/>
                    <a:lstStyle/>
                    <a:p>
                      <a:pPr marL="0" algn="l" defTabSz="914400" rtl="0" eaLnBrk="1" fontAlgn="b" latinLnBrk="0" hangingPunct="1"/>
                      <a:r>
                        <a:rPr lang="en-GB" sz="11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67691042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62192" cy="900000"/>
          </a:xfrm>
        </p:spPr>
        <p:txBody>
          <a:bodyPr anchor="t" anchorCtr="0">
            <a:noAutofit/>
          </a:bodyPr>
          <a:lstStyle/>
          <a:p>
            <a:pPr>
              <a:lnSpc>
                <a:spcPct val="100000"/>
              </a:lnSpc>
              <a:spcBef>
                <a:spcPts val="600"/>
              </a:spcBef>
              <a:spcAft>
                <a:spcPts val="600"/>
              </a:spcAft>
            </a:pPr>
            <a:r>
              <a:rPr lang="en-GB" sz="1600" dirty="0"/>
              <a:t>Of those who have been bullied, 44% will confide in their parents/carers. 30% of pupils who have been bullied won’t tell anyone.</a:t>
            </a:r>
            <a:br>
              <a:rPr lang="en-GB" sz="1600" dirty="0"/>
            </a:br>
            <a:r>
              <a:rPr lang="en-GB" sz="1100" i="1" dirty="0"/>
              <a:t>(Please note the base for most of these cohorts is low.)</a:t>
            </a:r>
            <a:r>
              <a:rPr lang="en-GB" sz="1600" dirty="0"/>
              <a:t> </a:t>
            </a:r>
          </a:p>
        </p:txBody>
      </p:sp>
      <p:graphicFrame>
        <p:nvGraphicFramePr>
          <p:cNvPr id="8" name="Content Placeholder 6"/>
          <p:cNvGraphicFramePr>
            <a:graphicFrameLocks/>
          </p:cNvGraphicFramePr>
          <p:nvPr>
            <p:extLst>
              <p:ext uri="{D42A27DB-BD31-4B8C-83A1-F6EECF244321}">
                <p14:modId xmlns:p14="http://schemas.microsoft.com/office/powerpoint/2010/main" val="2031836141"/>
              </p:ext>
            </p:extLst>
          </p:nvPr>
        </p:nvGraphicFramePr>
        <p:xfrm>
          <a:off x="183600" y="835199"/>
          <a:ext cx="4977957" cy="4642323"/>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Who did you tell about it?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those experiencing being bullied, 2022 n=237, 2023 n=351, 2024 n=415</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532716125"/>
              </p:ext>
            </p:extLst>
          </p:nvPr>
        </p:nvGraphicFramePr>
        <p:xfrm>
          <a:off x="5272391" y="835199"/>
          <a:ext cx="6360809" cy="2444379"/>
        </p:xfrm>
        <a:graphic>
          <a:graphicData uri="http://schemas.openxmlformats.org/drawingml/2006/table">
            <a:tbl>
              <a:tblPr firstRow="1" bandRow="1">
                <a:tableStyleId>{5940675A-B579-460E-94D1-54222C63F5DA}</a:tableStyleId>
              </a:tblPr>
              <a:tblGrid>
                <a:gridCol w="1390528">
                  <a:extLst>
                    <a:ext uri="{9D8B030D-6E8A-4147-A177-3AD203B41FA5}">
                      <a16:colId xmlns:a16="http://schemas.microsoft.com/office/drawing/2014/main" val="20000"/>
                    </a:ext>
                  </a:extLst>
                </a:gridCol>
                <a:gridCol w="1292697">
                  <a:extLst>
                    <a:ext uri="{9D8B030D-6E8A-4147-A177-3AD203B41FA5}">
                      <a16:colId xmlns:a16="http://schemas.microsoft.com/office/drawing/2014/main" val="20001"/>
                    </a:ext>
                  </a:extLst>
                </a:gridCol>
                <a:gridCol w="772721">
                  <a:extLst>
                    <a:ext uri="{9D8B030D-6E8A-4147-A177-3AD203B41FA5}">
                      <a16:colId xmlns:a16="http://schemas.microsoft.com/office/drawing/2014/main" val="20002"/>
                    </a:ext>
                  </a:extLst>
                </a:gridCol>
                <a:gridCol w="801341">
                  <a:extLst>
                    <a:ext uri="{9D8B030D-6E8A-4147-A177-3AD203B41FA5}">
                      <a16:colId xmlns:a16="http://schemas.microsoft.com/office/drawing/2014/main" val="20003"/>
                    </a:ext>
                  </a:extLst>
                </a:gridCol>
                <a:gridCol w="715484">
                  <a:extLst>
                    <a:ext uri="{9D8B030D-6E8A-4147-A177-3AD203B41FA5}">
                      <a16:colId xmlns:a16="http://schemas.microsoft.com/office/drawing/2014/main" val="20004"/>
                    </a:ext>
                  </a:extLst>
                </a:gridCol>
                <a:gridCol w="701173">
                  <a:extLst>
                    <a:ext uri="{9D8B030D-6E8A-4147-A177-3AD203B41FA5}">
                      <a16:colId xmlns:a16="http://schemas.microsoft.com/office/drawing/2014/main" val="20005"/>
                    </a:ext>
                  </a:extLst>
                </a:gridCol>
                <a:gridCol w="686865">
                  <a:extLst>
                    <a:ext uri="{9D8B030D-6E8A-4147-A177-3AD203B41FA5}">
                      <a16:colId xmlns:a16="http://schemas.microsoft.com/office/drawing/2014/main" val="20006"/>
                    </a:ext>
                  </a:extLst>
                </a:gridCol>
              </a:tblGrid>
              <a:tr h="486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8504">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7659">
                <a:tc>
                  <a:txBody>
                    <a:bodyPr/>
                    <a:lstStyle/>
                    <a:p>
                      <a:pPr algn="l" fontAlgn="b"/>
                      <a:r>
                        <a:rPr lang="en-GB" sz="1100" b="0" i="0" u="none" strike="noStrike" dirty="0">
                          <a:solidFill>
                            <a:schemeClr val="tx1">
                              <a:lumMod val="75000"/>
                              <a:lumOff val="25000"/>
                            </a:schemeClr>
                          </a:solidFill>
                          <a:effectLst/>
                          <a:latin typeface="+mn-lt"/>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6507">
                <a:tc>
                  <a:txBody>
                    <a:bodyPr/>
                    <a:lstStyle/>
                    <a:p>
                      <a:pPr algn="l" fontAlgn="b"/>
                      <a:r>
                        <a:rPr lang="en-GB" sz="1100" b="0" i="0" u="none" strike="noStrike" dirty="0">
                          <a:solidFill>
                            <a:schemeClr val="tx1">
                              <a:lumMod val="75000"/>
                              <a:lumOff val="25000"/>
                            </a:schemeClr>
                          </a:solidFill>
                          <a:effectLst/>
                          <a:latin typeface="+mn-lt"/>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41227">
                <a:tc>
                  <a:txBody>
                    <a:bodyPr/>
                    <a:lstStyle/>
                    <a:p>
                      <a:pPr algn="l" fontAlgn="b"/>
                      <a:r>
                        <a:rPr lang="en-GB" sz="1100" b="0" i="0" u="none" strike="noStrike" dirty="0">
                          <a:solidFill>
                            <a:schemeClr val="tx1">
                              <a:lumMod val="75000"/>
                              <a:lumOff val="25000"/>
                            </a:schemeClr>
                          </a:solidFill>
                          <a:effectLst/>
                          <a:latin typeface="+mn-lt"/>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1756">
                <a:tc>
                  <a:txBody>
                    <a:bodyPr/>
                    <a:lstStyle/>
                    <a:p>
                      <a:pPr algn="l" fontAlgn="b"/>
                      <a:r>
                        <a:rPr lang="en-GB" sz="1100" b="0" i="0" u="none" strike="noStrike" dirty="0">
                          <a:solidFill>
                            <a:schemeClr val="tx1">
                              <a:lumMod val="75000"/>
                              <a:lumOff val="25000"/>
                            </a:schemeClr>
                          </a:solidFill>
                          <a:effectLst/>
                          <a:latin typeface="+mn-lt"/>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CC17C4E5-437C-4E52-8423-D14A81B3D265}"/>
              </a:ext>
            </a:extLst>
          </p:cNvPr>
          <p:cNvGraphicFramePr>
            <a:graphicFrameLocks noGrp="1"/>
          </p:cNvGraphicFramePr>
          <p:nvPr>
            <p:extLst>
              <p:ext uri="{D42A27DB-BD31-4B8C-83A1-F6EECF244321}">
                <p14:modId xmlns:p14="http://schemas.microsoft.com/office/powerpoint/2010/main" val="2858986773"/>
              </p:ext>
            </p:extLst>
          </p:nvPr>
        </p:nvGraphicFramePr>
        <p:xfrm>
          <a:off x="5272391" y="3401019"/>
          <a:ext cx="6360810" cy="2664726"/>
        </p:xfrm>
        <a:graphic>
          <a:graphicData uri="http://schemas.openxmlformats.org/drawingml/2006/table">
            <a:tbl>
              <a:tblPr firstRow="1" bandRow="1">
                <a:tableStyleId>{5940675A-B579-460E-94D1-54222C63F5DA}</a:tableStyleId>
              </a:tblPr>
              <a:tblGrid>
                <a:gridCol w="1230303">
                  <a:extLst>
                    <a:ext uri="{9D8B030D-6E8A-4147-A177-3AD203B41FA5}">
                      <a16:colId xmlns:a16="http://schemas.microsoft.com/office/drawing/2014/main" val="20000"/>
                    </a:ext>
                  </a:extLst>
                </a:gridCol>
                <a:gridCol w="662758">
                  <a:extLst>
                    <a:ext uri="{9D8B030D-6E8A-4147-A177-3AD203B41FA5}">
                      <a16:colId xmlns:a16="http://schemas.microsoft.com/office/drawing/2014/main" val="20001"/>
                    </a:ext>
                  </a:extLst>
                </a:gridCol>
                <a:gridCol w="803101">
                  <a:extLst>
                    <a:ext uri="{9D8B030D-6E8A-4147-A177-3AD203B41FA5}">
                      <a16:colId xmlns:a16="http://schemas.microsoft.com/office/drawing/2014/main" val="20002"/>
                    </a:ext>
                  </a:extLst>
                </a:gridCol>
                <a:gridCol w="732929">
                  <a:extLst>
                    <a:ext uri="{9D8B030D-6E8A-4147-A177-3AD203B41FA5}">
                      <a16:colId xmlns:a16="http://schemas.microsoft.com/office/drawing/2014/main" val="20003"/>
                    </a:ext>
                  </a:extLst>
                </a:gridCol>
                <a:gridCol w="762013">
                  <a:extLst>
                    <a:ext uri="{9D8B030D-6E8A-4147-A177-3AD203B41FA5}">
                      <a16:colId xmlns:a16="http://schemas.microsoft.com/office/drawing/2014/main" val="20004"/>
                    </a:ext>
                  </a:extLst>
                </a:gridCol>
                <a:gridCol w="737760">
                  <a:extLst>
                    <a:ext uri="{9D8B030D-6E8A-4147-A177-3AD203B41FA5}">
                      <a16:colId xmlns:a16="http://schemas.microsoft.com/office/drawing/2014/main" val="20005"/>
                    </a:ext>
                  </a:extLst>
                </a:gridCol>
                <a:gridCol w="762113">
                  <a:extLst>
                    <a:ext uri="{9D8B030D-6E8A-4147-A177-3AD203B41FA5}">
                      <a16:colId xmlns:a16="http://schemas.microsoft.com/office/drawing/2014/main" val="20006"/>
                    </a:ext>
                  </a:extLst>
                </a:gridCol>
                <a:gridCol w="669833">
                  <a:extLst>
                    <a:ext uri="{9D8B030D-6E8A-4147-A177-3AD203B41FA5}">
                      <a16:colId xmlns:a16="http://schemas.microsoft.com/office/drawing/2014/main" val="3452526387"/>
                    </a:ext>
                  </a:extLst>
                </a:gridCol>
              </a:tblGrid>
              <a:tr h="622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Ethnicity:</a:t>
                      </a:r>
                      <a:r>
                        <a:rPr lang="en-GB" sz="1100" b="1" baseline="0" dirty="0">
                          <a:solidFill>
                            <a:schemeClr val="tx1">
                              <a:lumMod val="75000"/>
                              <a:lumOff val="25000"/>
                            </a:schemeClr>
                          </a:solidFill>
                          <a:latin typeface="+mn-lt"/>
                        </a:rPr>
                        <a:t> </a:t>
                      </a:r>
                      <a:r>
                        <a:rPr lang="en-GB" sz="1100" b="1" dirty="0">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9066">
                <a:tc>
                  <a:txBody>
                    <a:bodyPr/>
                    <a:lstStyle/>
                    <a:p>
                      <a:r>
                        <a:rPr lang="en-GB" sz="1100" i="1" dirty="0">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361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5635">
                <a:tc>
                  <a:txBody>
                    <a:bodyPr/>
                    <a:lstStyle/>
                    <a:p>
                      <a:pPr algn="l" fontAlgn="b"/>
                      <a:r>
                        <a:rPr lang="en-GB" sz="1100" b="0" i="0" u="none" strike="noStrike" dirty="0">
                          <a:solidFill>
                            <a:schemeClr val="tx1">
                              <a:lumMod val="75000"/>
                              <a:lumOff val="25000"/>
                            </a:schemeClr>
                          </a:solidFill>
                          <a:effectLst/>
                          <a:latin typeface="+mn-lt"/>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7379">
                <a:tc>
                  <a:txBody>
                    <a:bodyPr/>
                    <a:lstStyle/>
                    <a:p>
                      <a:pPr algn="l" fontAlgn="b"/>
                      <a:r>
                        <a:rPr lang="en-GB" sz="1100" b="0" i="0" u="none" strike="noStrike" dirty="0">
                          <a:solidFill>
                            <a:schemeClr val="tx1">
                              <a:lumMod val="75000"/>
                              <a:lumOff val="25000"/>
                            </a:schemeClr>
                          </a:solidFill>
                          <a:effectLst/>
                          <a:latin typeface="+mn-lt"/>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9350">
                <a:tc>
                  <a:txBody>
                    <a:bodyPr/>
                    <a:lstStyle/>
                    <a:p>
                      <a:pPr algn="l" fontAlgn="b"/>
                      <a:r>
                        <a:rPr lang="en-GB" sz="1100" b="0" i="0" u="none" strike="noStrike" dirty="0">
                          <a:solidFill>
                            <a:schemeClr val="tx1">
                              <a:lumMod val="75000"/>
                              <a:lumOff val="25000"/>
                            </a:schemeClr>
                          </a:solidFill>
                          <a:effectLst/>
                          <a:latin typeface="+mn-lt"/>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7437">
                <a:tc>
                  <a:txBody>
                    <a:bodyPr/>
                    <a:lstStyle/>
                    <a:p>
                      <a:pPr algn="l" fontAlgn="b"/>
                      <a:r>
                        <a:rPr lang="en-GB" sz="1100" b="0" i="0" u="none" strike="noStrike" dirty="0">
                          <a:solidFill>
                            <a:schemeClr val="tx1">
                              <a:lumMod val="75000"/>
                              <a:lumOff val="25000"/>
                            </a:schemeClr>
                          </a:solidFill>
                          <a:effectLst/>
                          <a:latin typeface="+mn-lt"/>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3687573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Did the problem stop after you told someone?</a:t>
            </a:r>
            <a:r>
              <a:rPr lang="en-US" sz="1000" dirty="0">
                <a:solidFill>
                  <a:srgbClr val="002060"/>
                </a:solidFill>
                <a:latin typeface="Calibri" panose="020F0502020204030204" pitchFamily="34" charset="0"/>
                <a:cs typeface="DINPro" panose="020B0504020101020102" pitchFamily="34" charset="0"/>
              </a:rPr>
              <a:t> </a:t>
            </a:r>
          </a:p>
          <a:p>
            <a:r>
              <a:rPr lang="en-GB" sz="1000" i="1" dirty="0">
                <a:solidFill>
                  <a:srgbClr val="002060"/>
                </a:solidFill>
                <a:latin typeface="Calibri" panose="020F0502020204030204" pitchFamily="34" charset="0"/>
                <a:cs typeface="DINPro" panose="020B0504020101020102" pitchFamily="34" charset="0"/>
              </a:rPr>
              <a:t>Base: All those having told someone about being bullied, 2022 n=158, 2023 n=251, 2024 n=289</a:t>
            </a:r>
            <a:endParaRPr lang="en-US" sz="1000" i="1" dirty="0">
              <a:solidFill>
                <a:srgbClr val="002060"/>
              </a:solidFill>
              <a:latin typeface="Calibri" panose="020F0502020204030204" pitchFamily="34" charset="0"/>
              <a:cs typeface="DINPro" panose="020B0504020101020102" pitchFamily="34" charset="0"/>
            </a:endParaRPr>
          </a:p>
        </p:txBody>
      </p:sp>
      <p:sp>
        <p:nvSpPr>
          <p:cNvPr id="7" name="Title 1"/>
          <p:cNvSpPr>
            <a:spLocks noGrp="1"/>
          </p:cNvSpPr>
          <p:nvPr>
            <p:ph type="title"/>
          </p:nvPr>
        </p:nvSpPr>
        <p:spPr>
          <a:xfrm>
            <a:off x="180000" y="180000"/>
            <a:ext cx="11653936" cy="900000"/>
          </a:xfrm>
        </p:spPr>
        <p:txBody>
          <a:bodyPr anchor="t" anchorCtr="0">
            <a:normAutofit/>
          </a:bodyPr>
          <a:lstStyle/>
          <a:p>
            <a:r>
              <a:rPr lang="en-GB" sz="1600" dirty="0"/>
              <a:t>33% of the pupils that told someone about being bullied say the problem stopped after telling someone.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4216726428"/>
              </p:ext>
            </p:extLst>
          </p:nvPr>
        </p:nvGraphicFramePr>
        <p:xfrm>
          <a:off x="5348537" y="1149539"/>
          <a:ext cx="6284664" cy="2037135"/>
        </p:xfrm>
        <a:graphic>
          <a:graphicData uri="http://schemas.openxmlformats.org/drawingml/2006/table">
            <a:tbl>
              <a:tblPr firstRow="1" bandRow="1">
                <a:tableStyleId>{5940675A-B579-460E-94D1-54222C63F5DA}</a:tableStyleId>
              </a:tblPr>
              <a:tblGrid>
                <a:gridCol w="1373882">
                  <a:extLst>
                    <a:ext uri="{9D8B030D-6E8A-4147-A177-3AD203B41FA5}">
                      <a16:colId xmlns:a16="http://schemas.microsoft.com/office/drawing/2014/main" val="20000"/>
                    </a:ext>
                  </a:extLst>
                </a:gridCol>
                <a:gridCol w="1277222">
                  <a:extLst>
                    <a:ext uri="{9D8B030D-6E8A-4147-A177-3AD203B41FA5}">
                      <a16:colId xmlns:a16="http://schemas.microsoft.com/office/drawing/2014/main" val="20001"/>
                    </a:ext>
                  </a:extLst>
                </a:gridCol>
                <a:gridCol w="763471">
                  <a:extLst>
                    <a:ext uri="{9D8B030D-6E8A-4147-A177-3AD203B41FA5}">
                      <a16:colId xmlns:a16="http://schemas.microsoft.com/office/drawing/2014/main" val="20002"/>
                    </a:ext>
                  </a:extLst>
                </a:gridCol>
                <a:gridCol w="791748">
                  <a:extLst>
                    <a:ext uri="{9D8B030D-6E8A-4147-A177-3AD203B41FA5}">
                      <a16:colId xmlns:a16="http://schemas.microsoft.com/office/drawing/2014/main" val="20003"/>
                    </a:ext>
                  </a:extLst>
                </a:gridCol>
                <a:gridCol w="706919">
                  <a:extLst>
                    <a:ext uri="{9D8B030D-6E8A-4147-A177-3AD203B41FA5}">
                      <a16:colId xmlns:a16="http://schemas.microsoft.com/office/drawing/2014/main" val="20004"/>
                    </a:ext>
                  </a:extLst>
                </a:gridCol>
                <a:gridCol w="692780">
                  <a:extLst>
                    <a:ext uri="{9D8B030D-6E8A-4147-A177-3AD203B41FA5}">
                      <a16:colId xmlns:a16="http://schemas.microsoft.com/office/drawing/2014/main" val="20005"/>
                    </a:ext>
                  </a:extLst>
                </a:gridCol>
                <a:gridCol w="678642">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3C7414C4-F417-40BB-9392-13EA75E36F46}"/>
              </a:ext>
            </a:extLst>
          </p:cNvPr>
          <p:cNvGraphicFramePr>
            <a:graphicFrameLocks noGrp="1"/>
          </p:cNvGraphicFramePr>
          <p:nvPr>
            <p:extLst>
              <p:ext uri="{D42A27DB-BD31-4B8C-83A1-F6EECF244321}">
                <p14:modId xmlns:p14="http://schemas.microsoft.com/office/powerpoint/2010/main" val="2568600217"/>
              </p:ext>
            </p:extLst>
          </p:nvPr>
        </p:nvGraphicFramePr>
        <p:xfrm>
          <a:off x="5348537" y="3315004"/>
          <a:ext cx="6284665" cy="2163705"/>
        </p:xfrm>
        <a:graphic>
          <a:graphicData uri="http://schemas.openxmlformats.org/drawingml/2006/table">
            <a:tbl>
              <a:tblPr firstRow="1" bandRow="1">
                <a:tableStyleId>{5940675A-B579-460E-94D1-54222C63F5DA}</a:tableStyleId>
              </a:tblPr>
              <a:tblGrid>
                <a:gridCol w="1215575">
                  <a:extLst>
                    <a:ext uri="{9D8B030D-6E8A-4147-A177-3AD203B41FA5}">
                      <a16:colId xmlns:a16="http://schemas.microsoft.com/office/drawing/2014/main" val="20000"/>
                    </a:ext>
                  </a:extLst>
                </a:gridCol>
                <a:gridCol w="665608">
                  <a:extLst>
                    <a:ext uri="{9D8B030D-6E8A-4147-A177-3AD203B41FA5}">
                      <a16:colId xmlns:a16="http://schemas.microsoft.com/office/drawing/2014/main" val="20001"/>
                    </a:ext>
                  </a:extLst>
                </a:gridCol>
                <a:gridCol w="782703">
                  <a:extLst>
                    <a:ext uri="{9D8B030D-6E8A-4147-A177-3AD203B41FA5}">
                      <a16:colId xmlns:a16="http://schemas.microsoft.com/office/drawing/2014/main" val="20002"/>
                    </a:ext>
                  </a:extLst>
                </a:gridCol>
                <a:gridCol w="724156">
                  <a:extLst>
                    <a:ext uri="{9D8B030D-6E8A-4147-A177-3AD203B41FA5}">
                      <a16:colId xmlns:a16="http://schemas.microsoft.com/office/drawing/2014/main" val="20003"/>
                    </a:ext>
                  </a:extLst>
                </a:gridCol>
                <a:gridCol w="785019">
                  <a:extLst>
                    <a:ext uri="{9D8B030D-6E8A-4147-A177-3AD203B41FA5}">
                      <a16:colId xmlns:a16="http://schemas.microsoft.com/office/drawing/2014/main" val="20004"/>
                    </a:ext>
                  </a:extLst>
                </a:gridCol>
                <a:gridCol w="740305">
                  <a:extLst>
                    <a:ext uri="{9D8B030D-6E8A-4147-A177-3AD203B41FA5}">
                      <a16:colId xmlns:a16="http://schemas.microsoft.com/office/drawing/2014/main" val="20005"/>
                    </a:ext>
                  </a:extLst>
                </a:gridCol>
                <a:gridCol w="647143">
                  <a:extLst>
                    <a:ext uri="{9D8B030D-6E8A-4147-A177-3AD203B41FA5}">
                      <a16:colId xmlns:a16="http://schemas.microsoft.com/office/drawing/2014/main" val="20006"/>
                    </a:ext>
                  </a:extLst>
                </a:gridCol>
                <a:gridCol w="724156">
                  <a:extLst>
                    <a:ext uri="{9D8B030D-6E8A-4147-A177-3AD203B41FA5}">
                      <a16:colId xmlns:a16="http://schemas.microsoft.com/office/drawing/2014/main" val="83293616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A34432AD-E2CE-4F13-B5D6-52AE6F4D8DF9}"/>
              </a:ext>
            </a:extLst>
          </p:cNvPr>
          <p:cNvGraphicFramePr/>
          <p:nvPr>
            <p:extLst>
              <p:ext uri="{D42A27DB-BD31-4B8C-83A1-F6EECF244321}">
                <p14:modId xmlns:p14="http://schemas.microsoft.com/office/powerpoint/2010/main" val="2699613436"/>
              </p:ext>
            </p:extLst>
          </p:nvPr>
        </p:nvGraphicFramePr>
        <p:xfrm>
          <a:off x="14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3771840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Do you think your school takes bullying seriously?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2022 n=834, 2023 n=1,057, 2024 n=1,170 </a:t>
            </a:r>
          </a:p>
        </p:txBody>
      </p:sp>
      <p:graphicFrame>
        <p:nvGraphicFramePr>
          <p:cNvPr id="9" name="Chart 8"/>
          <p:cNvGraphicFramePr/>
          <p:nvPr>
            <p:extLst>
              <p:ext uri="{D42A27DB-BD31-4B8C-83A1-F6EECF244321}">
                <p14:modId xmlns:p14="http://schemas.microsoft.com/office/powerpoint/2010/main" val="1526832046"/>
              </p:ext>
            </p:extLst>
          </p:nvPr>
        </p:nvGraphicFramePr>
        <p:xfrm>
          <a:off x="180000" y="1079999"/>
          <a:ext cx="5001209" cy="4349749"/>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904573715"/>
              </p:ext>
            </p:extLst>
          </p:nvPr>
        </p:nvGraphicFramePr>
        <p:xfrm>
          <a:off x="5257953" y="1079999"/>
          <a:ext cx="6375247" cy="2211299"/>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331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913">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981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570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1780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570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itle 1"/>
          <p:cNvSpPr txBox="1">
            <a:spLocks/>
          </p:cNvSpPr>
          <p:nvPr/>
        </p:nvSpPr>
        <p:spPr>
          <a:xfrm>
            <a:off x="180000" y="180000"/>
            <a:ext cx="11483156"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40% of pupils feel their school does not take bullying seriously, consistent with previous years. </a:t>
            </a:r>
          </a:p>
        </p:txBody>
      </p:sp>
      <p:graphicFrame>
        <p:nvGraphicFramePr>
          <p:cNvPr id="7" name="Table 6">
            <a:extLst>
              <a:ext uri="{FF2B5EF4-FFF2-40B4-BE49-F238E27FC236}">
                <a16:creationId xmlns:a16="http://schemas.microsoft.com/office/drawing/2014/main" id="{4A5BEBCF-2EA0-4939-BA19-E47F1CC88705}"/>
              </a:ext>
            </a:extLst>
          </p:cNvPr>
          <p:cNvGraphicFramePr>
            <a:graphicFrameLocks noGrp="1"/>
          </p:cNvGraphicFramePr>
          <p:nvPr>
            <p:extLst>
              <p:ext uri="{D42A27DB-BD31-4B8C-83A1-F6EECF244321}">
                <p14:modId xmlns:p14="http://schemas.microsoft.com/office/powerpoint/2010/main" val="1282207609"/>
              </p:ext>
            </p:extLst>
          </p:nvPr>
        </p:nvGraphicFramePr>
        <p:xfrm>
          <a:off x="5257953" y="3429000"/>
          <a:ext cx="6375247" cy="2400858"/>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67735">
                  <a:extLst>
                    <a:ext uri="{9D8B030D-6E8A-4147-A177-3AD203B41FA5}">
                      <a16:colId xmlns:a16="http://schemas.microsoft.com/office/drawing/2014/main" val="20001"/>
                    </a:ext>
                  </a:extLst>
                </a:gridCol>
                <a:gridCol w="801451">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8867">
                  <a:extLst>
                    <a:ext uri="{9D8B030D-6E8A-4147-A177-3AD203B41FA5}">
                      <a16:colId xmlns:a16="http://schemas.microsoft.com/office/drawing/2014/main" val="20004"/>
                    </a:ext>
                  </a:extLst>
                </a:gridCol>
                <a:gridCol w="767745">
                  <a:extLst>
                    <a:ext uri="{9D8B030D-6E8A-4147-A177-3AD203B41FA5}">
                      <a16:colId xmlns:a16="http://schemas.microsoft.com/office/drawing/2014/main" val="20005"/>
                    </a:ext>
                  </a:extLst>
                </a:gridCol>
                <a:gridCol w="647167">
                  <a:extLst>
                    <a:ext uri="{9D8B030D-6E8A-4147-A177-3AD203B41FA5}">
                      <a16:colId xmlns:a16="http://schemas.microsoft.com/office/drawing/2014/main" val="20006"/>
                    </a:ext>
                  </a:extLst>
                </a:gridCol>
                <a:gridCol w="734593">
                  <a:extLst>
                    <a:ext uri="{9D8B030D-6E8A-4147-A177-3AD203B41FA5}">
                      <a16:colId xmlns:a16="http://schemas.microsoft.com/office/drawing/2014/main" val="2579528894"/>
                    </a:ext>
                  </a:extLst>
                </a:gridCol>
              </a:tblGrid>
              <a:tr h="5582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3338">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537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007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3189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0073">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2526223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deliberately hurt someone else at school in the last 12 months? </a:t>
            </a:r>
          </a:p>
          <a:p>
            <a:r>
              <a:rPr lang="en-GB" sz="1000" i="1" dirty="0">
                <a:solidFill>
                  <a:srgbClr val="002060"/>
                </a:solidFill>
                <a:latin typeface="Calibri" panose="020F0502020204030204" pitchFamily="34" charset="0"/>
              </a:rPr>
              <a:t>Base: All valid respondents, 2022 n=834, 2023 n=1,057, 2024 n=1,170</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16% of pupils have deliberately hurt somebody in the last year, which has decreased compared to previous years. The proportion of young carers and ethnic minority groups that say that they have hurt someone in the last 12 months (27%) is higher than any other cohort.</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656085677"/>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1600726820"/>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2959708185"/>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988137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(4) - CYPP key indicators</a:t>
            </a:r>
          </a:p>
        </p:txBody>
      </p:sp>
      <p:sp>
        <p:nvSpPr>
          <p:cNvPr id="5" name="Content Placeholder 2"/>
          <p:cNvSpPr txBox="1">
            <a:spLocks/>
          </p:cNvSpPr>
          <p:nvPr/>
        </p:nvSpPr>
        <p:spPr>
          <a:xfrm>
            <a:off x="183599" y="835201"/>
            <a:ext cx="5193943" cy="2441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CYPP-5: </a:t>
            </a:r>
            <a:r>
              <a:rPr lang="en-GB" sz="1600" b="1" dirty="0"/>
              <a:t>If something goes wrong…</a:t>
            </a:r>
          </a:p>
          <a:p>
            <a:pPr marL="0" indent="0">
              <a:lnSpc>
                <a:spcPct val="100000"/>
              </a:lnSpc>
              <a:spcBef>
                <a:spcPts val="600"/>
              </a:spcBef>
              <a:spcAft>
                <a:spcPts val="600"/>
              </a:spcAft>
              <a:buNone/>
            </a:pPr>
            <a:r>
              <a:rPr lang="en-GB" sz="1400" dirty="0">
                <a:solidFill>
                  <a:srgbClr val="404040"/>
                </a:solidFill>
              </a:rPr>
              <a:t>Pupils generally feel they can learn from their experiences and keep calm when things go wrong. However, nearly a third (32%) say they get upset and feel bad for ages. </a:t>
            </a:r>
            <a:endParaRPr lang="en-GB" sz="1400" dirty="0">
              <a:solidFill>
                <a:srgbClr val="FF0000"/>
              </a:solidFill>
            </a:endParaRPr>
          </a:p>
          <a:p>
            <a:pPr marL="0" indent="0">
              <a:lnSpc>
                <a:spcPct val="100000"/>
              </a:lnSpc>
              <a:spcBef>
                <a:spcPts val="600"/>
              </a:spcBef>
              <a:spcAft>
                <a:spcPts val="600"/>
              </a:spcAft>
              <a:buNone/>
            </a:pPr>
            <a:r>
              <a:rPr lang="en-GB" sz="1400" dirty="0">
                <a:solidFill>
                  <a:srgbClr val="404040"/>
                </a:solidFill>
              </a:rPr>
              <a:t>Pupils in the LGBTQ and girls cohort are most likely to get upset and feel bad for ages, both 47% (see slides 108 and 109 for more details).</a:t>
            </a:r>
          </a:p>
          <a:p>
            <a:pPr marL="0" indent="0">
              <a:lnSpc>
                <a:spcPct val="100000"/>
              </a:lnSpc>
              <a:spcBef>
                <a:spcPts val="600"/>
              </a:spcBef>
              <a:spcAft>
                <a:spcPts val="600"/>
              </a:spcAft>
              <a:buFont typeface="Arial" panose="020B0604020202020204" pitchFamily="34" charset="0"/>
              <a:buNone/>
            </a:pPr>
            <a:r>
              <a:rPr lang="en-GB" sz="1400" dirty="0"/>
              <a:t> </a:t>
            </a:r>
          </a:p>
        </p:txBody>
      </p:sp>
      <p:graphicFrame>
        <p:nvGraphicFramePr>
          <p:cNvPr id="6" name="Chart 5"/>
          <p:cNvGraphicFramePr/>
          <p:nvPr>
            <p:extLst>
              <p:ext uri="{D42A27DB-BD31-4B8C-83A1-F6EECF244321}">
                <p14:modId xmlns:p14="http://schemas.microsoft.com/office/powerpoint/2010/main" val="1964536876"/>
              </p:ext>
            </p:extLst>
          </p:nvPr>
        </p:nvGraphicFramePr>
        <p:xfrm>
          <a:off x="5529444" y="835200"/>
          <a:ext cx="5620638" cy="2441400"/>
        </p:xfrm>
        <a:graphic>
          <a:graphicData uri="http://schemas.openxmlformats.org/drawingml/2006/chart">
            <c:chart xmlns:c="http://schemas.openxmlformats.org/drawingml/2006/chart" xmlns:r="http://schemas.openxmlformats.org/officeDocument/2006/relationships" r:id="rId3"/>
          </a:graphicData>
        </a:graphic>
      </p:graphicFrame>
      <p:sp>
        <p:nvSpPr>
          <p:cNvPr id="8" name="Content Placeholder 2"/>
          <p:cNvSpPr>
            <a:spLocks noGrp="1"/>
          </p:cNvSpPr>
          <p:nvPr>
            <p:ph idx="1"/>
          </p:nvPr>
        </p:nvSpPr>
        <p:spPr>
          <a:xfrm>
            <a:off x="5242561" y="3764732"/>
            <a:ext cx="5700976" cy="2221999"/>
          </a:xfrm>
        </p:spPr>
        <p:txBody>
          <a:bodyPr>
            <a:noAutofit/>
          </a:bodyPr>
          <a:lstStyle/>
          <a:p>
            <a:pPr marL="0" indent="0">
              <a:lnSpc>
                <a:spcPct val="100000"/>
              </a:lnSpc>
              <a:spcBef>
                <a:spcPts val="600"/>
              </a:spcBef>
              <a:spcAft>
                <a:spcPts val="600"/>
              </a:spcAft>
              <a:buNone/>
            </a:pPr>
            <a:r>
              <a:rPr lang="en-GB" sz="1600" i="1" dirty="0"/>
              <a:t>CYPP-6: </a:t>
            </a:r>
            <a:r>
              <a:rPr lang="en-GB" sz="1600" b="1" dirty="0"/>
              <a:t>If I don’t succeed at something…</a:t>
            </a:r>
          </a:p>
          <a:p>
            <a:pPr marL="0" indent="0">
              <a:lnSpc>
                <a:spcPct val="100000"/>
              </a:lnSpc>
              <a:spcBef>
                <a:spcPts val="600"/>
              </a:spcBef>
              <a:spcAft>
                <a:spcPts val="600"/>
              </a:spcAft>
              <a:buNone/>
            </a:pPr>
            <a:r>
              <a:rPr lang="en-GB" sz="1400" dirty="0">
                <a:solidFill>
                  <a:srgbClr val="404040"/>
                </a:solidFill>
              </a:rPr>
              <a:t>Pupils mostly choose to persevere when they don’t succeed, however for SEN pupils, LGBTQ and young carers, their perseverance with tasks is lower than the secondary average.</a:t>
            </a:r>
          </a:p>
          <a:p>
            <a:pPr marL="0" indent="0">
              <a:lnSpc>
                <a:spcPct val="100000"/>
              </a:lnSpc>
              <a:spcBef>
                <a:spcPts val="600"/>
              </a:spcBef>
              <a:spcAft>
                <a:spcPts val="600"/>
              </a:spcAft>
              <a:buNone/>
            </a:pPr>
            <a:r>
              <a:rPr lang="en-GB" sz="1400" dirty="0">
                <a:solidFill>
                  <a:srgbClr val="404040"/>
                </a:solidFill>
              </a:rPr>
              <a:t>Boys are more likely to have another go or keep trying than girls, and less likely to give up or do other tasks if ‘at first they don’t succeed’ (see slides 110 to 113 for more details).</a:t>
            </a:r>
          </a:p>
        </p:txBody>
      </p:sp>
      <p:sp>
        <p:nvSpPr>
          <p:cNvPr id="11" name="TextBox 10"/>
          <p:cNvSpPr txBox="1"/>
          <p:nvPr/>
        </p:nvSpPr>
        <p:spPr>
          <a:xfrm>
            <a:off x="183600" y="6531081"/>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2022 n=834, 2023 n=1,057, 2024 n=1,170</a:t>
            </a:r>
          </a:p>
        </p:txBody>
      </p:sp>
      <p:graphicFrame>
        <p:nvGraphicFramePr>
          <p:cNvPr id="10" name="Chart 9">
            <a:extLst>
              <a:ext uri="{FF2B5EF4-FFF2-40B4-BE49-F238E27FC236}">
                <a16:creationId xmlns:a16="http://schemas.microsoft.com/office/drawing/2014/main" id="{DC59F8C6-5FE8-4079-8A26-E9F84FE4E733}"/>
              </a:ext>
            </a:extLst>
          </p:cNvPr>
          <p:cNvGraphicFramePr/>
          <p:nvPr>
            <p:extLst>
              <p:ext uri="{D42A27DB-BD31-4B8C-83A1-F6EECF244321}">
                <p14:modId xmlns:p14="http://schemas.microsoft.com/office/powerpoint/2010/main" val="4024306869"/>
              </p:ext>
            </p:extLst>
          </p:nvPr>
        </p:nvGraphicFramePr>
        <p:xfrm>
          <a:off x="183019" y="3211503"/>
          <a:ext cx="5109271" cy="31520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31283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year, have you experienced any inappropriate comments, behaviours or unwanted attention of a sexual nature at school?</a:t>
            </a:r>
          </a:p>
          <a:p>
            <a:r>
              <a:rPr lang="en-US" sz="1000" i="1" dirty="0">
                <a:solidFill>
                  <a:srgbClr val="002060"/>
                </a:solidFill>
                <a:latin typeface="Calibri" panose="020F0502020204030204" pitchFamily="34" charset="0"/>
              </a:rPr>
              <a:t>Introduced in 2022, n=834, 2023 n=1,057, 2024 n=1,170</a:t>
            </a: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Consistent with the last two years, 21% of pupils say they have experienced inappropriate comments, behaviours or unwanted attention of a sexual nature at school. This increases the most for LGBTQ pupils and young carers.</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465665571"/>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2843052368"/>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824291612"/>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2433366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ever received inappropriate comments, behaviours or unwanted attention of a sexual nature at school would you report it?</a:t>
            </a:r>
          </a:p>
          <a:p>
            <a:r>
              <a:rPr lang="en-GB" sz="1000" i="1" dirty="0">
                <a:solidFill>
                  <a:srgbClr val="002060"/>
                </a:solidFill>
                <a:latin typeface="Calibri" panose="020F0502020204030204" pitchFamily="34" charset="0"/>
              </a:rPr>
              <a:t>Introduced in 2022, n=834, 2023 n=1,057, 2024 n=1,170</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30% of pupils say they would not report it, if they ever received inappropriate comments, behaviours or unwanted attention of a sexual nature at school. Year 8 and girls are the most confident groups in reporting this negative behaviour.</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2120388198"/>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1927458228"/>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2579224717"/>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363468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7740" cy="900000"/>
          </a:xfrm>
        </p:spPr>
        <p:txBody>
          <a:bodyPr anchor="t" anchorCtr="0">
            <a:noAutofit/>
          </a:bodyPr>
          <a:lstStyle/>
          <a:p>
            <a:r>
              <a:rPr lang="en-GB" sz="1600" dirty="0"/>
              <a:t>77% of pupils have not experienced abuse in previous or current relationships. Displays of anger and jealousy are the most common abuse experienced by pupils (15%) followed by ‘kept checking my phone’ (11%).</a:t>
            </a:r>
          </a:p>
        </p:txBody>
      </p:sp>
      <p:graphicFrame>
        <p:nvGraphicFramePr>
          <p:cNvPr id="8" name="Content Placeholder 6"/>
          <p:cNvGraphicFramePr>
            <a:graphicFrameLocks/>
          </p:cNvGraphicFramePr>
          <p:nvPr>
            <p:extLst>
              <p:ext uri="{D42A27DB-BD31-4B8C-83A1-F6EECF244321}">
                <p14:modId xmlns:p14="http://schemas.microsoft.com/office/powerpoint/2010/main" val="3451652922"/>
              </p:ext>
            </p:extLst>
          </p:nvPr>
        </p:nvGraphicFramePr>
        <p:xfrm>
          <a:off x="183600" y="835200"/>
          <a:ext cx="11051847" cy="510679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Have any of the following ever happened to you either in a current or previous relationships?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2022 n=834, 2023 n=1,057, 2024 n=1,170</a:t>
            </a:r>
          </a:p>
        </p:txBody>
      </p:sp>
      <p:sp>
        <p:nvSpPr>
          <p:cNvPr id="11" name="Rectangle 10"/>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97606344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Girls are more likely to have experienced controlling or abusive behaviour in relationships compared to boys (26% v. 19%).</a:t>
            </a:r>
          </a:p>
        </p:txBody>
      </p:sp>
      <p:sp>
        <p:nvSpPr>
          <p:cNvPr id="7" name="TextBox 6"/>
          <p:cNvSpPr txBox="1"/>
          <p:nvPr/>
        </p:nvSpPr>
        <p:spPr>
          <a:xfrm>
            <a:off x="183018" y="6522289"/>
            <a:ext cx="5441033"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2237158707"/>
              </p:ext>
            </p:extLst>
          </p:nvPr>
        </p:nvGraphicFramePr>
        <p:xfrm>
          <a:off x="360002" y="962016"/>
          <a:ext cx="11273196" cy="4624143"/>
        </p:xfrm>
        <a:graphic>
          <a:graphicData uri="http://schemas.openxmlformats.org/drawingml/2006/table">
            <a:tbl>
              <a:tblPr firstRow="1" bandRow="1">
                <a:tableStyleId>{5940675A-B579-460E-94D1-54222C63F5DA}</a:tableStyleId>
              </a:tblPr>
              <a:tblGrid>
                <a:gridCol w="4127903">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69">
                  <a:extLst>
                    <a:ext uri="{9D8B030D-6E8A-4147-A177-3AD203B41FA5}">
                      <a16:colId xmlns:a16="http://schemas.microsoft.com/office/drawing/2014/main" val="20002"/>
                    </a:ext>
                  </a:extLst>
                </a:gridCol>
                <a:gridCol w="1159769">
                  <a:extLst>
                    <a:ext uri="{9D8B030D-6E8A-4147-A177-3AD203B41FA5}">
                      <a16:colId xmlns:a16="http://schemas.microsoft.com/office/drawing/2014/main" val="20003"/>
                    </a:ext>
                  </a:extLst>
                </a:gridCol>
                <a:gridCol w="1159769">
                  <a:extLst>
                    <a:ext uri="{9D8B030D-6E8A-4147-A177-3AD203B41FA5}">
                      <a16:colId xmlns:a16="http://schemas.microsoft.com/office/drawing/2014/main" val="20004"/>
                    </a:ext>
                  </a:extLst>
                </a:gridCol>
                <a:gridCol w="1159769">
                  <a:extLst>
                    <a:ext uri="{9D8B030D-6E8A-4147-A177-3AD203B41FA5}">
                      <a16:colId xmlns:a16="http://schemas.microsoft.com/office/drawing/2014/main" val="20005"/>
                    </a:ext>
                  </a:extLst>
                </a:gridCol>
                <a:gridCol w="1159769">
                  <a:extLst>
                    <a:ext uri="{9D8B030D-6E8A-4147-A177-3AD203B41FA5}">
                      <a16:colId xmlns:a16="http://schemas.microsoft.com/office/drawing/2014/main" val="20006"/>
                    </a:ext>
                  </a:extLst>
                </a:gridCol>
              </a:tblGrid>
              <a:tr h="614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p>
                      <a:endParaRPr lang="en-GB" sz="1100" dirty="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6351">
                <a:tc>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7530">
                <a:tc>
                  <a:txBody>
                    <a:bodyPr/>
                    <a:lstStyle/>
                    <a:p>
                      <a:pPr algn="l" fontAlgn="b"/>
                      <a:r>
                        <a:rPr lang="en-GB" sz="1100" b="0" i="0" u="none" strike="noStrike" dirty="0">
                          <a:solidFill>
                            <a:schemeClr val="tx1">
                              <a:lumMod val="75000"/>
                              <a:lumOff val="25000"/>
                            </a:schemeClr>
                          </a:solidFill>
                          <a:effectLst/>
                          <a:latin typeface="+mn-lt"/>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175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1877498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mn-lt"/>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6351">
                <a:tc>
                  <a:txBody>
                    <a:bodyPr/>
                    <a:lstStyle/>
                    <a:p>
                      <a:pPr algn="l" fontAlgn="b"/>
                      <a:r>
                        <a:rPr lang="en-GB" sz="1100" b="0" i="0" u="none" strike="noStrike" dirty="0">
                          <a:solidFill>
                            <a:schemeClr val="tx1">
                              <a:lumMod val="75000"/>
                              <a:lumOff val="25000"/>
                            </a:schemeClr>
                          </a:solidFill>
                          <a:effectLst/>
                          <a:latin typeface="+mn-lt"/>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107349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12673468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SEN pupils are more likely to have experienced an abusive relationship that any other cohort.</a:t>
            </a:r>
            <a:br>
              <a:rPr lang="en-GB" sz="1600" dirty="0"/>
            </a:br>
            <a:endParaRPr lang="en-GB" sz="1600" dirty="0"/>
          </a:p>
        </p:txBody>
      </p:sp>
      <p:sp>
        <p:nvSpPr>
          <p:cNvPr id="7" name="TextBox 6"/>
          <p:cNvSpPr txBox="1"/>
          <p:nvPr/>
        </p:nvSpPr>
        <p:spPr>
          <a:xfrm>
            <a:off x="183018" y="6522289"/>
            <a:ext cx="536237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3386121739"/>
              </p:ext>
            </p:extLst>
          </p:nvPr>
        </p:nvGraphicFramePr>
        <p:xfrm>
          <a:off x="360000" y="961200"/>
          <a:ext cx="11273200" cy="5126552"/>
        </p:xfrm>
        <a:graphic>
          <a:graphicData uri="http://schemas.openxmlformats.org/drawingml/2006/table">
            <a:tbl>
              <a:tblPr firstRow="1" bandRow="1">
                <a:tableStyleId>{5940675A-B579-460E-94D1-54222C63F5DA}</a:tableStyleId>
              </a:tblPr>
              <a:tblGrid>
                <a:gridCol w="3836857">
                  <a:extLst>
                    <a:ext uri="{9D8B030D-6E8A-4147-A177-3AD203B41FA5}">
                      <a16:colId xmlns:a16="http://schemas.microsoft.com/office/drawing/2014/main" val="20000"/>
                    </a:ext>
                  </a:extLst>
                </a:gridCol>
                <a:gridCol w="1077997">
                  <a:extLst>
                    <a:ext uri="{9D8B030D-6E8A-4147-A177-3AD203B41FA5}">
                      <a16:colId xmlns:a16="http://schemas.microsoft.com/office/drawing/2014/main" val="20007"/>
                    </a:ext>
                  </a:extLst>
                </a:gridCol>
                <a:gridCol w="1077997">
                  <a:extLst>
                    <a:ext uri="{9D8B030D-6E8A-4147-A177-3AD203B41FA5}">
                      <a16:colId xmlns:a16="http://schemas.microsoft.com/office/drawing/2014/main" val="20008"/>
                    </a:ext>
                  </a:extLst>
                </a:gridCol>
                <a:gridCol w="1077997">
                  <a:extLst>
                    <a:ext uri="{9D8B030D-6E8A-4147-A177-3AD203B41FA5}">
                      <a16:colId xmlns:a16="http://schemas.microsoft.com/office/drawing/2014/main" val="20009"/>
                    </a:ext>
                  </a:extLst>
                </a:gridCol>
                <a:gridCol w="1077997">
                  <a:extLst>
                    <a:ext uri="{9D8B030D-6E8A-4147-A177-3AD203B41FA5}">
                      <a16:colId xmlns:a16="http://schemas.microsoft.com/office/drawing/2014/main" val="20010"/>
                    </a:ext>
                  </a:extLst>
                </a:gridCol>
                <a:gridCol w="1077997">
                  <a:extLst>
                    <a:ext uri="{9D8B030D-6E8A-4147-A177-3AD203B41FA5}">
                      <a16:colId xmlns:a16="http://schemas.microsoft.com/office/drawing/2014/main" val="20011"/>
                    </a:ext>
                  </a:extLst>
                </a:gridCol>
                <a:gridCol w="1023179">
                  <a:extLst>
                    <a:ext uri="{9D8B030D-6E8A-4147-A177-3AD203B41FA5}">
                      <a16:colId xmlns:a16="http://schemas.microsoft.com/office/drawing/2014/main" val="3452460895"/>
                    </a:ext>
                  </a:extLst>
                </a:gridCol>
                <a:gridCol w="1023179">
                  <a:extLst>
                    <a:ext uri="{9D8B030D-6E8A-4147-A177-3AD203B41FA5}">
                      <a16:colId xmlns:a16="http://schemas.microsoft.com/office/drawing/2014/main" val="2784848759"/>
                    </a:ext>
                  </a:extLst>
                </a:gridCol>
              </a:tblGrid>
              <a:tr h="6118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2843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6751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43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6751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90043533"/>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6455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5077184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53409323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148920481"/>
              </p:ext>
            </p:extLst>
          </p:nvPr>
        </p:nvGraphicFramePr>
        <p:xfrm>
          <a:off x="180000" y="835200"/>
          <a:ext cx="5001209" cy="4436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1806123722"/>
              </p:ext>
            </p:extLst>
          </p:nvPr>
        </p:nvGraphicFramePr>
        <p:xfrm>
          <a:off x="5367931" y="1200123"/>
          <a:ext cx="6265269" cy="1584630"/>
        </p:xfrm>
        <a:graphic>
          <a:graphicData uri="http://schemas.openxmlformats.org/drawingml/2006/table">
            <a:tbl>
              <a:tblPr firstRow="1" bandRow="1">
                <a:tableStyleId>{5940675A-B579-460E-94D1-54222C63F5DA}</a:tableStyleId>
              </a:tblPr>
              <a:tblGrid>
                <a:gridCol w="1369642">
                  <a:extLst>
                    <a:ext uri="{9D8B030D-6E8A-4147-A177-3AD203B41FA5}">
                      <a16:colId xmlns:a16="http://schemas.microsoft.com/office/drawing/2014/main" val="20000"/>
                    </a:ext>
                  </a:extLst>
                </a:gridCol>
                <a:gridCol w="1273280">
                  <a:extLst>
                    <a:ext uri="{9D8B030D-6E8A-4147-A177-3AD203B41FA5}">
                      <a16:colId xmlns:a16="http://schemas.microsoft.com/office/drawing/2014/main" val="20001"/>
                    </a:ext>
                  </a:extLst>
                </a:gridCol>
                <a:gridCol w="761115">
                  <a:extLst>
                    <a:ext uri="{9D8B030D-6E8A-4147-A177-3AD203B41FA5}">
                      <a16:colId xmlns:a16="http://schemas.microsoft.com/office/drawing/2014/main" val="20002"/>
                    </a:ext>
                  </a:extLst>
                </a:gridCol>
                <a:gridCol w="789305">
                  <a:extLst>
                    <a:ext uri="{9D8B030D-6E8A-4147-A177-3AD203B41FA5}">
                      <a16:colId xmlns:a16="http://schemas.microsoft.com/office/drawing/2014/main" val="20003"/>
                    </a:ext>
                  </a:extLst>
                </a:gridCol>
                <a:gridCol w="704737">
                  <a:extLst>
                    <a:ext uri="{9D8B030D-6E8A-4147-A177-3AD203B41FA5}">
                      <a16:colId xmlns:a16="http://schemas.microsoft.com/office/drawing/2014/main" val="20004"/>
                    </a:ext>
                  </a:extLst>
                </a:gridCol>
                <a:gridCol w="690642">
                  <a:extLst>
                    <a:ext uri="{9D8B030D-6E8A-4147-A177-3AD203B41FA5}">
                      <a16:colId xmlns:a16="http://schemas.microsoft.com/office/drawing/2014/main" val="20005"/>
                    </a:ext>
                  </a:extLst>
                </a:gridCol>
                <a:gridCol w="676548">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Thinking about the things that have happened to you….?</a:t>
            </a:r>
            <a:r>
              <a:rPr lang="en-GB" sz="1000" dirty="0">
                <a:solidFill>
                  <a:srgbClr val="002060"/>
                </a:solidFill>
                <a:latin typeface="Calibri" panose="020F0502020204030204" pitchFamily="34" charset="0"/>
              </a:rPr>
              <a: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who have had an abusive relationship, 2022 n=218, 2023 n=235, 2024 n=265</a:t>
            </a:r>
          </a:p>
        </p:txBody>
      </p:sp>
      <p:sp>
        <p:nvSpPr>
          <p:cNvPr id="13" name="Title 1"/>
          <p:cNvSpPr txBox="1">
            <a:spLocks/>
          </p:cNvSpPr>
          <p:nvPr/>
        </p:nvSpPr>
        <p:spPr>
          <a:xfrm>
            <a:off x="180000" y="180000"/>
            <a:ext cx="11746300"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Of those that have experienced abuse in a relationship, 81% know where to get help but ‘only’ 62% feel able to get help.</a:t>
            </a:r>
          </a:p>
          <a:p>
            <a:r>
              <a:rPr lang="en-GB" sz="1200" i="1" dirty="0"/>
              <a:t>(Please note the base for most of these cohorts is low.)</a:t>
            </a:r>
            <a:r>
              <a:rPr lang="en-GB" sz="1600" dirty="0"/>
              <a:t> </a:t>
            </a:r>
          </a:p>
        </p:txBody>
      </p:sp>
      <p:graphicFrame>
        <p:nvGraphicFramePr>
          <p:cNvPr id="7" name="Table 6">
            <a:extLst>
              <a:ext uri="{FF2B5EF4-FFF2-40B4-BE49-F238E27FC236}">
                <a16:creationId xmlns:a16="http://schemas.microsoft.com/office/drawing/2014/main" id="{EBAFEE55-EC43-4DD4-B636-3CBC7DA8754A}"/>
              </a:ext>
            </a:extLst>
          </p:cNvPr>
          <p:cNvGraphicFramePr>
            <a:graphicFrameLocks noGrp="1"/>
          </p:cNvGraphicFramePr>
          <p:nvPr>
            <p:extLst>
              <p:ext uri="{D42A27DB-BD31-4B8C-83A1-F6EECF244321}">
                <p14:modId xmlns:p14="http://schemas.microsoft.com/office/powerpoint/2010/main" val="1860698110"/>
              </p:ext>
            </p:extLst>
          </p:nvPr>
        </p:nvGraphicFramePr>
        <p:xfrm>
          <a:off x="5367931" y="3166633"/>
          <a:ext cx="6265270" cy="1711200"/>
        </p:xfrm>
        <a:graphic>
          <a:graphicData uri="http://schemas.openxmlformats.org/drawingml/2006/table">
            <a:tbl>
              <a:tblPr firstRow="1" bandRow="1">
                <a:tableStyleId>{5940675A-B579-460E-94D1-54222C63F5DA}</a:tableStyleId>
              </a:tblPr>
              <a:tblGrid>
                <a:gridCol w="1211824">
                  <a:extLst>
                    <a:ext uri="{9D8B030D-6E8A-4147-A177-3AD203B41FA5}">
                      <a16:colId xmlns:a16="http://schemas.microsoft.com/office/drawing/2014/main" val="20000"/>
                    </a:ext>
                  </a:extLst>
                </a:gridCol>
                <a:gridCol w="634934">
                  <a:extLst>
                    <a:ext uri="{9D8B030D-6E8A-4147-A177-3AD203B41FA5}">
                      <a16:colId xmlns:a16="http://schemas.microsoft.com/office/drawing/2014/main" val="20001"/>
                    </a:ext>
                  </a:extLst>
                </a:gridCol>
                <a:gridCol w="808908">
                  <a:extLst>
                    <a:ext uri="{9D8B030D-6E8A-4147-A177-3AD203B41FA5}">
                      <a16:colId xmlns:a16="http://schemas.microsoft.com/office/drawing/2014/main" val="20002"/>
                    </a:ext>
                  </a:extLst>
                </a:gridCol>
                <a:gridCol w="721921">
                  <a:extLst>
                    <a:ext uri="{9D8B030D-6E8A-4147-A177-3AD203B41FA5}">
                      <a16:colId xmlns:a16="http://schemas.microsoft.com/office/drawing/2014/main" val="20003"/>
                    </a:ext>
                  </a:extLst>
                </a:gridCol>
                <a:gridCol w="773095">
                  <a:extLst>
                    <a:ext uri="{9D8B030D-6E8A-4147-A177-3AD203B41FA5}">
                      <a16:colId xmlns:a16="http://schemas.microsoft.com/office/drawing/2014/main" val="20004"/>
                    </a:ext>
                  </a:extLst>
                </a:gridCol>
                <a:gridCol w="778385">
                  <a:extLst>
                    <a:ext uri="{9D8B030D-6E8A-4147-A177-3AD203B41FA5}">
                      <a16:colId xmlns:a16="http://schemas.microsoft.com/office/drawing/2014/main" val="20005"/>
                    </a:ext>
                  </a:extLst>
                </a:gridCol>
                <a:gridCol w="614282">
                  <a:extLst>
                    <a:ext uri="{9D8B030D-6E8A-4147-A177-3AD203B41FA5}">
                      <a16:colId xmlns:a16="http://schemas.microsoft.com/office/drawing/2014/main" val="20006"/>
                    </a:ext>
                  </a:extLst>
                </a:gridCol>
                <a:gridCol w="721921">
                  <a:extLst>
                    <a:ext uri="{9D8B030D-6E8A-4147-A177-3AD203B41FA5}">
                      <a16:colId xmlns:a16="http://schemas.microsoft.com/office/drawing/2014/main" val="87757118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1" name="TextBox 10">
            <a:extLst>
              <a:ext uri="{FF2B5EF4-FFF2-40B4-BE49-F238E27FC236}">
                <a16:creationId xmlns:a16="http://schemas.microsoft.com/office/drawing/2014/main" id="{3B7CA23C-BBE9-4BD6-876E-A3ED3880B6AA}"/>
              </a:ext>
            </a:extLst>
          </p:cNvPr>
          <p:cNvSpPr txBox="1"/>
          <p:nvPr/>
        </p:nvSpPr>
        <p:spPr>
          <a:xfrm>
            <a:off x="5367931" y="5098159"/>
            <a:ext cx="626526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‘Yes’</a:t>
            </a:r>
          </a:p>
        </p:txBody>
      </p:sp>
    </p:spTree>
    <p:extLst>
      <p:ext uri="{BB962C8B-B14F-4D97-AF65-F5344CB8AC3E}">
        <p14:creationId xmlns:p14="http://schemas.microsoft.com/office/powerpoint/2010/main" val="303681211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rmAutofit/>
          </a:bodyPr>
          <a:lstStyle/>
          <a:p>
            <a:r>
              <a:rPr lang="en-GB" sz="1600" dirty="0"/>
              <a:t>To those that have </a:t>
            </a:r>
            <a:r>
              <a:rPr lang="en-GB" sz="1600" u="sng" dirty="0"/>
              <a:t>not</a:t>
            </a:r>
            <a:r>
              <a:rPr lang="en-GB" sz="1600" dirty="0"/>
              <a:t> suffered abuse to date, when asked to think hypothetically about potential abuse in relationships, the vast majority are confident that they would know where to go for help (92%) and would do so (86%), consistent with previous years. </a:t>
            </a:r>
          </a:p>
        </p:txBody>
      </p:sp>
      <p:graphicFrame>
        <p:nvGraphicFramePr>
          <p:cNvPr id="9" name="Chart 8"/>
          <p:cNvGraphicFramePr/>
          <p:nvPr>
            <p:extLst>
              <p:ext uri="{D42A27DB-BD31-4B8C-83A1-F6EECF244321}">
                <p14:modId xmlns:p14="http://schemas.microsoft.com/office/powerpoint/2010/main" val="4009995539"/>
              </p:ext>
            </p:extLst>
          </p:nvPr>
        </p:nvGraphicFramePr>
        <p:xfrm>
          <a:off x="183600" y="835200"/>
          <a:ext cx="4849411" cy="4472524"/>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732209052"/>
              </p:ext>
            </p:extLst>
          </p:nvPr>
        </p:nvGraphicFramePr>
        <p:xfrm>
          <a:off x="5367600" y="1200184"/>
          <a:ext cx="6265600" cy="1584630"/>
        </p:xfrm>
        <a:graphic>
          <a:graphicData uri="http://schemas.openxmlformats.org/drawingml/2006/table">
            <a:tbl>
              <a:tblPr firstRow="1" bandRow="1">
                <a:tableStyleId>{5940675A-B579-460E-94D1-54222C63F5DA}</a:tableStyleId>
              </a:tblPr>
              <a:tblGrid>
                <a:gridCol w="1369714">
                  <a:extLst>
                    <a:ext uri="{9D8B030D-6E8A-4147-A177-3AD203B41FA5}">
                      <a16:colId xmlns:a16="http://schemas.microsoft.com/office/drawing/2014/main" val="20000"/>
                    </a:ext>
                  </a:extLst>
                </a:gridCol>
                <a:gridCol w="903858">
                  <a:extLst>
                    <a:ext uri="{9D8B030D-6E8A-4147-A177-3AD203B41FA5}">
                      <a16:colId xmlns:a16="http://schemas.microsoft.com/office/drawing/2014/main" val="20001"/>
                    </a:ext>
                  </a:extLst>
                </a:gridCol>
                <a:gridCol w="728104">
                  <a:extLst>
                    <a:ext uri="{9D8B030D-6E8A-4147-A177-3AD203B41FA5}">
                      <a16:colId xmlns:a16="http://schemas.microsoft.com/office/drawing/2014/main" val="20002"/>
                    </a:ext>
                  </a:extLst>
                </a:gridCol>
                <a:gridCol w="815981">
                  <a:extLst>
                    <a:ext uri="{9D8B030D-6E8A-4147-A177-3AD203B41FA5}">
                      <a16:colId xmlns:a16="http://schemas.microsoft.com/office/drawing/2014/main" val="20003"/>
                    </a:ext>
                  </a:extLst>
                </a:gridCol>
                <a:gridCol w="815981">
                  <a:extLst>
                    <a:ext uri="{9D8B030D-6E8A-4147-A177-3AD203B41FA5}">
                      <a16:colId xmlns:a16="http://schemas.microsoft.com/office/drawing/2014/main" val="20004"/>
                    </a:ext>
                  </a:extLst>
                </a:gridCol>
                <a:gridCol w="815981">
                  <a:extLst>
                    <a:ext uri="{9D8B030D-6E8A-4147-A177-3AD203B41FA5}">
                      <a16:colId xmlns:a16="http://schemas.microsoft.com/office/drawing/2014/main" val="20005"/>
                    </a:ext>
                  </a:extLst>
                </a:gridCol>
                <a:gridCol w="815981">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352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0000" y="6368627"/>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any of those things were to happen to you….?</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who have not had an abusive relationship 2022 n=616, 2023 n=822, 2024 n=905.</a:t>
            </a:r>
          </a:p>
        </p:txBody>
      </p:sp>
      <p:graphicFrame>
        <p:nvGraphicFramePr>
          <p:cNvPr id="11" name="Table 10">
            <a:extLst>
              <a:ext uri="{FF2B5EF4-FFF2-40B4-BE49-F238E27FC236}">
                <a16:creationId xmlns:a16="http://schemas.microsoft.com/office/drawing/2014/main" id="{303460C2-D7FE-48B1-A30D-C78158345074}"/>
              </a:ext>
            </a:extLst>
          </p:cNvPr>
          <p:cNvGraphicFramePr>
            <a:graphicFrameLocks noGrp="1"/>
          </p:cNvGraphicFramePr>
          <p:nvPr>
            <p:extLst>
              <p:ext uri="{D42A27DB-BD31-4B8C-83A1-F6EECF244321}">
                <p14:modId xmlns:p14="http://schemas.microsoft.com/office/powerpoint/2010/main" val="1686308758"/>
              </p:ext>
            </p:extLst>
          </p:nvPr>
        </p:nvGraphicFramePr>
        <p:xfrm>
          <a:off x="5367931" y="2995183"/>
          <a:ext cx="6265269" cy="1711200"/>
        </p:xfrm>
        <a:graphic>
          <a:graphicData uri="http://schemas.openxmlformats.org/drawingml/2006/table">
            <a:tbl>
              <a:tblPr firstRow="1" bandRow="1">
                <a:tableStyleId>{5940675A-B579-460E-94D1-54222C63F5DA}</a:tableStyleId>
              </a:tblPr>
              <a:tblGrid>
                <a:gridCol w="1211824">
                  <a:extLst>
                    <a:ext uri="{9D8B030D-6E8A-4147-A177-3AD203B41FA5}">
                      <a16:colId xmlns:a16="http://schemas.microsoft.com/office/drawing/2014/main" val="20000"/>
                    </a:ext>
                  </a:extLst>
                </a:gridCol>
                <a:gridCol w="721921">
                  <a:extLst>
                    <a:ext uri="{9D8B030D-6E8A-4147-A177-3AD203B41FA5}">
                      <a16:colId xmlns:a16="http://schemas.microsoft.com/office/drawing/2014/main" val="20001"/>
                    </a:ext>
                  </a:extLst>
                </a:gridCol>
                <a:gridCol w="782959">
                  <a:extLst>
                    <a:ext uri="{9D8B030D-6E8A-4147-A177-3AD203B41FA5}">
                      <a16:colId xmlns:a16="http://schemas.microsoft.com/office/drawing/2014/main" val="20002"/>
                    </a:ext>
                  </a:extLst>
                </a:gridCol>
                <a:gridCol w="660882">
                  <a:extLst>
                    <a:ext uri="{9D8B030D-6E8A-4147-A177-3AD203B41FA5}">
                      <a16:colId xmlns:a16="http://schemas.microsoft.com/office/drawing/2014/main" val="20003"/>
                    </a:ext>
                  </a:extLst>
                </a:gridCol>
                <a:gridCol w="820895">
                  <a:extLst>
                    <a:ext uri="{9D8B030D-6E8A-4147-A177-3AD203B41FA5}">
                      <a16:colId xmlns:a16="http://schemas.microsoft.com/office/drawing/2014/main" val="20004"/>
                    </a:ext>
                  </a:extLst>
                </a:gridCol>
                <a:gridCol w="750554">
                  <a:extLst>
                    <a:ext uri="{9D8B030D-6E8A-4147-A177-3AD203B41FA5}">
                      <a16:colId xmlns:a16="http://schemas.microsoft.com/office/drawing/2014/main" val="20005"/>
                    </a:ext>
                  </a:extLst>
                </a:gridCol>
                <a:gridCol w="594313">
                  <a:extLst>
                    <a:ext uri="{9D8B030D-6E8A-4147-A177-3AD203B41FA5}">
                      <a16:colId xmlns:a16="http://schemas.microsoft.com/office/drawing/2014/main" val="20006"/>
                    </a:ext>
                  </a:extLst>
                </a:gridCol>
                <a:gridCol w="721921">
                  <a:extLst>
                    <a:ext uri="{9D8B030D-6E8A-4147-A177-3AD203B41FA5}">
                      <a16:colId xmlns:a16="http://schemas.microsoft.com/office/drawing/2014/main" val="139091708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5390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801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8383965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1" y="180000"/>
            <a:ext cx="10940582" cy="900000"/>
          </a:xfrm>
        </p:spPr>
        <p:txBody>
          <a:bodyPr anchor="t" anchorCtr="0">
            <a:noAutofit/>
          </a:bodyPr>
          <a:lstStyle/>
          <a:p>
            <a:r>
              <a:rPr lang="en-GB" sz="1600" dirty="0"/>
              <a:t>Pupils were informed that services and online sources are available to provide help and advice about relationships and sexual health. Over half, however, were not aware of the Zone 5-19 Clinic or the e-clinic. </a:t>
            </a:r>
          </a:p>
        </p:txBody>
      </p:sp>
      <p:graphicFrame>
        <p:nvGraphicFramePr>
          <p:cNvPr id="9" name="Chart 8"/>
          <p:cNvGraphicFramePr/>
          <p:nvPr>
            <p:extLst>
              <p:ext uri="{D42A27DB-BD31-4B8C-83A1-F6EECF244321}">
                <p14:modId xmlns:p14="http://schemas.microsoft.com/office/powerpoint/2010/main" val="2556805442"/>
              </p:ext>
            </p:extLst>
          </p:nvPr>
        </p:nvGraphicFramePr>
        <p:xfrm>
          <a:off x="267618" y="773509"/>
          <a:ext cx="9679022" cy="5310982"/>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060624"/>
            <a:ext cx="9491446"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r>
              <a:rPr lang="en-GB" sz="1000" i="1" dirty="0">
                <a:solidFill>
                  <a:srgbClr val="002060"/>
                </a:solidFill>
                <a:latin typeface="Calibri" panose="020F0502020204030204" pitchFamily="34" charset="0"/>
              </a:rPr>
              <a:t>Base: All valid respondents, n=1,170</a:t>
            </a:r>
          </a:p>
          <a:p>
            <a:r>
              <a:rPr lang="en-GB" sz="1000" i="1" dirty="0">
                <a:solidFill>
                  <a:srgbClr val="002060"/>
                </a:solidFill>
                <a:latin typeface="Calibri" panose="020F0502020204030204" pitchFamily="34" charset="0"/>
              </a:rPr>
              <a:t>Please note: Added for 2023 ‘Zone 5-19 (School Nurses) in school/or a community venue’, ‘Zone 5-19 Clinic (Based at The Flying Scotsman Centre, was called Project 3)’, ‘Zone 5-19 website/social media’, and ‘Zone 5-19 E-Clinic’. </a:t>
            </a:r>
          </a:p>
        </p:txBody>
      </p:sp>
    </p:spTree>
    <p:extLst>
      <p:ext uri="{BB962C8B-B14F-4D97-AF65-F5344CB8AC3E}">
        <p14:creationId xmlns:p14="http://schemas.microsoft.com/office/powerpoint/2010/main" val="102440375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9" cy="900000"/>
          </a:xfrm>
        </p:spPr>
        <p:txBody>
          <a:bodyPr anchor="t" anchorCtr="0">
            <a:noAutofit/>
          </a:bodyPr>
          <a:lstStyle/>
          <a:p>
            <a:r>
              <a:rPr lang="en-GB" sz="1600" dirty="0"/>
              <a:t>Girls have a greater awareness of services relating to relationships and sexual health than boys. </a:t>
            </a:r>
          </a:p>
        </p:txBody>
      </p:sp>
      <p:graphicFrame>
        <p:nvGraphicFramePr>
          <p:cNvPr id="8" name="Table 7"/>
          <p:cNvGraphicFramePr>
            <a:graphicFrameLocks noGrp="1"/>
          </p:cNvGraphicFramePr>
          <p:nvPr>
            <p:extLst>
              <p:ext uri="{D42A27DB-BD31-4B8C-83A1-F6EECF244321}">
                <p14:modId xmlns:p14="http://schemas.microsoft.com/office/powerpoint/2010/main" val="2393940730"/>
              </p:ext>
            </p:extLst>
          </p:nvPr>
        </p:nvGraphicFramePr>
        <p:xfrm>
          <a:off x="179996" y="982684"/>
          <a:ext cx="11449602" cy="4246739"/>
        </p:xfrm>
        <a:graphic>
          <a:graphicData uri="http://schemas.openxmlformats.org/drawingml/2006/table">
            <a:tbl>
              <a:tblPr firstRow="1" bandRow="1">
                <a:tableStyleId>{5940675A-B579-460E-94D1-54222C63F5DA}</a:tableStyleId>
              </a:tblPr>
              <a:tblGrid>
                <a:gridCol w="1360319">
                  <a:extLst>
                    <a:ext uri="{9D8B030D-6E8A-4147-A177-3AD203B41FA5}">
                      <a16:colId xmlns:a16="http://schemas.microsoft.com/office/drawing/2014/main" val="20000"/>
                    </a:ext>
                  </a:extLst>
                </a:gridCol>
                <a:gridCol w="3568855">
                  <a:extLst>
                    <a:ext uri="{9D8B030D-6E8A-4147-A177-3AD203B41FA5}">
                      <a16:colId xmlns:a16="http://schemas.microsoft.com/office/drawing/2014/main" val="20001"/>
                    </a:ext>
                  </a:extLst>
                </a:gridCol>
                <a:gridCol w="1086738">
                  <a:extLst>
                    <a:ext uri="{9D8B030D-6E8A-4147-A177-3AD203B41FA5}">
                      <a16:colId xmlns:a16="http://schemas.microsoft.com/office/drawing/2014/main" val="20002"/>
                    </a:ext>
                  </a:extLst>
                </a:gridCol>
                <a:gridCol w="1086738">
                  <a:extLst>
                    <a:ext uri="{9D8B030D-6E8A-4147-A177-3AD203B41FA5}">
                      <a16:colId xmlns:a16="http://schemas.microsoft.com/office/drawing/2014/main" val="20003"/>
                    </a:ext>
                  </a:extLst>
                </a:gridCol>
                <a:gridCol w="1086738">
                  <a:extLst>
                    <a:ext uri="{9D8B030D-6E8A-4147-A177-3AD203B41FA5}">
                      <a16:colId xmlns:a16="http://schemas.microsoft.com/office/drawing/2014/main" val="20004"/>
                    </a:ext>
                  </a:extLst>
                </a:gridCol>
                <a:gridCol w="1086738">
                  <a:extLst>
                    <a:ext uri="{9D8B030D-6E8A-4147-A177-3AD203B41FA5}">
                      <a16:colId xmlns:a16="http://schemas.microsoft.com/office/drawing/2014/main" val="20005"/>
                    </a:ext>
                  </a:extLst>
                </a:gridCol>
                <a:gridCol w="1086738">
                  <a:extLst>
                    <a:ext uri="{9D8B030D-6E8A-4147-A177-3AD203B41FA5}">
                      <a16:colId xmlns:a16="http://schemas.microsoft.com/office/drawing/2014/main" val="20006"/>
                    </a:ext>
                  </a:extLst>
                </a:gridCol>
                <a:gridCol w="1086738">
                  <a:extLst>
                    <a:ext uri="{9D8B030D-6E8A-4147-A177-3AD203B41FA5}">
                      <a16:colId xmlns:a16="http://schemas.microsoft.com/office/drawing/2014/main" val="20007"/>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100" b="0" i="0" u="none" strike="noStrike" dirty="0">
                          <a:solidFill>
                            <a:schemeClr val="tx1">
                              <a:lumMod val="75000"/>
                              <a:lumOff val="25000"/>
                            </a:schemeClr>
                          </a:solidFill>
                          <a:effectLst/>
                          <a:latin typeface="+mn-lt"/>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100" b="0" i="0" u="none" strike="noStrike" dirty="0">
                          <a:solidFill>
                            <a:schemeClr val="tx1">
                              <a:lumMod val="75000"/>
                              <a:lumOff val="25000"/>
                            </a:schemeClr>
                          </a:solidFill>
                          <a:effectLst/>
                          <a:latin typeface="+mn-lt"/>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100" b="0" i="0" u="none" strike="noStrike" dirty="0">
                          <a:solidFill>
                            <a:schemeClr val="tx1">
                              <a:lumMod val="75000"/>
                              <a:lumOff val="25000"/>
                            </a:schemeClr>
                          </a:solidFill>
                          <a:effectLst/>
                          <a:latin typeface="+mn-lt"/>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100" b="0" i="0" u="none" strike="noStrike" dirty="0">
                          <a:solidFill>
                            <a:schemeClr val="tx1">
                              <a:lumMod val="75000"/>
                              <a:lumOff val="25000"/>
                            </a:schemeClr>
                          </a:solidFill>
                          <a:effectLst/>
                          <a:latin typeface="+mn-lt"/>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020719"/>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96860997"/>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9919043"/>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117158973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8" cy="900000"/>
          </a:xfrm>
        </p:spPr>
        <p:txBody>
          <a:bodyPr anchor="t" anchorCtr="0">
            <a:noAutofit/>
          </a:bodyPr>
          <a:lstStyle/>
          <a:p>
            <a:r>
              <a:rPr lang="en-US" sz="1600" dirty="0"/>
              <a:t>LGBTQ and pupils from a white ethnic background seem to have the greatest awareness of all services. </a:t>
            </a:r>
            <a:endParaRPr lang="en-GB" sz="1600" dirty="0">
              <a:highlight>
                <a:srgbClr val="FFFF00"/>
              </a:highlight>
            </a:endParaRPr>
          </a:p>
        </p:txBody>
      </p:sp>
      <p:graphicFrame>
        <p:nvGraphicFramePr>
          <p:cNvPr id="8" name="Table 7"/>
          <p:cNvGraphicFramePr>
            <a:graphicFrameLocks noGrp="1"/>
          </p:cNvGraphicFramePr>
          <p:nvPr>
            <p:extLst>
              <p:ext uri="{D42A27DB-BD31-4B8C-83A1-F6EECF244321}">
                <p14:modId xmlns:p14="http://schemas.microsoft.com/office/powerpoint/2010/main" val="3341670814"/>
              </p:ext>
            </p:extLst>
          </p:nvPr>
        </p:nvGraphicFramePr>
        <p:xfrm>
          <a:off x="179999" y="982800"/>
          <a:ext cx="11449598" cy="4309968"/>
        </p:xfrm>
        <a:graphic>
          <a:graphicData uri="http://schemas.openxmlformats.org/drawingml/2006/table">
            <a:tbl>
              <a:tblPr firstRow="1" bandRow="1">
                <a:tableStyleId>{5940675A-B579-460E-94D1-54222C63F5DA}</a:tableStyleId>
              </a:tblPr>
              <a:tblGrid>
                <a:gridCol w="1261707">
                  <a:extLst>
                    <a:ext uri="{9D8B030D-6E8A-4147-A177-3AD203B41FA5}">
                      <a16:colId xmlns:a16="http://schemas.microsoft.com/office/drawing/2014/main" val="20000"/>
                    </a:ext>
                  </a:extLst>
                </a:gridCol>
                <a:gridCol w="2594585">
                  <a:extLst>
                    <a:ext uri="{9D8B030D-6E8A-4147-A177-3AD203B41FA5}">
                      <a16:colId xmlns:a16="http://schemas.microsoft.com/office/drawing/2014/main" val="20001"/>
                    </a:ext>
                  </a:extLst>
                </a:gridCol>
                <a:gridCol w="943526">
                  <a:extLst>
                    <a:ext uri="{9D8B030D-6E8A-4147-A177-3AD203B41FA5}">
                      <a16:colId xmlns:a16="http://schemas.microsoft.com/office/drawing/2014/main" val="20002"/>
                    </a:ext>
                  </a:extLst>
                </a:gridCol>
                <a:gridCol w="1193214">
                  <a:extLst>
                    <a:ext uri="{9D8B030D-6E8A-4147-A177-3AD203B41FA5}">
                      <a16:colId xmlns:a16="http://schemas.microsoft.com/office/drawing/2014/main" val="20003"/>
                    </a:ext>
                  </a:extLst>
                </a:gridCol>
                <a:gridCol w="980762">
                  <a:extLst>
                    <a:ext uri="{9D8B030D-6E8A-4147-A177-3AD203B41FA5}">
                      <a16:colId xmlns:a16="http://schemas.microsoft.com/office/drawing/2014/main" val="20004"/>
                    </a:ext>
                  </a:extLst>
                </a:gridCol>
                <a:gridCol w="980762">
                  <a:extLst>
                    <a:ext uri="{9D8B030D-6E8A-4147-A177-3AD203B41FA5}">
                      <a16:colId xmlns:a16="http://schemas.microsoft.com/office/drawing/2014/main" val="20005"/>
                    </a:ext>
                  </a:extLst>
                </a:gridCol>
                <a:gridCol w="1209824">
                  <a:extLst>
                    <a:ext uri="{9D8B030D-6E8A-4147-A177-3AD203B41FA5}">
                      <a16:colId xmlns:a16="http://schemas.microsoft.com/office/drawing/2014/main" val="20006"/>
                    </a:ext>
                  </a:extLst>
                </a:gridCol>
                <a:gridCol w="1194078">
                  <a:extLst>
                    <a:ext uri="{9D8B030D-6E8A-4147-A177-3AD203B41FA5}">
                      <a16:colId xmlns:a16="http://schemas.microsoft.com/office/drawing/2014/main" val="20007"/>
                    </a:ext>
                  </a:extLst>
                </a:gridCol>
                <a:gridCol w="1091140">
                  <a:extLst>
                    <a:ext uri="{9D8B030D-6E8A-4147-A177-3AD203B41FA5}">
                      <a16:colId xmlns:a16="http://schemas.microsoft.com/office/drawing/2014/main" val="2040269122"/>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Zone 5-19 (School Nurses) in school/or </a:t>
                      </a:r>
                    </a:p>
                    <a:p>
                      <a:pPr algn="ctr" fontAlgn="b"/>
                      <a:r>
                        <a:rPr lang="en-GB" sz="1100" b="0" i="0" u="none" strike="noStrike" dirty="0">
                          <a:solidFill>
                            <a:schemeClr val="tx1">
                              <a:lumMod val="75000"/>
                              <a:lumOff val="25000"/>
                            </a:schemeClr>
                          </a:solidFill>
                          <a:effectLst/>
                          <a:latin typeface="Calibri" panose="020F0502020204030204" pitchFamily="34" charset="0"/>
                        </a:rPr>
                        <a:t>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18838892"/>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12490308"/>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386999"/>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2263286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(5) - CYPP key indicators</a:t>
            </a:r>
          </a:p>
        </p:txBody>
      </p:sp>
      <p:sp>
        <p:nvSpPr>
          <p:cNvPr id="3" name="Content Placeholder 2"/>
          <p:cNvSpPr>
            <a:spLocks noGrp="1"/>
          </p:cNvSpPr>
          <p:nvPr>
            <p:ph idx="1"/>
          </p:nvPr>
        </p:nvSpPr>
        <p:spPr>
          <a:xfrm>
            <a:off x="183600" y="3802663"/>
            <a:ext cx="5561860" cy="2210797"/>
          </a:xfrm>
        </p:spPr>
        <p:txBody>
          <a:bodyPr>
            <a:noAutofit/>
          </a:bodyPr>
          <a:lstStyle/>
          <a:p>
            <a:pPr marL="0" indent="0">
              <a:lnSpc>
                <a:spcPct val="100000"/>
              </a:lnSpc>
              <a:spcBef>
                <a:spcPts val="600"/>
              </a:spcBef>
              <a:spcAft>
                <a:spcPts val="600"/>
              </a:spcAft>
              <a:buNone/>
            </a:pPr>
            <a:r>
              <a:rPr lang="en-GB" sz="1600" i="1" dirty="0"/>
              <a:t>CYPP-7: </a:t>
            </a:r>
            <a:r>
              <a:rPr lang="en-GB" sz="1600" b="1" dirty="0"/>
              <a:t>How do you rate the following in the area where you live? </a:t>
            </a:r>
          </a:p>
          <a:p>
            <a:pPr marL="0" indent="0">
              <a:lnSpc>
                <a:spcPct val="100000"/>
              </a:lnSpc>
              <a:spcBef>
                <a:spcPts val="600"/>
              </a:spcBef>
              <a:spcAft>
                <a:spcPts val="600"/>
              </a:spcAft>
              <a:buNone/>
            </a:pPr>
            <a:r>
              <a:rPr lang="en-GB" sz="1400" dirty="0">
                <a:solidFill>
                  <a:srgbClr val="404040"/>
                </a:solidFill>
              </a:rPr>
              <a:t>70% feel safe/very safe when they’re at school, 80% feel safe/very safe when they’re out during the day and 74% do so when going to and from school. </a:t>
            </a:r>
          </a:p>
          <a:p>
            <a:pPr marL="0" indent="0">
              <a:lnSpc>
                <a:spcPct val="100000"/>
              </a:lnSpc>
              <a:spcBef>
                <a:spcPts val="600"/>
              </a:spcBef>
              <a:spcAft>
                <a:spcPts val="600"/>
              </a:spcAft>
              <a:buNone/>
            </a:pPr>
            <a:r>
              <a:rPr lang="en-GB" sz="1400" dirty="0">
                <a:solidFill>
                  <a:srgbClr val="404040"/>
                </a:solidFill>
              </a:rPr>
              <a:t>31% of pupils feel safe/very safe when going out after dark in the area they live and 29% feel safe/very safe in Doncaster town centre (see slide 128 for more details).</a:t>
            </a:r>
          </a:p>
        </p:txBody>
      </p:sp>
      <p:graphicFrame>
        <p:nvGraphicFramePr>
          <p:cNvPr id="4" name="Content Placeholder 6"/>
          <p:cNvGraphicFramePr>
            <a:graphicFrameLocks/>
          </p:cNvGraphicFramePr>
          <p:nvPr>
            <p:extLst>
              <p:ext uri="{D42A27DB-BD31-4B8C-83A1-F6EECF244321}">
                <p14:modId xmlns:p14="http://schemas.microsoft.com/office/powerpoint/2010/main" val="2259380170"/>
              </p:ext>
            </p:extLst>
          </p:nvPr>
        </p:nvGraphicFramePr>
        <p:xfrm>
          <a:off x="6338656" y="3788696"/>
          <a:ext cx="4580877" cy="258854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2022 n=834, 2023 n=1,057, 2024 n=1,170</a:t>
            </a:r>
          </a:p>
        </p:txBody>
      </p:sp>
      <p:sp>
        <p:nvSpPr>
          <p:cNvPr id="10" name="Content Placeholder 2"/>
          <p:cNvSpPr txBox="1">
            <a:spLocks/>
          </p:cNvSpPr>
          <p:nvPr/>
        </p:nvSpPr>
        <p:spPr>
          <a:xfrm>
            <a:off x="5133018" y="833152"/>
            <a:ext cx="6046816" cy="238901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CYPP- 5 &amp; 6: </a:t>
            </a:r>
            <a:r>
              <a:rPr lang="en-GB" sz="1600" b="1" dirty="0"/>
              <a:t>Resilience scores</a:t>
            </a:r>
          </a:p>
          <a:p>
            <a:pPr marL="0" indent="0">
              <a:lnSpc>
                <a:spcPct val="100000"/>
              </a:lnSpc>
              <a:spcBef>
                <a:spcPts val="600"/>
              </a:spcBef>
              <a:spcAft>
                <a:spcPts val="600"/>
              </a:spcAft>
              <a:buNone/>
            </a:pPr>
            <a:r>
              <a:rPr lang="en-GB" sz="1400" dirty="0">
                <a:solidFill>
                  <a:srgbClr val="404040"/>
                </a:solidFill>
              </a:rPr>
              <a:t>An overall measurement of resilience based on the answers to ‘If I don’t succeed at something’ and ‘If something goes wrong’. </a:t>
            </a:r>
          </a:p>
          <a:p>
            <a:pPr marL="0" indent="0">
              <a:lnSpc>
                <a:spcPct val="100000"/>
              </a:lnSpc>
              <a:spcBef>
                <a:spcPts val="600"/>
              </a:spcBef>
              <a:spcAft>
                <a:spcPts val="600"/>
              </a:spcAft>
              <a:buNone/>
            </a:pPr>
            <a:r>
              <a:rPr lang="en-GB" sz="1400" dirty="0">
                <a:solidFill>
                  <a:srgbClr val="404040"/>
                </a:solidFill>
              </a:rPr>
              <a:t>All items are scored 0-3 if phrased positively or 3-0 if they are phrased negatively.</a:t>
            </a:r>
          </a:p>
          <a:p>
            <a:pPr marL="0" indent="0">
              <a:lnSpc>
                <a:spcPct val="100000"/>
              </a:lnSpc>
              <a:spcBef>
                <a:spcPts val="600"/>
              </a:spcBef>
              <a:spcAft>
                <a:spcPts val="600"/>
              </a:spcAft>
              <a:buNone/>
            </a:pPr>
            <a:r>
              <a:rPr lang="en-GB" sz="1400" dirty="0">
                <a:solidFill>
                  <a:srgbClr val="404040"/>
                </a:solidFill>
              </a:rPr>
              <a:t>Resilience is relatively low amongst secondary school pupils with 48% scoring low (0-19), the highest it has been to date. Year 8s are slightly more resilient than Year 10s, and boys have a higher resilience than girls (see slide 115 for more details).</a:t>
            </a:r>
          </a:p>
        </p:txBody>
      </p:sp>
      <p:graphicFrame>
        <p:nvGraphicFramePr>
          <p:cNvPr id="11" name="Content Placeholder 6">
            <a:extLst>
              <a:ext uri="{FF2B5EF4-FFF2-40B4-BE49-F238E27FC236}">
                <a16:creationId xmlns:a16="http://schemas.microsoft.com/office/drawing/2014/main" id="{944A29FD-D92B-455D-B12E-FF078A8C5C83}"/>
              </a:ext>
            </a:extLst>
          </p:cNvPr>
          <p:cNvGraphicFramePr>
            <a:graphicFrameLocks/>
          </p:cNvGraphicFramePr>
          <p:nvPr>
            <p:extLst>
              <p:ext uri="{D42A27DB-BD31-4B8C-83A1-F6EECF244321}">
                <p14:modId xmlns:p14="http://schemas.microsoft.com/office/powerpoint/2010/main" val="4223588303"/>
              </p:ext>
            </p:extLst>
          </p:nvPr>
        </p:nvGraphicFramePr>
        <p:xfrm>
          <a:off x="413554" y="1058730"/>
          <a:ext cx="4612784" cy="25702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476543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069891" cy="900000"/>
          </a:xfrm>
        </p:spPr>
        <p:txBody>
          <a:bodyPr anchor="t" anchorCtr="0">
            <a:noAutofit/>
          </a:bodyPr>
          <a:lstStyle/>
          <a:p>
            <a:r>
              <a:rPr lang="en-GB" sz="1600" dirty="0"/>
              <a:t>Pupils were asked to consider a series of statements about STI’s. Understanding of STIs is mixed, a third of pupils were unsure of symptoms. However, two thirds (65%) are aware that using condoms help prevent STIs.</a:t>
            </a:r>
          </a:p>
        </p:txBody>
      </p:sp>
      <p:graphicFrame>
        <p:nvGraphicFramePr>
          <p:cNvPr id="9" name="Chart 8"/>
          <p:cNvGraphicFramePr/>
          <p:nvPr>
            <p:extLst>
              <p:ext uri="{D42A27DB-BD31-4B8C-83A1-F6EECF244321}">
                <p14:modId xmlns:p14="http://schemas.microsoft.com/office/powerpoint/2010/main" val="3338044016"/>
              </p:ext>
            </p:extLst>
          </p:nvPr>
        </p:nvGraphicFramePr>
        <p:xfrm>
          <a:off x="772880" y="835200"/>
          <a:ext cx="9679022" cy="5496933"/>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a:p>
            <a:r>
              <a:rPr lang="en-GB" sz="1000" i="1" dirty="0">
                <a:solidFill>
                  <a:srgbClr val="002060"/>
                </a:solidFill>
                <a:latin typeface="Calibri" panose="020F0502020204030204" pitchFamily="34" charset="0"/>
              </a:rPr>
              <a:t>Base: All valid respondents, n=1,170</a:t>
            </a:r>
          </a:p>
        </p:txBody>
      </p:sp>
    </p:spTree>
    <p:extLst>
      <p:ext uri="{BB962C8B-B14F-4D97-AF65-F5344CB8AC3E}">
        <p14:creationId xmlns:p14="http://schemas.microsoft.com/office/powerpoint/2010/main" val="327546997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As you might expect, year 10s have a much better understanding around sexually transmitted infections and provided more decisive answers than year 8s. </a:t>
            </a:r>
          </a:p>
        </p:txBody>
      </p:sp>
      <p:graphicFrame>
        <p:nvGraphicFramePr>
          <p:cNvPr id="8" name="Table 7"/>
          <p:cNvGraphicFramePr>
            <a:graphicFrameLocks noGrp="1"/>
          </p:cNvGraphicFramePr>
          <p:nvPr>
            <p:extLst>
              <p:ext uri="{D42A27DB-BD31-4B8C-83A1-F6EECF244321}">
                <p14:modId xmlns:p14="http://schemas.microsoft.com/office/powerpoint/2010/main" val="3112421907"/>
              </p:ext>
            </p:extLst>
          </p:nvPr>
        </p:nvGraphicFramePr>
        <p:xfrm>
          <a:off x="183600" y="1019926"/>
          <a:ext cx="11449599" cy="3547448"/>
        </p:xfrm>
        <a:graphic>
          <a:graphicData uri="http://schemas.openxmlformats.org/drawingml/2006/table">
            <a:tbl>
              <a:tblPr firstRow="1" bandRow="1">
                <a:tableStyleId>{5940675A-B579-460E-94D1-54222C63F5DA}</a:tableStyleId>
              </a:tblPr>
              <a:tblGrid>
                <a:gridCol w="3494565">
                  <a:extLst>
                    <a:ext uri="{9D8B030D-6E8A-4147-A177-3AD203B41FA5}">
                      <a16:colId xmlns:a16="http://schemas.microsoft.com/office/drawing/2014/main" val="20000"/>
                    </a:ext>
                  </a:extLst>
                </a:gridCol>
                <a:gridCol w="1424778">
                  <a:extLst>
                    <a:ext uri="{9D8B030D-6E8A-4147-A177-3AD203B41FA5}">
                      <a16:colId xmlns:a16="http://schemas.microsoft.com/office/drawing/2014/main" val="20001"/>
                    </a:ext>
                  </a:extLst>
                </a:gridCol>
                <a:gridCol w="1088376">
                  <a:extLst>
                    <a:ext uri="{9D8B030D-6E8A-4147-A177-3AD203B41FA5}">
                      <a16:colId xmlns:a16="http://schemas.microsoft.com/office/drawing/2014/main" val="20002"/>
                    </a:ext>
                  </a:extLst>
                </a:gridCol>
                <a:gridCol w="1088376">
                  <a:extLst>
                    <a:ext uri="{9D8B030D-6E8A-4147-A177-3AD203B41FA5}">
                      <a16:colId xmlns:a16="http://schemas.microsoft.com/office/drawing/2014/main" val="20003"/>
                    </a:ext>
                  </a:extLst>
                </a:gridCol>
                <a:gridCol w="1088376">
                  <a:extLst>
                    <a:ext uri="{9D8B030D-6E8A-4147-A177-3AD203B41FA5}">
                      <a16:colId xmlns:a16="http://schemas.microsoft.com/office/drawing/2014/main" val="20004"/>
                    </a:ext>
                  </a:extLst>
                </a:gridCol>
                <a:gridCol w="1088376">
                  <a:extLst>
                    <a:ext uri="{9D8B030D-6E8A-4147-A177-3AD203B41FA5}">
                      <a16:colId xmlns:a16="http://schemas.microsoft.com/office/drawing/2014/main" val="20005"/>
                    </a:ext>
                  </a:extLst>
                </a:gridCol>
                <a:gridCol w="1088376">
                  <a:extLst>
                    <a:ext uri="{9D8B030D-6E8A-4147-A177-3AD203B41FA5}">
                      <a16:colId xmlns:a16="http://schemas.microsoft.com/office/drawing/2014/main" val="20006"/>
                    </a:ext>
                  </a:extLst>
                </a:gridCol>
                <a:gridCol w="1088376">
                  <a:extLst>
                    <a:ext uri="{9D8B030D-6E8A-4147-A177-3AD203B41FA5}">
                      <a16:colId xmlns:a16="http://schemas.microsoft.com/office/drawing/2014/main" val="20007"/>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latin typeface="+mn-lt"/>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1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latin typeface="+mn-lt"/>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100" b="0" i="0" u="none" strike="noStrike" dirty="0">
                          <a:solidFill>
                            <a:schemeClr val="tx1">
                              <a:lumMod val="75000"/>
                              <a:lumOff val="25000"/>
                            </a:schemeClr>
                          </a:solidFill>
                          <a:effectLst/>
                          <a:latin typeface="+mn-lt"/>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100" b="0" i="0" u="none" strike="noStrike" dirty="0">
                          <a:solidFill>
                            <a:schemeClr val="tx1">
                              <a:lumMod val="75000"/>
                              <a:lumOff val="25000"/>
                            </a:schemeClr>
                          </a:solidFill>
                          <a:effectLst/>
                          <a:latin typeface="+mn-lt"/>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dirty="0">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100" b="0" i="0" u="none" strike="noStrike" dirty="0">
                          <a:solidFill>
                            <a:schemeClr val="tx1">
                              <a:lumMod val="75000"/>
                              <a:lumOff val="25000"/>
                            </a:schemeClr>
                          </a:solidFill>
                          <a:effectLst/>
                          <a:latin typeface="+mn-lt"/>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a:t>
            </a:r>
          </a:p>
        </p:txBody>
      </p:sp>
    </p:spTree>
    <p:extLst>
      <p:ext uri="{BB962C8B-B14F-4D97-AF65-F5344CB8AC3E}">
        <p14:creationId xmlns:p14="http://schemas.microsoft.com/office/powerpoint/2010/main" val="187957822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LGBTQ pupils are the most knowledgeable about STIs.</a:t>
            </a:r>
            <a:br>
              <a:rPr lang="en-GB" sz="1600" dirty="0"/>
            </a:br>
            <a:r>
              <a:rPr lang="en-GB" sz="1600" dirty="0"/>
              <a:t> </a:t>
            </a:r>
          </a:p>
        </p:txBody>
      </p:sp>
      <p:graphicFrame>
        <p:nvGraphicFramePr>
          <p:cNvPr id="8" name="Table 7"/>
          <p:cNvGraphicFramePr>
            <a:graphicFrameLocks noGrp="1"/>
          </p:cNvGraphicFramePr>
          <p:nvPr>
            <p:extLst>
              <p:ext uri="{D42A27DB-BD31-4B8C-83A1-F6EECF244321}">
                <p14:modId xmlns:p14="http://schemas.microsoft.com/office/powerpoint/2010/main" val="3712499932"/>
              </p:ext>
            </p:extLst>
          </p:nvPr>
        </p:nvGraphicFramePr>
        <p:xfrm>
          <a:off x="183600" y="922752"/>
          <a:ext cx="11449605" cy="3753877"/>
        </p:xfrm>
        <a:graphic>
          <a:graphicData uri="http://schemas.openxmlformats.org/drawingml/2006/table">
            <a:tbl>
              <a:tblPr firstRow="1" bandRow="1">
                <a:tableStyleId>{5940675A-B579-460E-94D1-54222C63F5DA}</a:tableStyleId>
              </a:tblPr>
              <a:tblGrid>
                <a:gridCol w="3199113">
                  <a:extLst>
                    <a:ext uri="{9D8B030D-6E8A-4147-A177-3AD203B41FA5}">
                      <a16:colId xmlns:a16="http://schemas.microsoft.com/office/drawing/2014/main" val="20000"/>
                    </a:ext>
                  </a:extLst>
                </a:gridCol>
                <a:gridCol w="1474373">
                  <a:extLst>
                    <a:ext uri="{9D8B030D-6E8A-4147-A177-3AD203B41FA5}">
                      <a16:colId xmlns:a16="http://schemas.microsoft.com/office/drawing/2014/main" val="20001"/>
                    </a:ext>
                  </a:extLst>
                </a:gridCol>
                <a:gridCol w="968017">
                  <a:extLst>
                    <a:ext uri="{9D8B030D-6E8A-4147-A177-3AD203B41FA5}">
                      <a16:colId xmlns:a16="http://schemas.microsoft.com/office/drawing/2014/main" val="20002"/>
                    </a:ext>
                  </a:extLst>
                </a:gridCol>
                <a:gridCol w="968017">
                  <a:extLst>
                    <a:ext uri="{9D8B030D-6E8A-4147-A177-3AD203B41FA5}">
                      <a16:colId xmlns:a16="http://schemas.microsoft.com/office/drawing/2014/main" val="20003"/>
                    </a:ext>
                  </a:extLst>
                </a:gridCol>
                <a:gridCol w="968017">
                  <a:extLst>
                    <a:ext uri="{9D8B030D-6E8A-4147-A177-3AD203B41FA5}">
                      <a16:colId xmlns:a16="http://schemas.microsoft.com/office/drawing/2014/main" val="20004"/>
                    </a:ext>
                  </a:extLst>
                </a:gridCol>
                <a:gridCol w="968017">
                  <a:extLst>
                    <a:ext uri="{9D8B030D-6E8A-4147-A177-3AD203B41FA5}">
                      <a16:colId xmlns:a16="http://schemas.microsoft.com/office/drawing/2014/main" val="20005"/>
                    </a:ext>
                  </a:extLst>
                </a:gridCol>
                <a:gridCol w="968017">
                  <a:extLst>
                    <a:ext uri="{9D8B030D-6E8A-4147-A177-3AD203B41FA5}">
                      <a16:colId xmlns:a16="http://schemas.microsoft.com/office/drawing/2014/main" val="20006"/>
                    </a:ext>
                  </a:extLst>
                </a:gridCol>
                <a:gridCol w="968017">
                  <a:extLst>
                    <a:ext uri="{9D8B030D-6E8A-4147-A177-3AD203B41FA5}">
                      <a16:colId xmlns:a16="http://schemas.microsoft.com/office/drawing/2014/main" val="20007"/>
                    </a:ext>
                  </a:extLst>
                </a:gridCol>
                <a:gridCol w="968017">
                  <a:extLst>
                    <a:ext uri="{9D8B030D-6E8A-4147-A177-3AD203B41FA5}">
                      <a16:colId xmlns:a16="http://schemas.microsoft.com/office/drawing/2014/main" val="3988715723"/>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p:txBody>
      </p:sp>
    </p:spTree>
    <p:extLst>
      <p:ext uri="{BB962C8B-B14F-4D97-AF65-F5344CB8AC3E}">
        <p14:creationId xmlns:p14="http://schemas.microsoft.com/office/powerpoint/2010/main" val="120810448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565484" cy="900000"/>
          </a:xfrm>
        </p:spPr>
        <p:txBody>
          <a:bodyPr anchor="t" anchorCtr="0">
            <a:normAutofit/>
          </a:bodyPr>
          <a:lstStyle/>
          <a:p>
            <a:r>
              <a:rPr lang="en-GB" sz="1600" dirty="0"/>
              <a:t>Although 63% of pupils agree that some types of contraception are better at preventing pregnancy than others, four out of the five questions saw over half of pupils either answer incorrectly or answer ‘don’t know’.</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a:p>
            <a:r>
              <a:rPr lang="en-GB" sz="1000" i="1" dirty="0">
                <a:solidFill>
                  <a:srgbClr val="002060"/>
                </a:solidFill>
                <a:latin typeface="Calibri" panose="020F0502020204030204" pitchFamily="34" charset="0"/>
              </a:rPr>
              <a:t>Base: All valid respondents, n=1,170</a:t>
            </a:r>
          </a:p>
        </p:txBody>
      </p:sp>
      <p:graphicFrame>
        <p:nvGraphicFramePr>
          <p:cNvPr id="14" name="Chart 13"/>
          <p:cNvGraphicFramePr/>
          <p:nvPr>
            <p:extLst>
              <p:ext uri="{D42A27DB-BD31-4B8C-83A1-F6EECF244321}">
                <p14:modId xmlns:p14="http://schemas.microsoft.com/office/powerpoint/2010/main" val="410317768"/>
              </p:ext>
            </p:extLst>
          </p:nvPr>
        </p:nvGraphicFramePr>
        <p:xfrm>
          <a:off x="1148800" y="835200"/>
          <a:ext cx="9679022" cy="54969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7272334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944081940"/>
              </p:ext>
            </p:extLst>
          </p:nvPr>
        </p:nvGraphicFramePr>
        <p:xfrm>
          <a:off x="180001" y="908309"/>
          <a:ext cx="11453202" cy="5041382"/>
        </p:xfrm>
        <a:graphic>
          <a:graphicData uri="http://schemas.openxmlformats.org/drawingml/2006/table">
            <a:tbl>
              <a:tblPr firstRow="1" bandRow="1">
                <a:tableStyleId>{5940675A-B579-460E-94D1-54222C63F5DA}</a:tableStyleId>
              </a:tblPr>
              <a:tblGrid>
                <a:gridCol w="3014362">
                  <a:extLst>
                    <a:ext uri="{9D8B030D-6E8A-4147-A177-3AD203B41FA5}">
                      <a16:colId xmlns:a16="http://schemas.microsoft.com/office/drawing/2014/main" val="20000"/>
                    </a:ext>
                  </a:extLst>
                </a:gridCol>
                <a:gridCol w="1872044">
                  <a:extLst>
                    <a:ext uri="{9D8B030D-6E8A-4147-A177-3AD203B41FA5}">
                      <a16:colId xmlns:a16="http://schemas.microsoft.com/office/drawing/2014/main" val="20001"/>
                    </a:ext>
                  </a:extLst>
                </a:gridCol>
                <a:gridCol w="1094466">
                  <a:extLst>
                    <a:ext uri="{9D8B030D-6E8A-4147-A177-3AD203B41FA5}">
                      <a16:colId xmlns:a16="http://schemas.microsoft.com/office/drawing/2014/main" val="20002"/>
                    </a:ext>
                  </a:extLst>
                </a:gridCol>
                <a:gridCol w="1094466">
                  <a:extLst>
                    <a:ext uri="{9D8B030D-6E8A-4147-A177-3AD203B41FA5}">
                      <a16:colId xmlns:a16="http://schemas.microsoft.com/office/drawing/2014/main" val="20003"/>
                    </a:ext>
                  </a:extLst>
                </a:gridCol>
                <a:gridCol w="1094466">
                  <a:extLst>
                    <a:ext uri="{9D8B030D-6E8A-4147-A177-3AD203B41FA5}">
                      <a16:colId xmlns:a16="http://schemas.microsoft.com/office/drawing/2014/main" val="20004"/>
                    </a:ext>
                  </a:extLst>
                </a:gridCol>
                <a:gridCol w="1094466">
                  <a:extLst>
                    <a:ext uri="{9D8B030D-6E8A-4147-A177-3AD203B41FA5}">
                      <a16:colId xmlns:a16="http://schemas.microsoft.com/office/drawing/2014/main" val="20005"/>
                    </a:ext>
                  </a:extLst>
                </a:gridCol>
                <a:gridCol w="1094466">
                  <a:extLst>
                    <a:ext uri="{9D8B030D-6E8A-4147-A177-3AD203B41FA5}">
                      <a16:colId xmlns:a16="http://schemas.microsoft.com/office/drawing/2014/main" val="20006"/>
                    </a:ext>
                  </a:extLst>
                </a:gridCol>
                <a:gridCol w="1094466">
                  <a:extLst>
                    <a:ext uri="{9D8B030D-6E8A-4147-A177-3AD203B41FA5}">
                      <a16:colId xmlns:a16="http://schemas.microsoft.com/office/drawing/2014/main" val="20007"/>
                    </a:ext>
                  </a:extLst>
                </a:gridCol>
              </a:tblGrid>
              <a:tr h="33199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3889">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5995">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308780">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789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907">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8439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15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6109">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6109">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86109">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1599040" cy="900000"/>
          </a:xfrm>
        </p:spPr>
        <p:txBody>
          <a:bodyPr anchor="t" anchorCtr="0">
            <a:normAutofit/>
          </a:bodyPr>
          <a:lstStyle/>
          <a:p>
            <a:r>
              <a:rPr lang="en-GB" sz="1600" dirty="0"/>
              <a:t>Confidence in responding to questions around contraception and how to prevent STIs increases with age. Year 10s and girls are more likely to respond to each statement with the dichotomous true or false answer rather than ‘don’t know’.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p:txBody>
      </p:sp>
    </p:spTree>
    <p:extLst>
      <p:ext uri="{BB962C8B-B14F-4D97-AF65-F5344CB8AC3E}">
        <p14:creationId xmlns:p14="http://schemas.microsoft.com/office/powerpoint/2010/main" val="268289311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617474383"/>
              </p:ext>
            </p:extLst>
          </p:nvPr>
        </p:nvGraphicFramePr>
        <p:xfrm>
          <a:off x="179999" y="954001"/>
          <a:ext cx="11453200" cy="5139364"/>
        </p:xfrm>
        <a:graphic>
          <a:graphicData uri="http://schemas.openxmlformats.org/drawingml/2006/table">
            <a:tbl>
              <a:tblPr firstRow="1" bandRow="1">
                <a:tableStyleId>{5940675A-B579-460E-94D1-54222C63F5DA}</a:tableStyleId>
              </a:tblPr>
              <a:tblGrid>
                <a:gridCol w="2641623">
                  <a:extLst>
                    <a:ext uri="{9D8B030D-6E8A-4147-A177-3AD203B41FA5}">
                      <a16:colId xmlns:a16="http://schemas.microsoft.com/office/drawing/2014/main" val="20000"/>
                    </a:ext>
                  </a:extLst>
                </a:gridCol>
                <a:gridCol w="1833613">
                  <a:extLst>
                    <a:ext uri="{9D8B030D-6E8A-4147-A177-3AD203B41FA5}">
                      <a16:colId xmlns:a16="http://schemas.microsoft.com/office/drawing/2014/main" val="20001"/>
                    </a:ext>
                  </a:extLst>
                </a:gridCol>
                <a:gridCol w="996852">
                  <a:extLst>
                    <a:ext uri="{9D8B030D-6E8A-4147-A177-3AD203B41FA5}">
                      <a16:colId xmlns:a16="http://schemas.microsoft.com/office/drawing/2014/main" val="20002"/>
                    </a:ext>
                  </a:extLst>
                </a:gridCol>
                <a:gridCol w="996852">
                  <a:extLst>
                    <a:ext uri="{9D8B030D-6E8A-4147-A177-3AD203B41FA5}">
                      <a16:colId xmlns:a16="http://schemas.microsoft.com/office/drawing/2014/main" val="20003"/>
                    </a:ext>
                  </a:extLst>
                </a:gridCol>
                <a:gridCol w="996852">
                  <a:extLst>
                    <a:ext uri="{9D8B030D-6E8A-4147-A177-3AD203B41FA5}">
                      <a16:colId xmlns:a16="http://schemas.microsoft.com/office/drawing/2014/main" val="20004"/>
                    </a:ext>
                  </a:extLst>
                </a:gridCol>
                <a:gridCol w="996852">
                  <a:extLst>
                    <a:ext uri="{9D8B030D-6E8A-4147-A177-3AD203B41FA5}">
                      <a16:colId xmlns:a16="http://schemas.microsoft.com/office/drawing/2014/main" val="20005"/>
                    </a:ext>
                  </a:extLst>
                </a:gridCol>
                <a:gridCol w="996852">
                  <a:extLst>
                    <a:ext uri="{9D8B030D-6E8A-4147-A177-3AD203B41FA5}">
                      <a16:colId xmlns:a16="http://schemas.microsoft.com/office/drawing/2014/main" val="20006"/>
                    </a:ext>
                  </a:extLst>
                </a:gridCol>
                <a:gridCol w="996852">
                  <a:extLst>
                    <a:ext uri="{9D8B030D-6E8A-4147-A177-3AD203B41FA5}">
                      <a16:colId xmlns:a16="http://schemas.microsoft.com/office/drawing/2014/main" val="20007"/>
                    </a:ext>
                  </a:extLst>
                </a:gridCol>
                <a:gridCol w="996852">
                  <a:extLst>
                    <a:ext uri="{9D8B030D-6E8A-4147-A177-3AD203B41FA5}">
                      <a16:colId xmlns:a16="http://schemas.microsoft.com/office/drawing/2014/main" val="485959277"/>
                    </a:ext>
                  </a:extLst>
                </a:gridCol>
              </a:tblGrid>
              <a:tr h="5972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p>
                      <a:endParaRPr lang="en-GB" sz="11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baseline="0" dirty="0">
                          <a:solidFill>
                            <a:schemeClr val="tx1">
                              <a:lumMod val="75000"/>
                              <a:lumOff val="25000"/>
                            </a:schemeClr>
                          </a:solidFill>
                        </a:rPr>
                        <a:t>Ethnic Minority Groups</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4491">
                <a:tc gridSpan="2">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4872">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29855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7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7962">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74982">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205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76638">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76638">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2"/>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76638">
                <a:tc rowSpan="3">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0959055" cy="492926"/>
          </a:xfrm>
        </p:spPr>
        <p:txBody>
          <a:bodyPr anchor="t" anchorCtr="0">
            <a:noAutofit/>
          </a:bodyPr>
          <a:lstStyle/>
          <a:p>
            <a:r>
              <a:rPr lang="en-GB" sz="1600" dirty="0"/>
              <a:t>Across all groups there is a lack of consistency in knowledge of contraception and preventing STI’s. Once again, LGBTQ pupils are the most knowledgeable group overall.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a:t>
            </a:r>
          </a:p>
        </p:txBody>
      </p:sp>
    </p:spTree>
    <p:extLst>
      <p:ext uri="{BB962C8B-B14F-4D97-AF65-F5344CB8AC3E}">
        <p14:creationId xmlns:p14="http://schemas.microsoft.com/office/powerpoint/2010/main" val="36770632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shown by a teacher, school nurse or a sexual health professional how to use a condom correctly? </a:t>
            </a:r>
          </a:p>
          <a:p>
            <a:r>
              <a:rPr lang="en-GB" sz="1000" i="1" dirty="0">
                <a:solidFill>
                  <a:srgbClr val="002060"/>
                </a:solidFill>
                <a:latin typeface="Calibri" panose="020F0502020204030204" pitchFamily="34" charset="0"/>
              </a:rPr>
              <a:t>Base: All valid respondents, 2022 n=834, 2023 n=1,057, 2024 n=1,170</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29% of pupils have been shown how to use a condom, an 11% decrease compared to last year. Year 10s make up the majority of those pupils that have been shown. Young carers and LGBTQ pupils are also more likely to have been shown than other cohorts.</a:t>
            </a:r>
          </a:p>
        </p:txBody>
      </p:sp>
      <p:graphicFrame>
        <p:nvGraphicFramePr>
          <p:cNvPr id="9" name="Table 8"/>
          <p:cNvGraphicFramePr>
            <a:graphicFrameLocks noGrp="1"/>
          </p:cNvGraphicFramePr>
          <p:nvPr>
            <p:extLst>
              <p:ext uri="{D42A27DB-BD31-4B8C-83A1-F6EECF244321}">
                <p14:modId xmlns:p14="http://schemas.microsoft.com/office/powerpoint/2010/main" val="985429488"/>
              </p:ext>
            </p:extLst>
          </p:nvPr>
        </p:nvGraphicFramePr>
        <p:xfrm>
          <a:off x="5257953" y="1281890"/>
          <a:ext cx="6375247" cy="1477957"/>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Rectangle 12"/>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a:extLst>
              <a:ext uri="{FF2B5EF4-FFF2-40B4-BE49-F238E27FC236}">
                <a16:creationId xmlns:a16="http://schemas.microsoft.com/office/drawing/2014/main" id="{D93315F7-9156-4A36-B52C-547FE02FE11F}"/>
              </a:ext>
            </a:extLst>
          </p:cNvPr>
          <p:cNvGraphicFramePr>
            <a:graphicFrameLocks noGrp="1"/>
          </p:cNvGraphicFramePr>
          <p:nvPr>
            <p:extLst>
              <p:ext uri="{D42A27DB-BD31-4B8C-83A1-F6EECF244321}">
                <p14:modId xmlns:p14="http://schemas.microsoft.com/office/powerpoint/2010/main" val="1712077353"/>
              </p:ext>
            </p:extLst>
          </p:nvPr>
        </p:nvGraphicFramePr>
        <p:xfrm>
          <a:off x="5257952" y="2935316"/>
          <a:ext cx="6375247" cy="1604527"/>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39326">
                  <a:extLst>
                    <a:ext uri="{9D8B030D-6E8A-4147-A177-3AD203B41FA5}">
                      <a16:colId xmlns:a16="http://schemas.microsoft.com/office/drawing/2014/main" val="20001"/>
                    </a:ext>
                  </a:extLst>
                </a:gridCol>
                <a:gridCol w="829860">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9369">
                  <a:extLst>
                    <a:ext uri="{9D8B030D-6E8A-4147-A177-3AD203B41FA5}">
                      <a16:colId xmlns:a16="http://schemas.microsoft.com/office/drawing/2014/main" val="20004"/>
                    </a:ext>
                  </a:extLst>
                </a:gridCol>
                <a:gridCol w="747084">
                  <a:extLst>
                    <a:ext uri="{9D8B030D-6E8A-4147-A177-3AD203B41FA5}">
                      <a16:colId xmlns:a16="http://schemas.microsoft.com/office/drawing/2014/main" val="20005"/>
                    </a:ext>
                  </a:extLst>
                </a:gridCol>
                <a:gridCol w="657326">
                  <a:extLst>
                    <a:ext uri="{9D8B030D-6E8A-4147-A177-3AD203B41FA5}">
                      <a16:colId xmlns:a16="http://schemas.microsoft.com/office/drawing/2014/main" val="20006"/>
                    </a:ext>
                  </a:extLst>
                </a:gridCol>
                <a:gridCol w="734593">
                  <a:extLst>
                    <a:ext uri="{9D8B030D-6E8A-4147-A177-3AD203B41FA5}">
                      <a16:colId xmlns:a16="http://schemas.microsoft.com/office/drawing/2014/main" val="1505081593"/>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13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Chart 10">
            <a:extLst>
              <a:ext uri="{FF2B5EF4-FFF2-40B4-BE49-F238E27FC236}">
                <a16:creationId xmlns:a16="http://schemas.microsoft.com/office/drawing/2014/main" id="{38127253-9CAF-4EF2-A162-2EAC9C18378E}"/>
              </a:ext>
            </a:extLst>
          </p:cNvPr>
          <p:cNvGraphicFramePr/>
          <p:nvPr>
            <p:extLst>
              <p:ext uri="{D42A27DB-BD31-4B8C-83A1-F6EECF244321}">
                <p14:modId xmlns:p14="http://schemas.microsoft.com/office/powerpoint/2010/main" val="2102013845"/>
              </p:ext>
            </p:extLst>
          </p:nvPr>
        </p:nvGraphicFramePr>
        <p:xfrm>
          <a:off x="183600" y="835200"/>
          <a:ext cx="4849411" cy="423031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2906770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majority of pupils believe it is ok to have different opinions to others and be respectful of others, not to be in a relationship and that it is up to both people who decide to have sex to use contraception. </a:t>
            </a:r>
          </a:p>
        </p:txBody>
      </p:sp>
      <p:graphicFrame>
        <p:nvGraphicFramePr>
          <p:cNvPr id="10" name="Chart 9"/>
          <p:cNvGraphicFramePr/>
          <p:nvPr>
            <p:extLst>
              <p:ext uri="{D42A27DB-BD31-4B8C-83A1-F6EECF244321}">
                <p14:modId xmlns:p14="http://schemas.microsoft.com/office/powerpoint/2010/main" val="4167836649"/>
              </p:ext>
            </p:extLst>
          </p:nvPr>
        </p:nvGraphicFramePr>
        <p:xfrm>
          <a:off x="183019" y="90632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n=1,170</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23959673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extent that pupils agree/strongly agree with the relationship statements has remained fairly consistent with previous years. However, ‘it’s ok not being in a relationship’ and that it is up to ‘both people who decide to have sex’ has declined over the past three years.</a:t>
            </a:r>
          </a:p>
        </p:txBody>
      </p:sp>
      <p:graphicFrame>
        <p:nvGraphicFramePr>
          <p:cNvPr id="10" name="Chart 9"/>
          <p:cNvGraphicFramePr/>
          <p:nvPr>
            <p:extLst>
              <p:ext uri="{D42A27DB-BD31-4B8C-83A1-F6EECF244321}">
                <p14:modId xmlns:p14="http://schemas.microsoft.com/office/powerpoint/2010/main" val="2310024493"/>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2022 n=834, 2023 n=1,057, 2024 n=1,170</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22494309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Boys are more likely than girls to know how to get out of an abusive relationship (71% v. 52% for girls) but less likely to feel they have equal responsibility on contraception (81% v. 91% for girls) and that its okay to not have a partner (78% v. 87%).</a:t>
            </a:r>
          </a:p>
        </p:txBody>
      </p:sp>
      <p:graphicFrame>
        <p:nvGraphicFramePr>
          <p:cNvPr id="8" name="Table 7"/>
          <p:cNvGraphicFramePr>
            <a:graphicFrameLocks noGrp="1"/>
          </p:cNvGraphicFramePr>
          <p:nvPr>
            <p:extLst>
              <p:ext uri="{D42A27DB-BD31-4B8C-83A1-F6EECF244321}">
                <p14:modId xmlns:p14="http://schemas.microsoft.com/office/powerpoint/2010/main" val="3350333007"/>
              </p:ext>
            </p:extLst>
          </p:nvPr>
        </p:nvGraphicFramePr>
        <p:xfrm>
          <a:off x="183600" y="1259742"/>
          <a:ext cx="11449600" cy="3450982"/>
        </p:xfrm>
        <a:graphic>
          <a:graphicData uri="http://schemas.openxmlformats.org/drawingml/2006/table">
            <a:tbl>
              <a:tblPr firstRow="1" bandRow="1">
                <a:tableStyleId>{5940675A-B579-460E-94D1-54222C63F5DA}</a:tableStyleId>
              </a:tblPr>
              <a:tblGrid>
                <a:gridCol w="4347472">
                  <a:extLst>
                    <a:ext uri="{9D8B030D-6E8A-4147-A177-3AD203B41FA5}">
                      <a16:colId xmlns:a16="http://schemas.microsoft.com/office/drawing/2014/main" val="20000"/>
                    </a:ext>
                  </a:extLst>
                </a:gridCol>
                <a:gridCol w="1183688">
                  <a:extLst>
                    <a:ext uri="{9D8B030D-6E8A-4147-A177-3AD203B41FA5}">
                      <a16:colId xmlns:a16="http://schemas.microsoft.com/office/drawing/2014/main" val="20001"/>
                    </a:ext>
                  </a:extLst>
                </a:gridCol>
                <a:gridCol w="1183688">
                  <a:extLst>
                    <a:ext uri="{9D8B030D-6E8A-4147-A177-3AD203B41FA5}">
                      <a16:colId xmlns:a16="http://schemas.microsoft.com/office/drawing/2014/main" val="20002"/>
                    </a:ext>
                  </a:extLst>
                </a:gridCol>
                <a:gridCol w="1183688">
                  <a:extLst>
                    <a:ext uri="{9D8B030D-6E8A-4147-A177-3AD203B41FA5}">
                      <a16:colId xmlns:a16="http://schemas.microsoft.com/office/drawing/2014/main" val="20003"/>
                    </a:ext>
                  </a:extLst>
                </a:gridCol>
                <a:gridCol w="1183688">
                  <a:extLst>
                    <a:ext uri="{9D8B030D-6E8A-4147-A177-3AD203B41FA5}">
                      <a16:colId xmlns:a16="http://schemas.microsoft.com/office/drawing/2014/main" val="20004"/>
                    </a:ext>
                  </a:extLst>
                </a:gridCol>
                <a:gridCol w="1183688">
                  <a:extLst>
                    <a:ext uri="{9D8B030D-6E8A-4147-A177-3AD203B41FA5}">
                      <a16:colId xmlns:a16="http://schemas.microsoft.com/office/drawing/2014/main" val="20005"/>
                    </a:ext>
                  </a:extLst>
                </a:gridCol>
                <a:gridCol w="1183688">
                  <a:extLst>
                    <a:ext uri="{9D8B030D-6E8A-4147-A177-3AD203B41FA5}">
                      <a16:colId xmlns:a16="http://schemas.microsoft.com/office/drawing/2014/main" val="1999108270"/>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100" dirty="0">
                          <a:solidFill>
                            <a:schemeClr val="tx1">
                              <a:lumMod val="75000"/>
                              <a:lumOff val="25000"/>
                            </a:schemeClr>
                          </a:solidFill>
                        </a:rPr>
                        <a:t>I can say no to people I like or love if they want me to do something I don't want to do</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r>
                        <a:rPr lang="en-GB" sz="11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dirty="0">
                          <a:solidFill>
                            <a:schemeClr val="tx1">
                              <a:lumMod val="75000"/>
                              <a:lumOff val="25000"/>
                            </a:schemeClr>
                          </a:solidFill>
                          <a:latin typeface="+mn-lt"/>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92164578"/>
                  </a:ext>
                </a:extLst>
              </a:tr>
              <a:tr h="436087">
                <a:tc>
                  <a:txBody>
                    <a:bodyPr/>
                    <a:lstStyle/>
                    <a:p>
                      <a:pPr marL="72000" algn="l" defTabSz="914400" rtl="0" eaLnBrk="1" fontAlgn="b" latinLnBrk="0" hangingPunct="1"/>
                      <a:r>
                        <a:rPr lang="en-GB" sz="1100" dirty="0">
                          <a:solidFill>
                            <a:schemeClr val="tx1">
                              <a:lumMod val="75000"/>
                              <a:lumOff val="25000"/>
                            </a:schemeClr>
                          </a:solidFill>
                        </a:rPr>
                        <a:t>I would be able to tell if I was in an abusive relationship</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100" dirty="0">
                          <a:solidFill>
                            <a:schemeClr val="tx1">
                              <a:lumMod val="75000"/>
                              <a:lumOff val="25000"/>
                            </a:schemeClr>
                          </a:solidFill>
                        </a:rPr>
                        <a:t>I would know what to do to get out of an abusive relationship</a:t>
                      </a:r>
                      <a:endParaRPr lang="en-GB" sz="11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2" y="4850370"/>
            <a:ext cx="1144959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p:txBody>
      </p:sp>
    </p:spTree>
    <p:extLst>
      <p:ext uri="{BB962C8B-B14F-4D97-AF65-F5344CB8AC3E}">
        <p14:creationId xmlns:p14="http://schemas.microsoft.com/office/powerpoint/2010/main" val="2633536667"/>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acc64f9-2281-4824-a334-1e0addc9b5e0">
      <Terms xmlns="http://schemas.microsoft.com/office/infopath/2007/PartnerControls"/>
    </lcf76f155ced4ddcb4097134ff3c332f>
    <TaxCatchAll xmlns="f2d5e88b-b1e8-4017-93ac-a346ad20f287"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AA7D882BC117443923ABA04EC7D9797" ma:contentTypeVersion="15" ma:contentTypeDescription="Create a new document." ma:contentTypeScope="" ma:versionID="8ee070e875f59303e41a672958e2babf">
  <xsd:schema xmlns:xsd="http://www.w3.org/2001/XMLSchema" xmlns:xs="http://www.w3.org/2001/XMLSchema" xmlns:p="http://schemas.microsoft.com/office/2006/metadata/properties" xmlns:ns2="3acc64f9-2281-4824-a334-1e0addc9b5e0" xmlns:ns3="f2d5e88b-b1e8-4017-93ac-a346ad20f287" targetNamespace="http://schemas.microsoft.com/office/2006/metadata/properties" ma:root="true" ma:fieldsID="7a223d2b2a557945be42b17f1ddc4891" ns2:_="" ns3:_="">
    <xsd:import namespace="3acc64f9-2281-4824-a334-1e0addc9b5e0"/>
    <xsd:import namespace="f2d5e88b-b1e8-4017-93ac-a346ad20f287"/>
    <xsd:element name="properties">
      <xsd:complexType>
        <xsd:sequence>
          <xsd:element name="documentManagement">
            <xsd:complexType>
              <xsd:all>
                <xsd:element ref="ns2:lcf76f155ced4ddcb4097134ff3c332f" minOccurs="0"/>
                <xsd:element ref="ns3:TaxCatchAll" minOccurs="0"/>
                <xsd:element ref="ns2:MediaServiceMetadata" minOccurs="0"/>
                <xsd:element ref="ns2:MediaServiceFastMetadata" minOccurs="0"/>
                <xsd:element ref="ns2:MediaServiceDateTaken" minOccurs="0"/>
                <xsd:element ref="ns2:MediaServiceObjectDetectorVersions" minOccurs="0"/>
                <xsd:element ref="ns2:MediaServiceOCR" minOccurs="0"/>
                <xsd:element ref="ns2:MediaServiceGenerationTime" minOccurs="0"/>
                <xsd:element ref="ns2:MediaServiceEventHashCode" minOccurs="0"/>
                <xsd:element ref="ns2:MediaLengthInSeconds" minOccurs="0"/>
                <xsd:element ref="ns2:MediaServiceLocation"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acc64f9-2281-4824-a334-1e0addc9b5e0" elementFormDefault="qualified">
    <xsd:import namespace="http://schemas.microsoft.com/office/2006/documentManagement/types"/>
    <xsd:import namespace="http://schemas.microsoft.com/office/infopath/2007/PartnerControls"/>
    <xsd:element name="lcf76f155ced4ddcb4097134ff3c332f" ma:index="9" nillable="true" ma:taxonomy="true" ma:internalName="lcf76f155ced4ddcb4097134ff3c332f" ma:taxonomyFieldName="MediaServiceImageTags" ma:displayName="Image Tags" ma:readOnly="false" ma:fieldId="{5cf76f15-5ced-4ddc-b409-7134ff3c332f}" ma:taxonomyMulti="true" ma:sspId="d6c40f8d-8524-4845-a2fc-30090feebe3d" ma:termSetId="09814cd3-568e-fe90-9814-8d621ff8fb84" ma:anchorId="fba54fb3-c3e1-fe81-a776-ca4b69148c4d" ma:open="true" ma:isKeyword="false">
      <xsd:complexType>
        <xsd:sequence>
          <xsd:element ref="pc:Terms" minOccurs="0" maxOccurs="1"/>
        </xsd:sequence>
      </xsd:complex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Location" ma:index="19" nillable="true" ma:displayName="Location" ma:description="" ma:indexed="true" ma:internalName="MediaServiceLocation"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2d5e88b-b1e8-4017-93ac-a346ad20f287"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ca3529df-da01-4445-b802-56f4193ee90c}" ma:internalName="TaxCatchAll" ma:showField="CatchAllData" ma:web="f2d5e88b-b1e8-4017-93ac-a346ad20f287">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8CD268-10F1-492F-8E3D-A2FC8527D0E0}">
  <ds:schemaRefs>
    <ds:schemaRef ds:uri="http://schemas.microsoft.com/sharepoint/v3/contenttype/forms"/>
  </ds:schemaRefs>
</ds:datastoreItem>
</file>

<file path=customXml/itemProps2.xml><?xml version="1.0" encoding="utf-8"?>
<ds:datastoreItem xmlns:ds="http://schemas.openxmlformats.org/officeDocument/2006/customXml" ds:itemID="{C7538B85-E06F-4F5E-8A3B-6B09F2F7C476}">
  <ds:schemaRefs>
    <ds:schemaRef ds:uri="http://schemas.microsoft.com/office/infopath/2007/PartnerControls"/>
    <ds:schemaRef ds:uri="http://purl.org/dc/terms/"/>
    <ds:schemaRef ds:uri="33d7aa68-f954-4371-8b19-9a53f1c8e003"/>
    <ds:schemaRef ds:uri="http://schemas.openxmlformats.org/package/2006/metadata/core-properties"/>
    <ds:schemaRef ds:uri="http://schemas.microsoft.com/office/2006/documentManagement/types"/>
    <ds:schemaRef ds:uri="http://purl.org/dc/dcmitype/"/>
    <ds:schemaRef ds:uri="http://schemas.microsoft.com/office/2006/metadata/properties"/>
    <ds:schemaRef ds:uri="http://purl.org/dc/elements/1.1/"/>
    <ds:schemaRef ds:uri="7032c99b-8451-4ded-a49c-eaf63867fdc4"/>
    <ds:schemaRef ds:uri="http://www.w3.org/XML/1998/namespace"/>
    <ds:schemaRef ds:uri="fd721231-82c9-4ccc-a8ca-80d3f6a47c4d"/>
    <ds:schemaRef ds:uri="a5946c61-a79c-4069-866d-ed1722c8599e"/>
    <ds:schemaRef ds:uri="3acc64f9-2281-4824-a334-1e0addc9b5e0"/>
    <ds:schemaRef ds:uri="f2d5e88b-b1e8-4017-93ac-a346ad20f287"/>
  </ds:schemaRefs>
</ds:datastoreItem>
</file>

<file path=customXml/itemProps3.xml><?xml version="1.0" encoding="utf-8"?>
<ds:datastoreItem xmlns:ds="http://schemas.openxmlformats.org/officeDocument/2006/customXml" ds:itemID="{95D55966-74CD-42C1-959B-43D4128B699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acc64f9-2281-4824-a334-1e0addc9b5e0"/>
    <ds:schemaRef ds:uri="f2d5e88b-b1e8-4017-93ac-a346ad20f28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76</TotalTime>
  <Words>59535</Words>
  <Application>Microsoft Office PowerPoint</Application>
  <PresentationFormat>Widescreen</PresentationFormat>
  <Paragraphs>13363</Paragraphs>
  <Slides>233</Slides>
  <Notes>179</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233</vt:i4>
      </vt:variant>
    </vt:vector>
  </HeadingPairs>
  <TitlesOfParts>
    <vt:vector size="239" baseType="lpstr">
      <vt:lpstr>Arial</vt:lpstr>
      <vt:lpstr>Calibri</vt:lpstr>
      <vt:lpstr>DINPro</vt:lpstr>
      <vt:lpstr>DINPro-Medium</vt:lpstr>
      <vt:lpstr>Wingdings</vt:lpstr>
      <vt:lpstr>Office Theme</vt:lpstr>
      <vt:lpstr>PowerPoint Presentation</vt:lpstr>
      <vt:lpstr>Acknowledgements</vt:lpstr>
      <vt:lpstr>Table of Contents</vt:lpstr>
      <vt:lpstr>PowerPoint Presentation</vt:lpstr>
      <vt:lpstr>Executive Summary (1)</vt:lpstr>
      <vt:lpstr>Executive Summary (2) - CYPP key indicators</vt:lpstr>
      <vt:lpstr>Executive Summary (3) - CYPP key indicators</vt:lpstr>
      <vt:lpstr>Executive Summary (4) - CYPP key indicators</vt:lpstr>
      <vt:lpstr>Executive Summary (5) - CYPP key indicators</vt:lpstr>
      <vt:lpstr>Executive Summary (6) - CYPP key indicators</vt:lpstr>
      <vt:lpstr>Executive Summary (7) - CYPP key indicators</vt:lpstr>
      <vt:lpstr>Executive Summary (8)</vt:lpstr>
      <vt:lpstr>Executive Summary (9)</vt:lpstr>
      <vt:lpstr>Executive Summary (10)</vt:lpstr>
      <vt:lpstr>Executive Summary (11)</vt:lpstr>
      <vt:lpstr>Executive Summary (12)</vt:lpstr>
      <vt:lpstr>Executive Summary (13)</vt:lpstr>
      <vt:lpstr>Executive Summary (14)</vt:lpstr>
      <vt:lpstr>Executive Summary (15)</vt:lpstr>
      <vt:lpstr>Executive Summary (16)</vt:lpstr>
      <vt:lpstr>Executive Summary (17)</vt:lpstr>
      <vt:lpstr>PowerPoint Presentation</vt:lpstr>
      <vt:lpstr>Introduction</vt:lpstr>
      <vt:lpstr>Notes </vt:lpstr>
      <vt:lpstr>Sample profile</vt:lpstr>
      <vt:lpstr>Pupils who receive free school meals are the group most likely to live with mainly or only mum, and they are the only group more likely to do so than having a ‘traditional’ family structure of mum and dad together. Those who speak English as a second language are more likely to have the traditional structure of both mum and dad together. </vt:lpstr>
      <vt:lpstr>Sample profile – Cohorts (1) </vt:lpstr>
      <vt:lpstr>Sample profile – Cohorts (2)</vt:lpstr>
      <vt:lpstr>PowerPoint Presentation</vt:lpstr>
      <vt:lpstr>PowerPoint Presentation</vt:lpstr>
      <vt:lpstr>28% of pupils say they normally have nothing to eat or drink at breakfast time with an additional 21%% only having a drink, increased from 16% in 2023. </vt:lpstr>
      <vt:lpstr>The main reason for students not having breakfast is because they do not feel hungry. </vt:lpstr>
      <vt:lpstr>14% of all secondary school pupils do not have any lunch and 23% receive free school meals. Year 10 pupils are more likely to not have lunch than year 8 (17% v. 12%), as are girls in comparison to boys (20% v. 8%). </vt:lpstr>
      <vt:lpstr>The main reason for pupils not having any lunch is because they do not feel hungry…</vt:lpstr>
      <vt:lpstr>…which is a reason more common for Year 8s than Year 10s, and for girls more than boys.</vt:lpstr>
      <vt:lpstr>78% of all pupils are able to eat with their friends and 53% choose what they want to eat, however this has steadily declined over the last few years.</vt:lpstr>
      <vt:lpstr>58% of Year 8’s are more likely to say they can choose what they want to eat compared to Year 10’s at 47%. Compared to girls, boys are more likely to say they have enough time to eat their lunch (52% v. 36%) and have a nice space to eat (35% v. 26%).</vt:lpstr>
      <vt:lpstr>Year 10s are more likely to say that the food they like is chosen on the food shop than Year 8s (65% v. 52%). LGBTQ pupils are the least likely to say that the food they like is chosen (42%).</vt:lpstr>
      <vt:lpstr>69% of pupils state that their meals are eaten with members of their household/family. This is the same as 2023, although remains lower than previous years.  </vt:lpstr>
      <vt:lpstr>Over half of pupils overall say that they eat at the table and can decide how much they eat, this decrease to 45% amongst FSM pupils. Young carers are groups least likely to find mealtimes enjoyable at 36% versus 46% overall.  </vt:lpstr>
      <vt:lpstr>57% of pupils say there are rules at home about food and eating. Of those, the most common is that there is no use of devices/mobiles whilst eating (34% say this) although this has steadily declined over the last few years.</vt:lpstr>
      <vt:lpstr>As you would expect, there are more rules at home surrounding food and eating for Year 8 pupils (61%) compared to Year 10 pupils (51%).  </vt:lpstr>
      <vt:lpstr>60% of pupils are eating fruits and vegetables everyday/most days and 36% are drinking fruit juice or smoothies everyday/most days. 16% of pupils will be having a takeaway at least 2-3 days a week, over half of all pupils are having snacks and sweets everyday/most days (57%).</vt:lpstr>
      <vt:lpstr>In previous years, this question has been given with the option of ‘other’ which encapsulated  ‘sports drinks, fizzy, tea or coffee’ Approximately half of all pupils were drinking ‘other drinks ’ most days/everyday (2023 49%, 2022 51%). This year, pupils were given two options ‘energy, sports or fizzy drinks’ and ‘tea or coffee’ instead of ‘other’. </vt:lpstr>
      <vt:lpstr>More Year 8 pupils drink energy, sports or fizzy drinks (41%) than Year 10s (37%) as do boys compared to girls (42% v. 36% girls).  FSM pupils are the group least likely to eat fruit and vegetables most days/everyday (54%).</vt:lpstr>
      <vt:lpstr>Takeaway foods are most popular amongst ethnic minority pupils. Pupils with English as a 2nd language are more likely to consume fruit and vegetables than secondary pupils overall (67% v. 60%). </vt:lpstr>
      <vt:lpstr>PowerPoint Presentation</vt:lpstr>
      <vt:lpstr>Good oral hygiene continues to be apparent amongst 79% of pupils. Girls are more likely to brush their teeth twice a day than boys. Those from an ethnic minority background and with English as a second language are the least likely to have been to the dentist in the last year.</vt:lpstr>
      <vt:lpstr>52% of all pupils remember being measured when they were at primary school. Of those that can remember, 21% felt unhappy about it. Both Year 8 and Girls remember being weighed the most, with girls feeling much more unhappy than boys. </vt:lpstr>
      <vt:lpstr>60% of pupils overall have had days off in the last year for reasons other than common illnesses. Year 10s are more likely to have had days off than Year 8s, as have girls rather than boys. Young carers are the cohort most likely to have had days off (69% compared to 60% overall).</vt:lpstr>
      <vt:lpstr>Of the 60% missing school, the most common reasons are to attend hospital appointments, with 26% missing school due their mental health and 17% who are struggling with lessons.</vt:lpstr>
      <vt:lpstr>SEN pupils are the most likely cohort to miss school due to their mental health, as well as the group most likely to miss schools due to struggling with lessons. Dental problems effect FSM pupils more than any other cohort. LGBTQ pupils are above average for nearly every reason listed below and are the group most likely to miss school due to bullying Young carers are the cohort most likely to have had days off due to taking care of a relative. </vt:lpstr>
      <vt:lpstr>PowerPoint Presentation</vt:lpstr>
      <vt:lpstr>Introduced this year, 35% pupils think they have missed 1-5 days of school in the last year. 10% believe they have missed 11-15 days, and 21% say they have missed more than three weeks. </vt:lpstr>
      <vt:lpstr>PowerPoint Presentation</vt:lpstr>
      <vt:lpstr>32% of pupils walk to school, which has been decreasing steadily over the last few years. The number of pupils who will travel by car has increased to 41% (compared to 35% in 2023 and 2022), which increases to nearly half for the LGBTQ cohort. A fifth of all pupils will take the bus (21%), a figure that increases to 36% for FSM pupils, 33% for ethnic minority pupils and 32% for young carers. </vt:lpstr>
      <vt:lpstr>Physical activities undertaken are spread relatively evenly throughout the week, with a lower uptake on Sundays (51%). Only 4% didn’t undertake any physical activity within the week. Year 8s participate in more physical activities than Year 10s.</vt:lpstr>
      <vt:lpstr>Pupils on average, take part in physical activity 4.3 days a week and this figure is the same for year 8 and 10 pupils alike.  Boys are more likely to be active 3+ days a week with Ethnic minority pupils the group most likely to do one or two days.</vt:lpstr>
      <vt:lpstr>The proportion of pupils that participate in physical activities at the weekend or during holidays has decreased this year compared to previous years. Generally, boys are more likely to partake in physical activity than girls outside of school.  </vt:lpstr>
      <vt:lpstr>Pupils are most likely to participate in physical activity with friends after school (50%) and least likely to participate in school clubs (12%). Compared to previous years, pupils saying that they participate in physical activities with friends during school has decreased.</vt:lpstr>
      <vt:lpstr>Approximately half of all pupils say they participate in physical activity with friends after school, which decreases to 40% for ethnic minority pupils and LGBTQ pupils that say the same. </vt:lpstr>
      <vt:lpstr>84% of pupils exercise for at least 30 minutes per day. Boys are the group mostly likely to do more than an hour. </vt:lpstr>
      <vt:lpstr>54% of pupils say doing physical activity normally makes them breathe faster or get hot and tired, a figure that has steadily declined over the last few years. LGBTQ pupils are more likely to say that physical activity makes them hot and tired than any other cohort (66%).</vt:lpstr>
      <vt:lpstr>70% of pupils have a positive attitude to physical activity. LGBTQ, SEN and young carers are the cohorts least likely to enjoy physical activity. Boys are more likely to have a positive attitude to physical activity than any other group.</vt:lpstr>
      <vt:lpstr>The most popular reason for not liking physical activity is being outdoors in bad weather/when it’s cold. 24% of pupils don’t like the activities available to them (new for this year). Apart from ‘having to be competitive’ which has increased steadily, all other options have decreased in comparison to 2023. </vt:lpstr>
      <vt:lpstr>Years 8s are more likely than Year 10s to cite most reasons but especially having to be competitive and being outdoors. Girls are more likely than boys (32% v. 17%) to cite changing into different clothes as a reason for disliking physical activity. </vt:lpstr>
      <vt:lpstr>Amongst those who don’t enjoy physical activity, feeling shy about their own body is the most commonly cited reason for young carers (55%) and LGBTQ pupils (53%), and is significantly higher than the secondary average (34%).  (Please note the base for most of these cohorts is low.)</vt:lpstr>
      <vt:lpstr>PowerPoint Presentation</vt:lpstr>
      <vt:lpstr>78% of pupils feel they get love and support at home, dropping to 68% for young carers and 58% for LGBTQ pupils.  </vt:lpstr>
      <vt:lpstr>23% of pupils say they have been bullied in the last 12 months. SEN pupils (38%), LGBTQ pupils (42%) and Young carers (51%) are the most likely to have been bullied in the last 12 months. Boys and Year 10s are the groups least likely to have been bullied (both 17%).</vt:lpstr>
      <vt:lpstr>29% of pupils say they have been bullied elsewhere (other than near school) in the past 12 months. The proportion is higher for young carers (47%), LGBTQ pupils (45%) and SEN pupils (41%). Again, Boys, Year 10s and white ethnic background pupils are least likely to have been bullied.</vt:lpstr>
      <vt:lpstr>Similar to last year, pupils are more likely to be bullied by a child than by an adult. Young carers are most likely to be bullied by a child they know (60%) and LGBTQ pupils are most likely to be bullied by a child they don’t know (44%). </vt:lpstr>
      <vt:lpstr>Physical appearance is still the main target for bullying with 46% of all pupils who have been picked on or bullied say it was because of the way they look and a further 39% say it was because of their size or weight. There has been a significant drop in the last three years in bullying due to being LGBT.</vt:lpstr>
      <vt:lpstr>Being bullied for physical appearance is a stronger factor for girls than boys. Boys are more likely to be bullied for ability than girls. </vt:lpstr>
      <vt:lpstr>Some bullying can be observed to be clearly targeted at certain cohorts. 53% of those being bullied within the LGBTQ cohort think they are being bullied because of being LGBTQ and 37% of the Ethnic minority cohort say bullying is based on their ethnicity.  (Please note the base for most of these cohorts is low.)</vt:lpstr>
      <vt:lpstr>Of those who have been bullied, 44% will confide in their parents/carers. 30% of pupils who have been bullied won’t tell anyone. (Please note the base for most of these cohorts is low.) </vt:lpstr>
      <vt:lpstr>33% of the pupils that told someone about being bullied say the problem stopped after telling someone. </vt:lpstr>
      <vt:lpstr>PowerPoint Presentation</vt:lpstr>
      <vt:lpstr>16% of pupils have deliberately hurt somebody in the last year, which has decreased compared to previous years. The proportion of young carers and ethnic minority groups that say that they have hurt someone in the last 12 months (27%) is higher than any other cohort.</vt:lpstr>
      <vt:lpstr>Consistent with the last two years, 21% of pupils say they have experienced inappropriate comments, behaviours or unwanted attention of a sexual nature at school. This increases the most for LGBTQ pupils and young carers.</vt:lpstr>
      <vt:lpstr>30% of pupils say they would not report it, if they ever received inappropriate comments, behaviours or unwanted attention of a sexual nature at school. Year 8 and girls are the most confident groups in reporting this negative behaviour.</vt:lpstr>
      <vt:lpstr>77% of pupils have not experienced abuse in previous or current relationships. Displays of anger and jealousy are the most common abuse experienced by pupils (15%) followed by ‘kept checking my phone’ (11%).</vt:lpstr>
      <vt:lpstr>Girls are more likely to have experienced controlling or abusive behaviour in relationships compared to boys (26% v. 19%).</vt:lpstr>
      <vt:lpstr>SEN pupils are more likely to have experienced an abusive relationship that any other cohort. </vt:lpstr>
      <vt:lpstr>PowerPoint Presentation</vt:lpstr>
      <vt:lpstr>To those that have not suffered abuse to date, when asked to think hypothetically about potential abuse in relationships, the vast majority are confident that they would know where to go for help (92%) and would do so (86%), consistent with previous years. </vt:lpstr>
      <vt:lpstr>Pupils were informed that services and online sources are available to provide help and advice about relationships and sexual health. Over half, however, were not aware of the Zone 5-19 Clinic or the e-clinic. </vt:lpstr>
      <vt:lpstr>Girls have a greater awareness of services relating to relationships and sexual health than boys. </vt:lpstr>
      <vt:lpstr>LGBTQ and pupils from a white ethnic background seem to have the greatest awareness of all services. </vt:lpstr>
      <vt:lpstr>Pupils were asked to consider a series of statements about STI’s. Understanding of STIs is mixed, a third of pupils were unsure of symptoms. However, two thirds (65%) are aware that using condoms help prevent STIs.</vt:lpstr>
      <vt:lpstr>As you might expect, year 10s have a much better understanding around sexually transmitted infections and provided more decisive answers than year 8s. </vt:lpstr>
      <vt:lpstr>LGBTQ pupils are the most knowledgeable about STIs.  </vt:lpstr>
      <vt:lpstr>Although 63% of pupils agree that some types of contraception are better at preventing pregnancy than others, four out of the five questions saw over half of pupils either answer incorrectly or answer ‘don’t know’.</vt:lpstr>
      <vt:lpstr>Confidence in responding to questions around contraception and how to prevent STIs increases with age. Year 10s and girls are more likely to respond to each statement with the dichotomous true or false answer rather than ‘don’t know’. </vt:lpstr>
      <vt:lpstr>Across all groups there is a lack of consistency in knowledge of contraception and preventing STI’s. Once again, LGBTQ pupils are the most knowledgeable group overall. </vt:lpstr>
      <vt:lpstr>29% of pupils have been shown how to use a condom, an 11% decrease compared to last year. Year 10s make up the majority of those pupils that have been shown. Young carers and LGBTQ pupils are also more likely to have been shown than other cohorts.</vt:lpstr>
      <vt:lpstr>The majority of pupils believe it is ok to have different opinions to others and be respectful of others, not to be in a relationship and that it is up to both people who decide to have sex to use contraception. </vt:lpstr>
      <vt:lpstr>The extent that pupils agree/strongly agree with the relationship statements has remained fairly consistent with previous years. However, ‘it’s ok not being in a relationship’ and that it is up to ‘both people who decide to have sex’ has declined over the past three years.</vt:lpstr>
      <vt:lpstr>Boys are more likely than girls to know how to get out of an abusive relationship (71% v. 52% for girls) but less likely to feel they have equal responsibility on contraception (81% v. 91% for girls) and that its okay to not have a partner (78% v. 87%).</vt:lpstr>
      <vt:lpstr>Knowing what to do to get out of an abusive relationship is much lower than average for SEN and LGBTQ pupils (53% and 48% compared to 61% average).</vt:lpstr>
      <vt:lpstr>3% of pupils overall say they have had sex in the past and 2% are currently in a sexual relationship, most of which are Year 10 pupils. LGBTQ pupils are the group most likely to be thinking about having sex. SEN pupils are the most likely to have had sex in the past.  </vt:lpstr>
      <vt:lpstr>Amongst those who have had a sexual relationship, just 27% use a condom every time, and this has declined since last year, however with such small sample sizes it is hard to draw too many conclusions. (Please note the small sample sizes across all groups)</vt:lpstr>
      <vt:lpstr>Amongst girls, 8% are using long-term contraception, with the pill the most used. As you would expect, Year 10s are more likely to be taking long-term contraception than Year 8s. </vt:lpstr>
      <vt:lpstr>When asked about deciding which contraception to use, 67% of girls using contraception felt they had enough time to ask questions, 71% felt they were listened to and 71% felt they had enough information about different options. (Please note the small sample sizes across all groups)</vt:lpstr>
      <vt:lpstr>PowerPoint Presentation</vt:lpstr>
      <vt:lpstr>57% of pupils are ‘happy’ or ‘very happy’ with their life at the moment. Boys are happier than girls. Young carers and LGBTQ pupils are more likely than other groups to say they are ‘not/not at all happy’ (both 31% compared to 16% overall).</vt:lpstr>
      <vt:lpstr>14% of pupils have experienced being frightened by shouting/arguing. Groups reporting much higher than average incidence of shouting and arguing are young carers (26%), LGBTQ (21%) and girls (20%). LGBTQ are the group most likely to have experienced physical violence.</vt:lpstr>
      <vt:lpstr>If something goes wrong 46% say they will learn from it for next time. However, 79% will get upset and feel bad for ages at least sometimes (the same as last year).</vt:lpstr>
      <vt:lpstr>Boys are more likely to respond positively if something goes wrong than girls. LGBTQ pupils and girls are the most likely to usually/always ‘get upset and feel bad for ages’ than any other group (both 47%).   </vt:lpstr>
      <vt:lpstr>48% of pupils say they have made changes to their appearance recently, girls are more likely than any other cohort to do so (58%), closely followed by LGBTQ (57%).</vt:lpstr>
      <vt:lpstr>Pupils mostly choose to persevere when they don’t succeed. 54% will have usually/always ‘have another go’ and 50% will usually/always ‘keep trying until they succeed’. </vt:lpstr>
      <vt:lpstr>All options, with the exception of “I give up” have decreased from last year. </vt:lpstr>
      <vt:lpstr>Years 8s are slightly more persistent than Year 10s, and boys are more likely to have another go or keep trying than girls.   </vt:lpstr>
      <vt:lpstr>LGBTQ pupils are the most likely to give up than any other cohort. Ethnic minority groups are the most likely to blame someone else. </vt:lpstr>
      <vt:lpstr>Resilience amongst all pupils is overall on a downward trend, 48% have scored low this year, the highest it has been to date. Boys are the most resilient pupils overall. The group that seems the least resilient are the LGBTQ cohort with 61% scoring Low (0-19).</vt:lpstr>
      <vt:lpstr>84% of pupils feel they are ‘sometimes’ or ‘always’ listened to when people are making decisions about them. The LGBTQ and young carers feel the least listened to with 20% and 23% answering ‘No, never’. </vt:lpstr>
      <vt:lpstr>Perceptions of the way they look are the things secondary pupils most worry about (38%), followed by exams and tests (32%). Only 13% overall say they don’t worry about anything, consistent with the previous year.</vt:lpstr>
      <vt:lpstr>Exams and tests is the greatest worry among Year 10s (40%) and they are the only group to have relationships in their top 5. Girls worry much more than boys about the way they look (55% v. 23%) and their mental health (32% v. 18%). </vt:lpstr>
      <vt:lpstr>Young carers are the group most concerned about family finances. LGBTQ pupils are the group that worry the most about their mental health (39%). Pupils with a disability are more worried about their physical health than any other cohort.</vt:lpstr>
      <vt:lpstr>When faced with a problem that worries them or makes them feel stressed, 44% choose to keep busy by themselves and 42% will rest or sleep more. 17% say they would adopt one or more harmful or potentially addictive behaviours, an increase from last year (please note with the addition of vaping has been added to that score). </vt:lpstr>
      <vt:lpstr>When faced with a problem, girls are more likely than boys to keep themselves busy (51% and 40% respectively) and to eat or drink more than boys (26% v. 20%). They are also more likely to adopt potentially harmful behaviours compared to boys (23% v. 11%). Year 10s are more likely to find addictive or potentially harmful solutions (20%) compared to Year 8s (16%).      </vt:lpstr>
      <vt:lpstr>Overall, young carers and LGBTQ pupils (31% and 32% respectively) are more likely to engage in harmful/addictive behaviours to alleviate their worries than other cohorts. </vt:lpstr>
      <vt:lpstr>PowerPoint Presentation</vt:lpstr>
      <vt:lpstr>The majority of pupils feel safe at home (93%) with young carers the least likely group to say they feel safe (85%).</vt:lpstr>
      <vt:lpstr>89% of pupils are able to ‘hang out’ in safe places at home or near home. For LGBTQ this decreases to 80%</vt:lpstr>
      <vt:lpstr>29% have seen a knife being used to fight or as a threat and 12% have either themselves, or know someone who has, carried a knife for protection. </vt:lpstr>
      <vt:lpstr>Young carers are the group most likely to have seen a knife (46%) and to know someone who carries a knife for protection (26%). </vt:lpstr>
      <vt:lpstr>Generally, pupils feel safe at home and during the day but feel significantly less safe going out after dark, and when in Doncaster town centre. LGBTQ pupils are the least likely to feel safe at school (58%) and feel safe going to and from school (61%).</vt:lpstr>
      <vt:lpstr>70% of pupils believe at least some of their peers have consumed alcohol in the last week. Perceptions shift widely from Year 8 to Year 10; whereas 22% of Year 8 pupils presume most/all of their peers have consumed alcohol in the last week, the figure nearly doubles to 40% amongst Year 10s. Girls are more likely to presume that most/all of their peers are consuming alcohol than boys are (32% and 25% respectively). </vt:lpstr>
      <vt:lpstr>Perceptions of peers being ‘drunk’ varies from Year 8 to Year 10. 73% of Year 10 pupils presume most/all or at least some of their peers have been drunk in the last week, but ‘only’ 49% of Year 8s think this is the case. Girls are more likely to think their peers have been drunk than boys (61% and 55% respectively). </vt:lpstr>
      <vt:lpstr>Although 29% of pupils believe that nearly all or most of their peers have consumed alcohol in the last week, in reality only 17% have done so. Young carers are most likely to have drunk alcohol in the last week.</vt:lpstr>
      <vt:lpstr>On average, of the 17% who say they have had an alcoholic drink in the past 7 days, pre-mixed drinks such as WKD and VK are the most popular, followed by spirits and cider. All options have decreased since the previous years. </vt:lpstr>
      <vt:lpstr>Year 10s are more likely to consume most drinks than Year 8s. Girls are more likely to consume pre-mixed drinks than boys, whereas beer or lager is more popular for boys. Port/martini/sherry is overall the least popular drink, followed closely by wine.</vt:lpstr>
      <vt:lpstr>All cohorts claim to have consumed a wide variety of alcohol with at least 14% consuming most drinks. However, it is difficult to make significant conclusions on alcohol consumption trends from these results, as half of all cohorts have low base samples.</vt:lpstr>
      <vt:lpstr>Those who have consumed alcohol over the last 7 days had, on average, 1 drink. However, there is a small proportion of pupils who drink excessively having had 12 or more drinks over the 7-day period prior to completing the survey. </vt:lpstr>
      <vt:lpstr>For those pupils consuming alcohol, the home is the most likely place they will drink (59%), decreased from the previous years. ‘A friend or relation’s home’ is second place but much lower at 29%, although this has increased from last year. Consuming alcohol at a party/nightclub has now decreased compared to last year. </vt:lpstr>
      <vt:lpstr>Girls are more likely to drink at a friend or relation’s home (41%) than boys (21%). Boys are more likely to drink at home (62% compared to 55% for girls). </vt:lpstr>
      <vt:lpstr>For all cohorts the most popular place to drink is at home. Significant conclusions on alcohol consumption trends from these results is difficult, as half of all cohorts have low base samples.</vt:lpstr>
      <vt:lpstr>For 40% of those pupils consuming alcohol, the alcohol was provided by parents/carers, which is a slight increase on last year with pupils buying it themselves also decreasing. As last year 30% are obtaining alcohol other ways.</vt:lpstr>
      <vt:lpstr>Girls are more likely to ask their parents/carers to buy them alcohol than boys (45% v. 39%). Boys are more likely than girls to obtain alcohol in other ways (30% compared to 25% for girls) </vt:lpstr>
      <vt:lpstr>Across most cohorts, parents/carers are the most popular method for obtaining alcohol, the only exceptions being LGBTQ and those with English as a 2nd language, who prefer to take it from their parents/carers without them knowing. Again, significant conclusions on alcohol consumption trends from these results is difficult, as most of all cohorts have very low base samples.</vt:lpstr>
      <vt:lpstr>65% of pupils say their parents/carers drink alcohol. Of those, 22% noticed behavioural change.  </vt:lpstr>
      <vt:lpstr>Girls notice more of all listed alcohol related behaviour than boys. Young carers, more than any other cohort, noticed any of the listed behaviour changes or alcohol related behaviour in their parents/carers (31% compared to 22% overall).</vt:lpstr>
      <vt:lpstr>55% of pupils believe some, most or all people of their age from their school have smoked a cigarette in the last 7 days. More Year 10s believe that their peers have smoked in the last 7 days than Year 8s (65% v. 48%), and girls are more likely than boys (61% v. 48%).</vt:lpstr>
      <vt:lpstr>Although 56% of pupils think their peers have smoked at least sometimes, the majority of pupils have not smoked at all (88%).</vt:lpstr>
      <vt:lpstr>Year 10s are more likely than year 8s to have tried smoking. Young carers are more likely than other groups to have ever tried smoking.</vt:lpstr>
      <vt:lpstr>30 respondents say they smoke regularly, with such a low sample size it is hard to draw conclusions on smoking habits. Please be aware the following graphs are based on a small sample size.</vt:lpstr>
      <vt:lpstr>88% of pupils think that some, most, or all of their peers have used electronic cigarettes in the last 7 days. </vt:lpstr>
      <vt:lpstr>Most pupils (93%) have heard of ‘e-cigarettes’. Young carers (45%) SEN pupils (39%) and FSM pupils (38%) are the groups most likely to have tried or used e-cigarettes. 88% of pupils believe their peers are using e-cigarettes, 30% of all secondary pupils actually use them.</vt:lpstr>
      <vt:lpstr>Disposable vapes (78%) are the most popular type of vape tried or used, closely followed by rechargeable vapes (75%). (Please be aware the following results are based on a small sample sizes. )</vt:lpstr>
      <vt:lpstr>41% of pupils are living in a household where someone smokes. 14% use rooms at home which are also smoked in with 13% sometimes travelling in a car in which someone is smoking. </vt:lpstr>
      <vt:lpstr> </vt:lpstr>
      <vt:lpstr>16% of pupils know someone who takes drugs, this is consistent with last year. Year 10s are more likely to know someone who takes drugs than the Year 8s (25% and 10% respectively). </vt:lpstr>
      <vt:lpstr>42% of pupils believe at least some of their peers have taken cannabis in the past 7 days. This increases to 58% amongst Year 10s (compared to only 31% of Year 8s).</vt:lpstr>
      <vt:lpstr>30% of pupils believe at least some of their peers have used Nitrous Oxide in the past 7 days. This increases to 39% amongst Year 10s (compared to only 25% of Year 8s) and 36% amongst LGBTQ pupils.</vt:lpstr>
      <vt:lpstr>84% of pupils have never been offered drugs, Year 10s are more likely to have been offered cannabis than Year 8s (20% v. 5%) and are more likely to have been offered nitrous oxide (11% v. 3%). </vt:lpstr>
      <vt:lpstr>6% of pupils say they have taken drugs to get high, most of which are Year 10 pupils.</vt:lpstr>
      <vt:lpstr>Of the 6% that have taken drugs, Cannabis is the drug most likely to be taken by pupils by quite some margin. Poppers and Nitrous oxide are the next most common drugs although numbers are still low. (Please note the base for this question is low.)</vt:lpstr>
      <vt:lpstr>44% of pupils would know where to get information and support about alcohol or drugs. Year 10s appear to be the most aware of all cohorts with pupils that have a disability the least informed.</vt:lpstr>
      <vt:lpstr>5% of pupils believe most/nearly all their peers have taken part in gambling activity within the last 7 days. </vt:lpstr>
      <vt:lpstr>61% of pupils take part in at least one gambling activity, either occasionally or more frequently. Playing arcade games for fun is the most popular gambling activity (67%). Participation in gambling has increased over the last few years.</vt:lpstr>
      <vt:lpstr>Boys have a higher tendency than girls across almost all settings to engage in gambling activities at least once a month, particularly to buy loot boxes when they play online games (27 v. 7%).</vt:lpstr>
      <vt:lpstr>Although the base is small, 32% of young carers play arcade games for fun, the highest observation across the cohorts. LGBTQ pupils are the generally the least engaged group when it come s to gambling.</vt:lpstr>
      <vt:lpstr>A small proportion of pupils expressed tendencies of addiction to gambling. 15% have tried to win their money back with 11% admitting that they have/do find it hard to stop gambling.</vt:lpstr>
      <vt:lpstr>More boys have agreed with these statements about addictive behaviour than girls (26% v. 18%).</vt:lpstr>
      <vt:lpstr>Although Young carers are the cohort who are most likely to agree with these statements about addiction, they are a small sample size so it’s hard to draw conclusions from the data.  </vt:lpstr>
      <vt:lpstr>45% of pupils say they would know where to go if they or someone they know might have a gambling problem. Boys are more likely to know where to get help than girls (50% and 40% respectively). Ethnic minority groups are the least likely to know where to get help.</vt:lpstr>
      <vt:lpstr>PowerPoint Presentation</vt:lpstr>
      <vt:lpstr>75% of pupils undertake activities that are important to them and 90% feel they have the space to do so at home. However, getting involved in the local community is true for ‘only’ 35%, and a third of pupils feel able to share their ideas for making things better for people at school. </vt:lpstr>
      <vt:lpstr>Pupil's opinions about having space to relax and do activities, share ideas to make things better at school and getting involved in the community outside of school have remained similar to previous years. </vt:lpstr>
      <vt:lpstr>Compared to girls, boys feel more able to get involved in the community and share ideas about school. LGBTQ, SEN and ethnic minority pupils feel the least able to share ideas about making things better at school. Pupils from a ethnic minority group are the least likely to get involved in their local community.</vt:lpstr>
      <vt:lpstr>41% of all pupils would like to stay in full-time education at the end of year 11, a figure which has been dropping over the last few years. This year, finding a job has increased to 18%, a 50% increase from last year. </vt:lpstr>
      <vt:lpstr>Girls are more likely than boys to plan to continue in full time education after Year 11 (53% v. 31%) with boys more likely to consider all other options. Young carers are the group that would most like to find a job as soon as possible. </vt:lpstr>
      <vt:lpstr>Overall, most pupils feel positive about the things they have planned for the future. 84% agree or strongly agree that they have things they want to achieve. LGBTQ pupils are the group least likely to feel able to pursue their goals and feel excited about the future.</vt:lpstr>
      <vt:lpstr>PowerPoint Presentation</vt:lpstr>
      <vt:lpstr>Over half of all pupils believe that screen time has a negative effect on them. 35% believe that there are negative effects to their sleep and 22% believe there are negative effects to time with family. Only 7% feel it impacts their friendships.</vt:lpstr>
      <vt:lpstr>LGBTQ and ethnic minority groups (both 40%) are the groups most likely to say screen time has negative effects on their sleep. 46% of pupils don’t think there are any negative effects from screen time, with boys more likely to think so than girls (51% v. 41% respectively). </vt:lpstr>
      <vt:lpstr>Almost all (93%) pupils have their own mobile phone to use at home. There has been a drop in pupils who have their own smart TV, laptop or tablet compared to last year.</vt:lpstr>
      <vt:lpstr>99% of pupils are able to go online at home, and many with their own devices. Ethnic minority groups are the least likely to have their own mobile, and FSM pupils are the least likely to have their own laptop/computer.</vt:lpstr>
      <vt:lpstr>75% of pupils say that their parents/carers will help them if something online bothers them, and 65% say parents/carers will explain why some sites are appropriate or inappropriate. Parents/carers knowing passwords has increased steadily over the last few years.</vt:lpstr>
      <vt:lpstr>More online responsibility comes with age. Year 8s are more likely than year 10s to say they have rules for being online. Young carers and Ethnic minority groups are the pupils most likely to have rules. </vt:lpstr>
      <vt:lpstr>99% of all pupils have an account or profile on social media. Most commonly used are TikTok (85%), Snapchat (84%) and WhatsApp (84%). </vt:lpstr>
      <vt:lpstr>The top three platforms are the same across all demographics apart from LGBTQ pupils. However, Year 10 pupils and girls and are more interested in TikTok and Instagram, and boys are much more likely to have games consoles and Fortnite profiles.</vt:lpstr>
      <vt:lpstr>Overall, 22% have met someone in real life whom they first met online. Pupils that are meeting people in ‘real life after chatting online’ are meeting people of the same age (74%). </vt:lpstr>
      <vt:lpstr>96% of all pupils have been told how to stay safe online. 65% were told by parents/carers and 62% by their school. </vt:lpstr>
      <vt:lpstr>48% of pupils say they always follow advice about staying safe online. 36% have seen adult content and over half of all pupils have lied about their age to look at a website or play a game. </vt:lpstr>
      <vt:lpstr>Year 10s and young carers (both 45%) are the cohorts most likely to have seen adult-only pictures online, compared to 36% on average. Young carers (37%) and LGBTQ pupils (34%) are the groups most likely to see worrying and nasty things online.</vt:lpstr>
      <vt:lpstr>26% of pupils have received a sexting image. 4% of pupils have sent undressed/sexual images of themselves and a further 4% have had someone they know send or post real images online. 6% have received ‘sexting’ images from someone who was not in the image(s) and 10% have received such images where the sender was part of the image. </vt:lpstr>
      <vt:lpstr>Year 10s are more likely to have sent and received sexting images overall than Year 8s. Girls are more likely than boys to receive images from someone they didn’t know. </vt:lpstr>
      <vt:lpstr>Having received ‘sexting’ images, half (51%) of the pupils blocked the sender (an increase on previous years) and 28% deleted the images after receiving it. </vt:lpstr>
      <vt:lpstr>Girls are much more likely to block the sender of sexting images than boys (60% and 43% respectively), Year 10s are the group most likely to do nothing (37%). </vt:lpstr>
      <vt:lpstr>12% of pupils have used services for young people in Doncaster in the last 12 months, with young carers the group most likely to have done so (26%) and girls more likely than boys.</vt:lpstr>
      <vt:lpstr>Approximately half of those say the service they accessed was ‘all good’ with Year 8 more likely to think so than Year 10, however it is difficult to draw too many conclusions due to small sample sizes across all cohorts.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 – Young carers (2)</vt:lpstr>
      <vt:lpstr>Conclusions – Young carers (3)</vt:lpstr>
      <vt:lpstr>Conclusions – Young carers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Appendices</vt:lpstr>
      <vt:lpstr>Appendices</vt:lpstr>
      <vt:lpstr>Appendices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Rush</dc:creator>
  <cp:lastModifiedBy>Gillan, Katie</cp:lastModifiedBy>
  <cp:revision>2827</cp:revision>
  <cp:lastPrinted>2020-07-08T19:40:13Z</cp:lastPrinted>
  <dcterms:created xsi:type="dcterms:W3CDTF">2018-11-08T01:27:23Z</dcterms:created>
  <dcterms:modified xsi:type="dcterms:W3CDTF">2024-12-05T10:50:00Z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0x010100BAA7D882BC117443923ABA04EC7D9797</vt:lpwstr>
  </property>
</Properties>
</file>